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4257" r:id="rId2"/>
    <p:sldMasterId id="2147484269" r:id="rId3"/>
    <p:sldMasterId id="2147484281" r:id="rId4"/>
    <p:sldMasterId id="2147484294" r:id="rId5"/>
    <p:sldMasterId id="2147484318" r:id="rId6"/>
  </p:sldMasterIdLst>
  <p:notesMasterIdLst>
    <p:notesMasterId r:id="rId33"/>
  </p:notesMasterIdLst>
  <p:sldIdLst>
    <p:sldId id="306" r:id="rId7"/>
    <p:sldId id="322" r:id="rId8"/>
    <p:sldId id="323" r:id="rId9"/>
    <p:sldId id="326" r:id="rId10"/>
    <p:sldId id="325" r:id="rId11"/>
    <p:sldId id="333" r:id="rId12"/>
    <p:sldId id="327" r:id="rId13"/>
    <p:sldId id="334" r:id="rId14"/>
    <p:sldId id="332" r:id="rId15"/>
    <p:sldId id="261" r:id="rId16"/>
    <p:sldId id="264" r:id="rId17"/>
    <p:sldId id="340" r:id="rId18"/>
    <p:sldId id="341" r:id="rId19"/>
    <p:sldId id="339" r:id="rId20"/>
    <p:sldId id="342" r:id="rId21"/>
    <p:sldId id="343" r:id="rId22"/>
    <p:sldId id="344" r:id="rId23"/>
    <p:sldId id="345" r:id="rId24"/>
    <p:sldId id="346" r:id="rId25"/>
    <p:sldId id="270" r:id="rId26"/>
    <p:sldId id="337" r:id="rId27"/>
    <p:sldId id="303" r:id="rId28"/>
    <p:sldId id="310" r:id="rId29"/>
    <p:sldId id="299" r:id="rId30"/>
    <p:sldId id="329" r:id="rId31"/>
    <p:sldId id="335" r:id="rId32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33CC33"/>
    <a:srgbClr val="FF9900"/>
    <a:srgbClr val="CCCC00"/>
    <a:srgbClr val="FF0000"/>
    <a:srgbClr val="00FF99"/>
    <a:srgbClr val="00FF00"/>
    <a:srgbClr val="669900"/>
    <a:srgbClr val="FFCC66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5" autoAdjust="0"/>
    <p:restoredTop sz="99153" autoAdjust="0"/>
  </p:normalViewPr>
  <p:slideViewPr>
    <p:cSldViewPr>
      <p:cViewPr varScale="1">
        <p:scale>
          <a:sx n="65" d="100"/>
          <a:sy n="65" d="100"/>
        </p:scale>
        <p:origin x="156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525DCB3-F820-4066-BB92-290642086082}" type="datetimeFigureOut">
              <a:rPr lang="es-AR"/>
              <a:pPr>
                <a:defRPr/>
              </a:pPr>
              <a:t>15/6/2026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AR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AR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A024796-2D38-4386-9427-823B6952A3AD}" type="slidenum">
              <a:rPr lang="es-AR"/>
              <a:pPr>
                <a:defRPr/>
              </a:pPr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412899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085850" cy="6854825"/>
            <a:chOff x="0" y="0"/>
            <a:chExt cx="684" cy="431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684" cy="431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/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48" y="103"/>
              <a:ext cx="96" cy="4126"/>
              <a:chOff x="48" y="103"/>
              <a:chExt cx="96" cy="4126"/>
            </a:xfrm>
          </p:grpSpPr>
          <p:sp>
            <p:nvSpPr>
              <p:cNvPr id="7" name="Rectangle 5"/>
              <p:cNvSpPr>
                <a:spLocks noChangeArrowheads="1"/>
              </p:cNvSpPr>
              <p:nvPr/>
            </p:nvSpPr>
            <p:spPr bwMode="auto">
              <a:xfrm>
                <a:off x="48" y="110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8" name="Rectangle 6"/>
              <p:cNvSpPr>
                <a:spLocks noChangeArrowheads="1"/>
              </p:cNvSpPr>
              <p:nvPr/>
            </p:nvSpPr>
            <p:spPr bwMode="auto">
              <a:xfrm>
                <a:off x="48" y="1250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/>
            </p:nvSpPr>
            <p:spPr bwMode="auto">
              <a:xfrm>
                <a:off x="48" y="139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/>
            </p:nvSpPr>
            <p:spPr bwMode="auto">
              <a:xfrm>
                <a:off x="48" y="1538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/>
            </p:nvSpPr>
            <p:spPr bwMode="auto">
              <a:xfrm>
                <a:off x="48" y="1683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/>
            </p:nvSpPr>
            <p:spPr bwMode="auto">
              <a:xfrm>
                <a:off x="48" y="182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/>
            </p:nvSpPr>
            <p:spPr bwMode="auto">
              <a:xfrm>
                <a:off x="48" y="197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/>
            </p:nvSpPr>
            <p:spPr bwMode="auto">
              <a:xfrm>
                <a:off x="48" y="2116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/>
            </p:nvSpPr>
            <p:spPr bwMode="auto">
              <a:xfrm>
                <a:off x="48" y="225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/>
            </p:nvSpPr>
            <p:spPr bwMode="auto">
              <a:xfrm>
                <a:off x="48" y="2404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/>
            </p:nvSpPr>
            <p:spPr bwMode="auto">
              <a:xfrm>
                <a:off x="48" y="2549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18" name="Rectangle 16"/>
              <p:cNvSpPr>
                <a:spLocks noChangeArrowheads="1"/>
              </p:cNvSpPr>
              <p:nvPr/>
            </p:nvSpPr>
            <p:spPr bwMode="auto">
              <a:xfrm>
                <a:off x="48" y="2691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19" name="Rectangle 17"/>
              <p:cNvSpPr>
                <a:spLocks noChangeArrowheads="1"/>
              </p:cNvSpPr>
              <p:nvPr/>
            </p:nvSpPr>
            <p:spPr bwMode="auto">
              <a:xfrm>
                <a:off x="48" y="283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20" name="Rectangle 18"/>
              <p:cNvSpPr>
                <a:spLocks noChangeArrowheads="1"/>
              </p:cNvSpPr>
              <p:nvPr/>
            </p:nvSpPr>
            <p:spPr bwMode="auto">
              <a:xfrm>
                <a:off x="48" y="2979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21" name="Rectangle 19"/>
              <p:cNvSpPr>
                <a:spLocks noChangeArrowheads="1"/>
              </p:cNvSpPr>
              <p:nvPr/>
            </p:nvSpPr>
            <p:spPr bwMode="auto">
              <a:xfrm>
                <a:off x="48" y="3124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22" name="Rectangle 20"/>
              <p:cNvSpPr>
                <a:spLocks noChangeArrowheads="1"/>
              </p:cNvSpPr>
              <p:nvPr/>
            </p:nvSpPr>
            <p:spPr bwMode="auto">
              <a:xfrm>
                <a:off x="48" y="3269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23" name="Rectangle 21"/>
              <p:cNvSpPr>
                <a:spLocks noChangeArrowheads="1"/>
              </p:cNvSpPr>
              <p:nvPr/>
            </p:nvSpPr>
            <p:spPr bwMode="auto">
              <a:xfrm>
                <a:off x="48" y="3412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24" name="Rectangle 22"/>
              <p:cNvSpPr>
                <a:spLocks noChangeArrowheads="1"/>
              </p:cNvSpPr>
              <p:nvPr/>
            </p:nvSpPr>
            <p:spPr bwMode="auto">
              <a:xfrm>
                <a:off x="48" y="3557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25" name="Rectangle 23"/>
              <p:cNvSpPr>
                <a:spLocks noChangeArrowheads="1"/>
              </p:cNvSpPr>
              <p:nvPr/>
            </p:nvSpPr>
            <p:spPr bwMode="auto">
              <a:xfrm>
                <a:off x="48" y="3702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26" name="Rectangle 24"/>
              <p:cNvSpPr>
                <a:spLocks noChangeArrowheads="1"/>
              </p:cNvSpPr>
              <p:nvPr/>
            </p:nvSpPr>
            <p:spPr bwMode="auto">
              <a:xfrm>
                <a:off x="48" y="384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27" name="Rectangle 25"/>
              <p:cNvSpPr>
                <a:spLocks noChangeArrowheads="1"/>
              </p:cNvSpPr>
              <p:nvPr/>
            </p:nvSpPr>
            <p:spPr bwMode="auto">
              <a:xfrm>
                <a:off x="48" y="399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28" name="Rectangle 26"/>
              <p:cNvSpPr>
                <a:spLocks noChangeArrowheads="1"/>
              </p:cNvSpPr>
              <p:nvPr/>
            </p:nvSpPr>
            <p:spPr bwMode="auto">
              <a:xfrm>
                <a:off x="48" y="4134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29" name="Rectangle 27"/>
              <p:cNvSpPr>
                <a:spLocks noChangeArrowheads="1"/>
              </p:cNvSpPr>
              <p:nvPr/>
            </p:nvSpPr>
            <p:spPr bwMode="auto">
              <a:xfrm>
                <a:off x="48" y="103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0" name="Rectangle 28"/>
              <p:cNvSpPr>
                <a:spLocks noChangeArrowheads="1"/>
              </p:cNvSpPr>
              <p:nvPr/>
            </p:nvSpPr>
            <p:spPr bwMode="auto"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1" name="Rectangle 29"/>
              <p:cNvSpPr>
                <a:spLocks noChangeArrowheads="1"/>
              </p:cNvSpPr>
              <p:nvPr/>
            </p:nvSpPr>
            <p:spPr bwMode="auto">
              <a:xfrm>
                <a:off x="48" y="39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2" name="Rectangle 30"/>
              <p:cNvSpPr>
                <a:spLocks noChangeArrowheads="1"/>
              </p:cNvSpPr>
              <p:nvPr/>
            </p:nvSpPr>
            <p:spPr bwMode="auto">
              <a:xfrm>
                <a:off x="48" y="535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3" name="Rectangle 31"/>
              <p:cNvSpPr>
                <a:spLocks noChangeArrowheads="1"/>
              </p:cNvSpPr>
              <p:nvPr/>
            </p:nvSpPr>
            <p:spPr bwMode="auto">
              <a:xfrm>
                <a:off x="48" y="678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4" name="Rectangle 32"/>
              <p:cNvSpPr>
                <a:spLocks noChangeArrowheads="1"/>
              </p:cNvSpPr>
              <p:nvPr/>
            </p:nvSpPr>
            <p:spPr bwMode="auto">
              <a:xfrm>
                <a:off x="48" y="82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5" name="Rectangle 33"/>
              <p:cNvSpPr>
                <a:spLocks noChangeArrowheads="1"/>
              </p:cNvSpPr>
              <p:nvPr/>
            </p:nvSpPr>
            <p:spPr bwMode="auto">
              <a:xfrm>
                <a:off x="48" y="96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</p:grpSp>
      </p:grpSp>
      <p:sp>
        <p:nvSpPr>
          <p:cNvPr id="4130" name="Rectangle 34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772400" cy="1143000"/>
          </a:xfrm>
        </p:spPr>
        <p:txBody>
          <a:bodyPr/>
          <a:lstStyle>
            <a:lvl1pPr algn="ctr">
              <a:defRPr>
                <a:solidFill>
                  <a:srgbClr val="00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4131" name="Rectangle 3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6400800" cy="1752600"/>
          </a:xfrm>
        </p:spPr>
        <p:txBody>
          <a:bodyPr lIns="92075" tIns="46038" rIns="92075" bIns="46038"/>
          <a:lstStyle>
            <a:lvl1pPr marL="0" indent="0" algn="ctr">
              <a:buFont typeface="Wingdings" pitchFamily="2" charset="2"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36" name="Rectangle 3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7" name="Rectangle 3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8" name="Rectangle 3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3A2387C-6D7A-4742-A2CF-3974D27BFD7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3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3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3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826A2-74B4-4C75-BBB1-C2457AC9736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3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3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3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14C72-F609-450C-9C01-78F4B3DF792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169988" y="1946275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32388" y="1946275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3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3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3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E5521-CDAA-46CE-86BC-D113499463E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3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3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3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7490B-CC9B-49B2-B665-2A2E48B8C27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3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3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B3423-8341-4242-9AE5-801BC9E253C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3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C9BBF-57CC-40FD-8EB9-D31D9EE1238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3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3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3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E5D5D-7E6C-4CDE-959B-D30A0435634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3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3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3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A302C-80FB-44CD-AED4-840E171A388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3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3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3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EE2C3-EE23-4DFF-8224-D6CC753B43D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992938" y="609600"/>
            <a:ext cx="1949450" cy="54514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609600"/>
            <a:ext cx="5697538" cy="54514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3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3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3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45778-4E7D-4C97-BA0A-582DAB47702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273EA2-B6AD-4B75-8CDF-70FF080E1CE2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0D6285-1C02-40F0-BB1B-2C758C08891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4DF607-E1BD-40A6-9727-DE690EDA834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233F64-5396-4C16-8CCA-1346F20452A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151041-D3C4-4942-95E1-A48B8D1C2CD6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0C07F2-BA96-4B80-B666-838382B98BB2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93DFB-1963-44A6-88F6-8D3B51467010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DD620F-B454-4730-9045-0AB3F1E71484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870D9A-D0F5-4658-9BF4-1EC74E09FE2A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0878A-D3DB-44A6-9778-33277CCF0572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E683C-2497-46CB-BD5A-F8BE4930EC5A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273EA2-B6AD-4B75-8CDF-70FF080E1CE2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0D6285-1C02-40F0-BB1B-2C758C08891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4DF607-E1BD-40A6-9727-DE690EDA834F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233F64-5396-4C16-8CCA-1346F20452A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151041-D3C4-4942-95E1-A48B8D1C2CD6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0C07F2-BA96-4B80-B666-838382B98BB2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93DFB-1963-44A6-88F6-8D3B51467010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DD620F-B454-4730-9045-0AB3F1E71484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870D9A-D0F5-4658-9BF4-1EC74E09FE2A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0878A-D3DB-44A6-9778-33277CCF0572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E683C-2497-46CB-BD5A-F8BE4930EC5A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8A6997B-16E6-46BD-B02C-BF120F0D4DFE}" type="slidenum">
              <a:rPr lang="es-ES">
                <a:solidFill>
                  <a:srgbClr val="808080"/>
                </a:solidFill>
              </a:rPr>
              <a:pPr/>
              <a:t>‹Nº›</a:t>
            </a:fld>
            <a:endParaRPr lang="es-ES">
              <a:solidFill>
                <a:srgbClr val="80808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>
                <a:solidFill>
                  <a:srgbClr val="808080"/>
                </a:solidFill>
              </a:rPr>
              <a:t>FAUD. UNC. IHAU B. 2014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6B8F1D2-CAA9-40C7-ACAC-F87C863E1EBC}" type="slidenum">
              <a:rPr lang="es-ES">
                <a:solidFill>
                  <a:srgbClr val="808080"/>
                </a:solidFill>
              </a:rPr>
              <a:pPr/>
              <a:t>‹Nº›</a:t>
            </a:fld>
            <a:endParaRPr lang="es-ES">
              <a:solidFill>
                <a:srgbClr val="80808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>
                <a:solidFill>
                  <a:srgbClr val="808080"/>
                </a:solidFill>
              </a:rPr>
              <a:t>FAUD. UNC. IHAU B. 2014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7682CF-8732-47E3-9CAD-039DE788C999}" type="slidenum">
              <a:rPr lang="es-ES">
                <a:solidFill>
                  <a:srgbClr val="808080"/>
                </a:solidFill>
              </a:rPr>
              <a:pPr/>
              <a:t>‹Nº›</a:t>
            </a:fld>
            <a:endParaRPr lang="es-ES">
              <a:solidFill>
                <a:srgbClr val="80808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>
                <a:solidFill>
                  <a:srgbClr val="808080"/>
                </a:solidFill>
              </a:rPr>
              <a:t>FAUD. UNC. IHAU B. 2014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E4E8B49-F0DD-4F6B-BC94-0E4C31AE2045}" type="slidenum">
              <a:rPr lang="es-ES">
                <a:solidFill>
                  <a:srgbClr val="808080"/>
                </a:solidFill>
              </a:rPr>
              <a:pPr/>
              <a:t>‹Nº›</a:t>
            </a:fld>
            <a:endParaRPr lang="es-ES">
              <a:solidFill>
                <a:srgbClr val="808080"/>
              </a:solidFill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>
                <a:solidFill>
                  <a:srgbClr val="808080"/>
                </a:solidFill>
              </a:rPr>
              <a:t>FAUD. UNC. IHAU B. 2014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FAACCB9-D7D8-4118-AFA0-A8EFD4DAAAD5}" type="slidenum">
              <a:rPr lang="es-ES">
                <a:solidFill>
                  <a:srgbClr val="808080"/>
                </a:solidFill>
              </a:rPr>
              <a:pPr/>
              <a:t>‹Nº›</a:t>
            </a:fld>
            <a:endParaRPr lang="es-ES">
              <a:solidFill>
                <a:srgbClr val="808080"/>
              </a:solidFill>
            </a:endParaRPr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>
                <a:solidFill>
                  <a:srgbClr val="808080"/>
                </a:solidFill>
              </a:rPr>
              <a:t>FAUD. UNC. IHAU B. 2014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4FE26F7-F4BF-4BC1-AC25-6A3C218C1C8F}" type="slidenum">
              <a:rPr lang="es-ES">
                <a:solidFill>
                  <a:srgbClr val="808080"/>
                </a:solidFill>
              </a:rPr>
              <a:pPr/>
              <a:t>‹Nº›</a:t>
            </a:fld>
            <a:endParaRPr lang="es-ES">
              <a:solidFill>
                <a:srgbClr val="80808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>
                <a:solidFill>
                  <a:srgbClr val="808080"/>
                </a:solidFill>
              </a:rPr>
              <a:t>FAUD. UNC. IHAU B. 2014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E572030-6F91-4370-9CEA-C7F02DFD2385}" type="slidenum">
              <a:rPr lang="es-ES">
                <a:solidFill>
                  <a:srgbClr val="808080"/>
                </a:solidFill>
              </a:rPr>
              <a:pPr/>
              <a:t>‹Nº›</a:t>
            </a:fld>
            <a:endParaRPr lang="es-ES">
              <a:solidFill>
                <a:srgbClr val="808080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>
                <a:solidFill>
                  <a:srgbClr val="808080"/>
                </a:solidFill>
              </a:rPr>
              <a:t>FAUD. UNC. IHAU B. 2014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CDFA281-00CE-4EC0-BB2C-0C987937D373}" type="slidenum">
              <a:rPr lang="es-ES">
                <a:solidFill>
                  <a:srgbClr val="808080"/>
                </a:solidFill>
              </a:rPr>
              <a:pPr/>
              <a:t>‹Nº›</a:t>
            </a:fld>
            <a:endParaRPr lang="es-ES">
              <a:solidFill>
                <a:srgbClr val="808080"/>
              </a:solidFill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>
                <a:solidFill>
                  <a:srgbClr val="808080"/>
                </a:solidFill>
              </a:rPr>
              <a:t>FAUD. UNC. IHAU B. 2014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A2D1B2C-6595-44C5-B779-9A3FC1A0D16D}" type="slidenum">
              <a:rPr lang="es-ES">
                <a:solidFill>
                  <a:srgbClr val="808080"/>
                </a:solidFill>
              </a:rPr>
              <a:pPr/>
              <a:t>‹Nº›</a:t>
            </a:fld>
            <a:endParaRPr lang="es-ES">
              <a:solidFill>
                <a:srgbClr val="808080"/>
              </a:solidFill>
            </a:endParaRPr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>
                <a:solidFill>
                  <a:srgbClr val="808080"/>
                </a:solidFill>
              </a:rPr>
              <a:t>FAUD. UNC. IHAU B. 2014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0775851-7509-4AC5-8134-4A61AC0D4FE4}" type="slidenum">
              <a:rPr lang="es-ES">
                <a:solidFill>
                  <a:srgbClr val="808080"/>
                </a:solidFill>
              </a:rPr>
              <a:pPr/>
              <a:t>‹Nº›</a:t>
            </a:fld>
            <a:endParaRPr lang="es-ES">
              <a:solidFill>
                <a:srgbClr val="80808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>
                <a:solidFill>
                  <a:srgbClr val="808080"/>
                </a:solidFill>
              </a:rPr>
              <a:t>FAUD. UNC. IHAU B. 2014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9E6FC07-25F7-4857-AC01-DB9C40D35DD8}" type="slidenum">
              <a:rPr lang="es-ES">
                <a:solidFill>
                  <a:srgbClr val="808080"/>
                </a:solidFill>
              </a:rPr>
              <a:pPr/>
              <a:t>‹Nº›</a:t>
            </a:fld>
            <a:endParaRPr lang="es-ES">
              <a:solidFill>
                <a:srgbClr val="80808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>
                <a:solidFill>
                  <a:srgbClr val="808080"/>
                </a:solidFill>
              </a:rPr>
              <a:t>FAUD. UNC. IHAU B. 2014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6553200" y="657225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E734262-4809-466E-AD77-EF7BCB4A24EC}" type="slidenum">
              <a:rPr lang="es-ES">
                <a:solidFill>
                  <a:srgbClr val="808080"/>
                </a:solidFill>
              </a:rPr>
              <a:pPr/>
              <a:t>‹Nº›</a:t>
            </a:fld>
            <a:endParaRPr lang="es-ES">
              <a:solidFill>
                <a:srgbClr val="80808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-195263" y="6572250"/>
            <a:ext cx="2895601" cy="457200"/>
          </a:xfrm>
        </p:spPr>
        <p:txBody>
          <a:bodyPr/>
          <a:lstStyle>
            <a:lvl1pPr>
              <a:defRPr/>
            </a:lvl1pPr>
          </a:lstStyle>
          <a:p>
            <a:r>
              <a:rPr lang="es-ES">
                <a:solidFill>
                  <a:srgbClr val="808080"/>
                </a:solidFill>
              </a:rPr>
              <a:t>FAUD. UNC. IHAU B. 2014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67D3C7-494D-4C54-9269-21997264A728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FE5A72-A908-4FCE-A0A0-D71D20321D9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BC47F7-B7E5-4837-BB5B-2294021C4CA1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48D43-5F19-4B58-A489-A85692862F3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AB63C0-6667-4AB6-90C8-A9D2676FFF5E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DAA4FE-F324-4956-9F1A-3C7F3DA70EE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D3E4A6-4109-4C35-ADE3-ECB9BEB9D96A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42613-8638-48DF-923E-BA9F1D47D548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5F162C-DB2D-4A90-8E57-8D23F45A0381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F67F35-781C-4F16-AB48-23EA27E84B1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682256-D794-4D3C-8756-E72E7C30BC89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67D3C7-494D-4C54-9269-21997264A728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FE5A72-A908-4FCE-A0A0-D71D20321D9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BC47F7-B7E5-4837-BB5B-2294021C4CA1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48D43-5F19-4B58-A489-A85692862F37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AB63C0-6667-4AB6-90C8-A9D2676FFF5E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DAA4FE-F324-4956-9F1A-3C7F3DA70EEC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D3E4A6-4109-4C35-ADE3-ECB9BEB9D96A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42613-8638-48DF-923E-BA9F1D47D548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5F162C-DB2D-4A90-8E57-8D23F45A0381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F67F35-781C-4F16-AB48-23EA27E84B15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682256-D794-4D3C-8756-E72E7C30BC89}" type="slidenum">
              <a:rPr lang="es-ES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1085850" cy="6854825"/>
            <a:chOff x="0" y="0"/>
            <a:chExt cx="684" cy="4318"/>
          </a:xfrm>
        </p:grpSpPr>
        <p:sp>
          <p:nvSpPr>
            <p:cNvPr id="2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684" cy="431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/>
            </a:p>
          </p:txBody>
        </p:sp>
        <p:grpSp>
          <p:nvGrpSpPr>
            <p:cNvPr id="2057" name="Group 4"/>
            <p:cNvGrpSpPr>
              <a:grpSpLocks/>
            </p:cNvGrpSpPr>
            <p:nvPr/>
          </p:nvGrpSpPr>
          <p:grpSpPr bwMode="auto">
            <a:xfrm>
              <a:off x="48" y="102"/>
              <a:ext cx="96" cy="4128"/>
              <a:chOff x="48" y="102"/>
              <a:chExt cx="96" cy="4128"/>
            </a:xfrm>
          </p:grpSpPr>
          <p:sp>
            <p:nvSpPr>
              <p:cNvPr id="3077" name="Rectangle 5"/>
              <p:cNvSpPr>
                <a:spLocks noChangeArrowheads="1"/>
              </p:cNvSpPr>
              <p:nvPr/>
            </p:nvSpPr>
            <p:spPr bwMode="auto">
              <a:xfrm>
                <a:off x="48" y="110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078" name="Rectangle 6"/>
              <p:cNvSpPr>
                <a:spLocks noChangeArrowheads="1"/>
              </p:cNvSpPr>
              <p:nvPr/>
            </p:nvSpPr>
            <p:spPr bwMode="auto">
              <a:xfrm>
                <a:off x="48" y="125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079" name="Rectangle 7"/>
              <p:cNvSpPr>
                <a:spLocks noChangeArrowheads="1"/>
              </p:cNvSpPr>
              <p:nvPr/>
            </p:nvSpPr>
            <p:spPr bwMode="auto">
              <a:xfrm>
                <a:off x="48" y="139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080" name="Rectangle 8"/>
              <p:cNvSpPr>
                <a:spLocks noChangeArrowheads="1"/>
              </p:cNvSpPr>
              <p:nvPr/>
            </p:nvSpPr>
            <p:spPr bwMode="auto">
              <a:xfrm>
                <a:off x="48" y="1538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" name="Rectangle 9"/>
              <p:cNvSpPr>
                <a:spLocks noChangeArrowheads="1"/>
              </p:cNvSpPr>
              <p:nvPr/>
            </p:nvSpPr>
            <p:spPr bwMode="auto">
              <a:xfrm>
                <a:off x="48" y="1683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082" name="Rectangle 10"/>
              <p:cNvSpPr>
                <a:spLocks noChangeArrowheads="1"/>
              </p:cNvSpPr>
              <p:nvPr/>
            </p:nvSpPr>
            <p:spPr bwMode="auto">
              <a:xfrm>
                <a:off x="48" y="182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083" name="Rectangle 11"/>
              <p:cNvSpPr>
                <a:spLocks noChangeArrowheads="1"/>
              </p:cNvSpPr>
              <p:nvPr/>
            </p:nvSpPr>
            <p:spPr bwMode="auto">
              <a:xfrm>
                <a:off x="48" y="197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084" name="Rectangle 12"/>
              <p:cNvSpPr>
                <a:spLocks noChangeArrowheads="1"/>
              </p:cNvSpPr>
              <p:nvPr/>
            </p:nvSpPr>
            <p:spPr bwMode="auto">
              <a:xfrm>
                <a:off x="48" y="2115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085" name="Rectangle 13"/>
              <p:cNvSpPr>
                <a:spLocks noChangeArrowheads="1"/>
              </p:cNvSpPr>
              <p:nvPr/>
            </p:nvSpPr>
            <p:spPr bwMode="auto">
              <a:xfrm>
                <a:off x="48" y="225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086" name="Rectangle 14"/>
              <p:cNvSpPr>
                <a:spLocks noChangeArrowheads="1"/>
              </p:cNvSpPr>
              <p:nvPr/>
            </p:nvSpPr>
            <p:spPr bwMode="auto">
              <a:xfrm>
                <a:off x="48" y="240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087" name="Rectangle 15"/>
              <p:cNvSpPr>
                <a:spLocks noChangeArrowheads="1"/>
              </p:cNvSpPr>
              <p:nvPr/>
            </p:nvSpPr>
            <p:spPr bwMode="auto">
              <a:xfrm>
                <a:off x="48" y="254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088" name="Rectangle 16"/>
              <p:cNvSpPr>
                <a:spLocks noChangeArrowheads="1"/>
              </p:cNvSpPr>
              <p:nvPr/>
            </p:nvSpPr>
            <p:spPr bwMode="auto">
              <a:xfrm>
                <a:off x="48" y="269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089" name="Rectangle 17"/>
              <p:cNvSpPr>
                <a:spLocks noChangeArrowheads="1"/>
              </p:cNvSpPr>
              <p:nvPr/>
            </p:nvSpPr>
            <p:spPr bwMode="auto">
              <a:xfrm>
                <a:off x="48" y="283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090" name="Rectangle 18"/>
              <p:cNvSpPr>
                <a:spLocks noChangeArrowheads="1"/>
              </p:cNvSpPr>
              <p:nvPr/>
            </p:nvSpPr>
            <p:spPr bwMode="auto">
              <a:xfrm>
                <a:off x="48" y="298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091" name="Rectangle 19"/>
              <p:cNvSpPr>
                <a:spLocks noChangeArrowheads="1"/>
              </p:cNvSpPr>
              <p:nvPr/>
            </p:nvSpPr>
            <p:spPr bwMode="auto">
              <a:xfrm>
                <a:off x="48" y="3124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092" name="Rectangle 20"/>
              <p:cNvSpPr>
                <a:spLocks noChangeArrowheads="1"/>
              </p:cNvSpPr>
              <p:nvPr/>
            </p:nvSpPr>
            <p:spPr bwMode="auto">
              <a:xfrm>
                <a:off x="48" y="3269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093" name="Rectangle 21"/>
              <p:cNvSpPr>
                <a:spLocks noChangeArrowheads="1"/>
              </p:cNvSpPr>
              <p:nvPr/>
            </p:nvSpPr>
            <p:spPr bwMode="auto">
              <a:xfrm>
                <a:off x="48" y="3412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094" name="Rectangle 22"/>
              <p:cNvSpPr>
                <a:spLocks noChangeArrowheads="1"/>
              </p:cNvSpPr>
              <p:nvPr/>
            </p:nvSpPr>
            <p:spPr bwMode="auto">
              <a:xfrm>
                <a:off x="48" y="3557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095" name="Rectangle 23"/>
              <p:cNvSpPr>
                <a:spLocks noChangeArrowheads="1"/>
              </p:cNvSpPr>
              <p:nvPr/>
            </p:nvSpPr>
            <p:spPr bwMode="auto">
              <a:xfrm>
                <a:off x="48" y="3702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096" name="Rectangle 24"/>
              <p:cNvSpPr>
                <a:spLocks noChangeArrowheads="1"/>
              </p:cNvSpPr>
              <p:nvPr/>
            </p:nvSpPr>
            <p:spPr bwMode="auto">
              <a:xfrm>
                <a:off x="48" y="384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097" name="Rectangle 25"/>
              <p:cNvSpPr>
                <a:spLocks noChangeArrowheads="1"/>
              </p:cNvSpPr>
              <p:nvPr/>
            </p:nvSpPr>
            <p:spPr bwMode="auto">
              <a:xfrm>
                <a:off x="48" y="399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098" name="Rectangle 26"/>
              <p:cNvSpPr>
                <a:spLocks noChangeArrowheads="1"/>
              </p:cNvSpPr>
              <p:nvPr/>
            </p:nvSpPr>
            <p:spPr bwMode="auto">
              <a:xfrm>
                <a:off x="48" y="413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099" name="Rectangle 27"/>
              <p:cNvSpPr>
                <a:spLocks noChangeArrowheads="1"/>
              </p:cNvSpPr>
              <p:nvPr/>
            </p:nvSpPr>
            <p:spPr bwMode="auto">
              <a:xfrm>
                <a:off x="48" y="10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100" name="Rectangle 28"/>
              <p:cNvSpPr>
                <a:spLocks noChangeArrowheads="1"/>
              </p:cNvSpPr>
              <p:nvPr/>
            </p:nvSpPr>
            <p:spPr bwMode="auto"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101" name="Rectangle 29"/>
              <p:cNvSpPr>
                <a:spLocks noChangeArrowheads="1"/>
              </p:cNvSpPr>
              <p:nvPr/>
            </p:nvSpPr>
            <p:spPr bwMode="auto">
              <a:xfrm>
                <a:off x="48" y="39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102" name="Rectangle 30"/>
              <p:cNvSpPr>
                <a:spLocks noChangeArrowheads="1"/>
              </p:cNvSpPr>
              <p:nvPr/>
            </p:nvSpPr>
            <p:spPr bwMode="auto">
              <a:xfrm>
                <a:off x="48" y="535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103" name="Rectangle 31"/>
              <p:cNvSpPr>
                <a:spLocks noChangeArrowheads="1"/>
              </p:cNvSpPr>
              <p:nvPr/>
            </p:nvSpPr>
            <p:spPr bwMode="auto">
              <a:xfrm>
                <a:off x="48" y="67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104" name="Rectangle 32"/>
              <p:cNvSpPr>
                <a:spLocks noChangeArrowheads="1"/>
              </p:cNvSpPr>
              <p:nvPr/>
            </p:nvSpPr>
            <p:spPr bwMode="auto">
              <a:xfrm>
                <a:off x="48" y="82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3105" name="Rectangle 33"/>
              <p:cNvSpPr>
                <a:spLocks noChangeArrowheads="1"/>
              </p:cNvSpPr>
              <p:nvPr/>
            </p:nvSpPr>
            <p:spPr bwMode="auto">
              <a:xfrm>
                <a:off x="48" y="96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AR"/>
              </a:p>
            </p:txBody>
          </p:sp>
        </p:grpSp>
      </p:grpSp>
      <p:sp>
        <p:nvSpPr>
          <p:cNvPr id="2051" name="Rectangle 34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107" name="Rectangle 3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430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 i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108" name="Rectangle 3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 i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109" name="Rectangle 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i="0">
                <a:latin typeface="Times New Roman" pitchFamily="18" charset="0"/>
              </a:defRPr>
            </a:lvl1pPr>
          </a:lstStyle>
          <a:p>
            <a:pPr>
              <a:defRPr/>
            </a:pPr>
            <a:fld id="{7BBB2C6C-4688-431E-BFD1-DE0CF44BDD7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3110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69988" y="1946275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6" r:id="rId1"/>
    <p:sldLayoutId id="2147484247" r:id="rId2"/>
    <p:sldLayoutId id="2147484248" r:id="rId3"/>
    <p:sldLayoutId id="2147484249" r:id="rId4"/>
    <p:sldLayoutId id="2147484250" r:id="rId5"/>
    <p:sldLayoutId id="2147484251" r:id="rId6"/>
    <p:sldLayoutId id="2147484252" r:id="rId7"/>
    <p:sldLayoutId id="2147484253" r:id="rId8"/>
    <p:sldLayoutId id="2147484254" r:id="rId9"/>
    <p:sldLayoutId id="2147484255" r:id="rId10"/>
    <p:sldLayoutId id="2147484256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t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i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i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36D3B9F-ED4B-414D-BC77-5A8CA20BE546}" type="slidenum">
              <a:rPr lang="es-ES" i="0">
                <a:solidFill>
                  <a:srgbClr val="000000"/>
                </a:solidFill>
                <a:latin typeface="Arial" charset="0"/>
              </a:rPr>
              <a:pPr/>
              <a:t>‹Nº›</a:t>
            </a:fld>
            <a:endParaRPr lang="es-ES" i="0">
              <a:solidFill>
                <a:srgbClr val="000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8" r:id="rId1"/>
    <p:sldLayoutId id="2147484259" r:id="rId2"/>
    <p:sldLayoutId id="2147484260" r:id="rId3"/>
    <p:sldLayoutId id="2147484261" r:id="rId4"/>
    <p:sldLayoutId id="2147484262" r:id="rId5"/>
    <p:sldLayoutId id="2147484263" r:id="rId6"/>
    <p:sldLayoutId id="2147484264" r:id="rId7"/>
    <p:sldLayoutId id="2147484265" r:id="rId8"/>
    <p:sldLayoutId id="2147484266" r:id="rId9"/>
    <p:sldLayoutId id="2147484267" r:id="rId10"/>
    <p:sldLayoutId id="2147484268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i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i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36D3B9F-ED4B-414D-BC77-5A8CA20BE546}" type="slidenum">
              <a:rPr lang="es-ES" i="0">
                <a:solidFill>
                  <a:srgbClr val="000000"/>
                </a:solidFill>
                <a:latin typeface="Arial" charset="0"/>
              </a:rPr>
              <a:pPr/>
              <a:t>‹Nº›</a:t>
            </a:fld>
            <a:endParaRPr lang="es-ES" i="0">
              <a:solidFill>
                <a:srgbClr val="000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  <p:sldLayoutId id="2147484278" r:id="rId9"/>
    <p:sldLayoutId id="2147484279" r:id="rId10"/>
    <p:sldLayoutId id="2147484280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endParaRPr lang="es-ES" i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722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chemeClr val="bg2"/>
                </a:solidFill>
                <a:latin typeface="Arial Unicode MS" pitchFamily="34" charset="-128"/>
              </a:defRPr>
            </a:lvl1pPr>
          </a:lstStyle>
          <a:p>
            <a:fld id="{49D75BB1-3464-48FE-8321-C734FF8D68A3}" type="slidenum">
              <a:rPr lang="es-ES" i="0">
                <a:solidFill>
                  <a:srgbClr val="808080"/>
                </a:solidFill>
              </a:rPr>
              <a:pPr/>
              <a:t>‹Nº›</a:t>
            </a:fld>
            <a:endParaRPr lang="es-ES" i="0">
              <a:solidFill>
                <a:srgbClr val="80808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-195263" y="6572250"/>
            <a:ext cx="289560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Arial Unicode MS" pitchFamily="34" charset="-128"/>
              </a:defRPr>
            </a:lvl1pPr>
          </a:lstStyle>
          <a:p>
            <a:pPr algn="ctr"/>
            <a:r>
              <a:rPr lang="es-ES" i="0">
                <a:solidFill>
                  <a:srgbClr val="808080"/>
                </a:solidFill>
              </a:rPr>
              <a:t>FAUD. UNC. IHAU B. 2014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  <p:sldLayoutId id="2147484293" r:id="rId12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s-ES" i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s-ES" i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569D4785-C517-4992-BA91-04145DB36054}" type="slidenum">
              <a:rPr lang="es-ES" i="0" smtClean="0">
                <a:solidFill>
                  <a:srgbClr val="000000"/>
                </a:solidFill>
              </a:rPr>
              <a:pPr/>
              <a:t>‹Nº›</a:t>
            </a:fld>
            <a:endParaRPr lang="es-ES" i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5" r:id="rId1"/>
    <p:sldLayoutId id="2147484296" r:id="rId2"/>
    <p:sldLayoutId id="2147484297" r:id="rId3"/>
    <p:sldLayoutId id="2147484298" r:id="rId4"/>
    <p:sldLayoutId id="2147484299" r:id="rId5"/>
    <p:sldLayoutId id="2147484300" r:id="rId6"/>
    <p:sldLayoutId id="2147484301" r:id="rId7"/>
    <p:sldLayoutId id="2147484302" r:id="rId8"/>
    <p:sldLayoutId id="2147484303" r:id="rId9"/>
    <p:sldLayoutId id="2147484304" r:id="rId10"/>
    <p:sldLayoutId id="214748430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s-ES" i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s-ES" i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569D4785-C517-4992-BA91-04145DB36054}" type="slidenum">
              <a:rPr lang="es-ES" i="0" smtClean="0">
                <a:solidFill>
                  <a:srgbClr val="000000"/>
                </a:solidFill>
              </a:rPr>
              <a:pPr/>
              <a:t>‹Nº›</a:t>
            </a:fld>
            <a:endParaRPr lang="es-ES" i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9" r:id="rId1"/>
    <p:sldLayoutId id="2147484320" r:id="rId2"/>
    <p:sldLayoutId id="2147484321" r:id="rId3"/>
    <p:sldLayoutId id="2147484322" r:id="rId4"/>
    <p:sldLayoutId id="2147484323" r:id="rId5"/>
    <p:sldLayoutId id="2147484324" r:id="rId6"/>
    <p:sldLayoutId id="2147484325" r:id="rId7"/>
    <p:sldLayoutId id="2147484326" r:id="rId8"/>
    <p:sldLayoutId id="2147484327" r:id="rId9"/>
    <p:sldLayoutId id="2147484328" r:id="rId10"/>
    <p:sldLayoutId id="214748432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art.lostonsite.com/67023051-001/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0" descr="SATB30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38800" y="2130425"/>
            <a:ext cx="3352800" cy="327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3733800"/>
            <a:ext cx="9144000" cy="1752600"/>
          </a:xfrm>
          <a:prstGeom prst="rect">
            <a:avLst/>
          </a:prstGeom>
          <a:solidFill>
            <a:srgbClr val="33CC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AR" i="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43" name="Picture 9" descr="logo cátedra invetid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7E7E7E"/>
              </a:clrFrom>
              <a:clrTo>
                <a:srgbClr val="7E7E7E">
                  <a:alpha val="0"/>
                </a:srgbClr>
              </a:clrTo>
            </a:clrChange>
          </a:blip>
          <a:srcRect t="48944"/>
          <a:stretch>
            <a:fillRect/>
          </a:stretch>
        </p:blipFill>
        <p:spPr bwMode="auto">
          <a:xfrm>
            <a:off x="5651500" y="3716338"/>
            <a:ext cx="3313113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C9BBF-57CC-40FD-8EB9-D31D9EE12384}" type="slidenum">
              <a:rPr lang="es-ES" smtClean="0">
                <a:latin typeface="Arial" pitchFamily="34" charset="0"/>
                <a:cs typeface="Arial" pitchFamily="34" charset="0"/>
              </a:rPr>
              <a:pPr>
                <a:defRPr/>
              </a:pPr>
              <a:t>1</a:t>
            </a:fld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0" y="4797152"/>
            <a:ext cx="5238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Arq. Joaquín Emiliano Peralta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i="0" kern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 partir de original de Patricia Buguñá y Diana Cohen</a:t>
            </a:r>
            <a:endParaRPr kumimoji="0" lang="es-E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467544" y="2132856"/>
            <a:ext cx="4752653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17</a:t>
            </a:r>
            <a:r>
              <a:rPr kumimoji="0" lang="es-AR" sz="2000" b="0" i="0" u="none" strike="noStrike" kern="0" cap="none" spc="0" normalizeH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s-AR" sz="2000" b="0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de </a:t>
            </a:r>
            <a:r>
              <a:rPr lang="es-AR" sz="2000" i="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junio</a:t>
            </a:r>
            <a:r>
              <a:rPr kumimoji="0" lang="es-E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2026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Clase teórica </a:t>
            </a:r>
            <a:r>
              <a:rPr lang="es-ES_tradnl" sz="2000" i="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10. 1era Parte</a:t>
            </a:r>
            <a:endParaRPr kumimoji="0" lang="es-ES_tradnl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800" i="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Ambientes urbanos. Siglos XVII y XVIII</a:t>
            </a: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3059832" y="3501008"/>
            <a:ext cx="222312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8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UD2</a:t>
            </a:r>
            <a:endParaRPr kumimoji="0" lang="es-ES" sz="8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1187624" y="2060848"/>
            <a:ext cx="10567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600" b="1" i="0" u="none" strike="noStrike" kern="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2LD</a:t>
            </a:r>
            <a:endParaRPr kumimoji="0" lang="es-AR" sz="3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0" y="0"/>
            <a:ext cx="9144000" cy="3048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ES" sz="1400" i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UNC. FAUD                                                                  Introducción a la historia de la arquitectura y el urbanismo B           </a:t>
            </a:r>
            <a:r>
              <a:rPr lang="es-ES" sz="1200" i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     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C1729-FF42-4C14-9EA8-EE51AB57B14C}" type="slidenum">
              <a:rPr lang="es-ES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/>
              <a:t>2</a:t>
            </a:fld>
            <a:endParaRPr lang="es-E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381000" y="2420938"/>
            <a:ext cx="5638800" cy="4176712"/>
          </a:xfrm>
          <a:prstGeom prst="rect">
            <a:avLst/>
          </a:prstGeom>
          <a:solidFill>
            <a:srgbClr val="33CC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 sz="1800" i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373136" y="908720"/>
            <a:ext cx="801528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AR" sz="2000" b="1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 ciudad barroca en Europa 			</a:t>
            </a:r>
            <a:r>
              <a:rPr lang="es-AR" sz="2000" b="1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1era parte</a:t>
            </a:r>
          </a:p>
          <a:p>
            <a:pPr>
              <a:spcBef>
                <a:spcPct val="50000"/>
              </a:spcBef>
            </a:pPr>
            <a:r>
              <a:rPr lang="es-ES" sz="2000" b="1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Cambios y permanencias en la 2da LD	</a:t>
            </a:r>
          </a:p>
          <a:p>
            <a:pPr>
              <a:spcBef>
                <a:spcPct val="50000"/>
              </a:spcBef>
            </a:pPr>
            <a:r>
              <a:rPr lang="es-ES" sz="2000" b="1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Casos de estudio Versalles y Roma Barroca	</a:t>
            </a:r>
            <a:r>
              <a:rPr lang="es-AR" sz="2000" b="1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2da parte</a:t>
            </a:r>
          </a:p>
        </p:txBody>
      </p:sp>
      <p:sp>
        <p:nvSpPr>
          <p:cNvPr id="76805" name="Text Box 5"/>
          <p:cNvSpPr txBox="1">
            <a:spLocks noChangeArrowheads="1"/>
          </p:cNvSpPr>
          <p:nvPr/>
        </p:nvSpPr>
        <p:spPr bwMode="auto">
          <a:xfrm>
            <a:off x="684213" y="523528"/>
            <a:ext cx="770421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b="1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temas</a:t>
            </a:r>
            <a:endParaRPr lang="es-AR" b="1" i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806" name="Oval 6"/>
          <p:cNvSpPr>
            <a:spLocks noChangeArrowheads="1"/>
          </p:cNvSpPr>
          <p:nvPr/>
        </p:nvSpPr>
        <p:spPr bwMode="auto">
          <a:xfrm>
            <a:off x="395288" y="621135"/>
            <a:ext cx="215900" cy="215900"/>
          </a:xfrm>
          <a:prstGeom prst="ellipse">
            <a:avLst/>
          </a:prstGeom>
          <a:solidFill>
            <a:srgbClr val="33CC33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s-AR" sz="1800" i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807" name="Text Box 7"/>
          <p:cNvSpPr txBox="1">
            <a:spLocks noChangeArrowheads="1"/>
          </p:cNvSpPr>
          <p:nvPr/>
        </p:nvSpPr>
        <p:spPr bwMode="auto">
          <a:xfrm>
            <a:off x="0" y="62484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AR" i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808" name="Text Box 8"/>
          <p:cNvSpPr txBox="1">
            <a:spLocks noChangeArrowheads="1"/>
          </p:cNvSpPr>
          <p:nvPr/>
        </p:nvSpPr>
        <p:spPr bwMode="auto">
          <a:xfrm>
            <a:off x="2195513" y="2838450"/>
            <a:ext cx="4038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32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Módulo didáctico</a:t>
            </a:r>
          </a:p>
          <a:p>
            <a:pPr>
              <a:spcBef>
                <a:spcPct val="50000"/>
              </a:spcBef>
            </a:pPr>
            <a:r>
              <a:rPr lang="es-ES_tradnl" sz="3200" b="1" i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2da Larga duración</a:t>
            </a:r>
            <a:endParaRPr lang="es-ES" sz="3200" b="1" i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809" name="Text Box 9"/>
          <p:cNvSpPr txBox="1">
            <a:spLocks noChangeArrowheads="1"/>
          </p:cNvSpPr>
          <p:nvPr/>
        </p:nvSpPr>
        <p:spPr bwMode="auto">
          <a:xfrm>
            <a:off x="5451475" y="2060575"/>
            <a:ext cx="11430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AR" sz="9600" b="1" i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s-ES" sz="9600" b="1" i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811" name="Text Box 11"/>
          <p:cNvSpPr txBox="1">
            <a:spLocks noChangeArrowheads="1"/>
          </p:cNvSpPr>
          <p:nvPr/>
        </p:nvSpPr>
        <p:spPr bwMode="auto">
          <a:xfrm>
            <a:off x="0" y="0"/>
            <a:ext cx="9144000" cy="304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ES" sz="1400" i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Introducción a la historia de la arquitectura y el urbanismo B           </a:t>
            </a:r>
            <a:r>
              <a:rPr lang="es-ES" sz="1200" i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       </a:t>
            </a:r>
          </a:p>
        </p:txBody>
      </p:sp>
      <p:sp>
        <p:nvSpPr>
          <p:cNvPr id="76812" name="Rectangle 12"/>
          <p:cNvSpPr>
            <a:spLocks noChangeArrowheads="1"/>
          </p:cNvSpPr>
          <p:nvPr/>
        </p:nvSpPr>
        <p:spPr bwMode="auto">
          <a:xfrm>
            <a:off x="-36513" y="5586413"/>
            <a:ext cx="9180513" cy="57943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_tradnl" sz="3200" i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   Edad Moderna. Siglos XVII y XVIII</a:t>
            </a:r>
            <a:endParaRPr lang="es-ES" sz="3200" b="1" i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815" name="Text Box 15"/>
          <p:cNvSpPr txBox="1">
            <a:spLocks noChangeArrowheads="1"/>
          </p:cNvSpPr>
          <p:nvPr/>
        </p:nvSpPr>
        <p:spPr bwMode="auto">
          <a:xfrm>
            <a:off x="34925" y="6597650"/>
            <a:ext cx="34575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808080"/>
                </a:solidFill>
                <a:latin typeface="Arial" pitchFamily="34" charset="0"/>
                <a:cs typeface="Arial" pitchFamily="34" charset="0"/>
              </a:rPr>
              <a:t>Cátedra IHAU B  FAUD. UNC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5949280"/>
            <a:ext cx="2133600" cy="476250"/>
          </a:xfrm>
        </p:spPr>
        <p:txBody>
          <a:bodyPr/>
          <a:lstStyle/>
          <a:p>
            <a:fld id="{24599996-FBC4-40B6-8540-0D9AF0AA17BF}" type="slidenum">
              <a:rPr lang="es-ES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/>
              <a:t>3</a:t>
            </a:fld>
            <a:endParaRPr lang="es-E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5170" name="Rectangle 2" descr="70%"/>
          <p:cNvSpPr>
            <a:spLocks noChangeArrowheads="1"/>
          </p:cNvSpPr>
          <p:nvPr/>
        </p:nvSpPr>
        <p:spPr bwMode="auto">
          <a:xfrm>
            <a:off x="5939185" y="2492375"/>
            <a:ext cx="1081087" cy="1008063"/>
          </a:xfrm>
          <a:prstGeom prst="rect">
            <a:avLst/>
          </a:prstGeom>
          <a:pattFill prst="pct70">
            <a:fgClr>
              <a:srgbClr val="33CC33"/>
            </a:fgClr>
            <a:bgClr>
              <a:srgbClr val="FFFFFF"/>
            </a:bgClr>
          </a:pattFill>
          <a:ln w="9525">
            <a:solidFill>
              <a:srgbClr val="33CC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 sz="1800" i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5171" name="Rectangle 3"/>
          <p:cNvSpPr>
            <a:spLocks noChangeArrowheads="1"/>
          </p:cNvSpPr>
          <p:nvPr/>
        </p:nvSpPr>
        <p:spPr bwMode="auto">
          <a:xfrm>
            <a:off x="0" y="0"/>
            <a:ext cx="9144000" cy="304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s-ES" sz="1400" i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Conceptos instrumentales</a:t>
            </a:r>
          </a:p>
        </p:txBody>
      </p:sp>
      <p:sp>
        <p:nvSpPr>
          <p:cNvPr id="135172" name="Text Box 4"/>
          <p:cNvSpPr txBox="1">
            <a:spLocks noChangeArrowheads="1"/>
          </p:cNvSpPr>
          <p:nvPr/>
        </p:nvSpPr>
        <p:spPr bwMode="auto">
          <a:xfrm>
            <a:off x="0" y="5952455"/>
            <a:ext cx="9144000" cy="457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_tradnl" i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Periodizaciones por largas duraciones</a:t>
            </a:r>
            <a:endParaRPr lang="es-ES" i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5173" name="Line 5"/>
          <p:cNvSpPr>
            <a:spLocks noChangeShapeType="1"/>
          </p:cNvSpPr>
          <p:nvPr/>
        </p:nvSpPr>
        <p:spPr bwMode="auto">
          <a:xfrm>
            <a:off x="1331913" y="404813"/>
            <a:ext cx="0" cy="547211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AR" sz="1800" i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5174" name="Line 6"/>
          <p:cNvSpPr>
            <a:spLocks noChangeShapeType="1"/>
          </p:cNvSpPr>
          <p:nvPr/>
        </p:nvSpPr>
        <p:spPr bwMode="auto">
          <a:xfrm>
            <a:off x="4284663" y="404813"/>
            <a:ext cx="0" cy="547211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AR" sz="1800" i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5175" name="Line 7"/>
          <p:cNvSpPr>
            <a:spLocks noChangeShapeType="1"/>
          </p:cNvSpPr>
          <p:nvPr/>
        </p:nvSpPr>
        <p:spPr bwMode="auto">
          <a:xfrm>
            <a:off x="3348038" y="404813"/>
            <a:ext cx="0" cy="5472112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AR" sz="1800" i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635375" y="2276475"/>
            <a:ext cx="1296988" cy="195263"/>
            <a:chOff x="2104" y="500"/>
            <a:chExt cx="714" cy="403"/>
          </a:xfrm>
        </p:grpSpPr>
        <p:sp>
          <p:nvSpPr>
            <p:cNvPr id="135177" name="Rectangle 9"/>
            <p:cNvSpPr>
              <a:spLocks noChangeArrowheads="1"/>
            </p:cNvSpPr>
            <p:nvPr/>
          </p:nvSpPr>
          <p:spPr bwMode="auto">
            <a:xfrm>
              <a:off x="2132" y="500"/>
              <a:ext cx="658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s-AR" sz="1400" b="1" i="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edad media</a:t>
              </a:r>
            </a:p>
          </p:txBody>
        </p:sp>
        <p:sp>
          <p:nvSpPr>
            <p:cNvPr id="135178" name="Rectangle 10"/>
            <p:cNvSpPr>
              <a:spLocks noChangeArrowheads="1"/>
            </p:cNvSpPr>
            <p:nvPr/>
          </p:nvSpPr>
          <p:spPr bwMode="auto">
            <a:xfrm>
              <a:off x="2104" y="500"/>
              <a:ext cx="714" cy="403"/>
            </a:xfrm>
            <a:prstGeom prst="rect">
              <a:avLst/>
            </a:prstGeom>
            <a:noFill/>
            <a:ln w="7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AR" sz="18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211638" y="1916113"/>
            <a:ext cx="2881312" cy="331787"/>
            <a:chOff x="0" y="0"/>
            <a:chExt cx="2461" cy="500"/>
          </a:xfrm>
        </p:grpSpPr>
        <p:sp>
          <p:nvSpPr>
            <p:cNvPr id="135180" name="Rectangle 12" descr="50%"/>
            <p:cNvSpPr>
              <a:spLocks noChangeArrowheads="1"/>
            </p:cNvSpPr>
            <p:nvPr/>
          </p:nvSpPr>
          <p:spPr bwMode="auto">
            <a:xfrm>
              <a:off x="28" y="0"/>
              <a:ext cx="2405" cy="500"/>
            </a:xfrm>
            <a:prstGeom prst="rect">
              <a:avLst/>
            </a:prstGeom>
            <a:pattFill prst="pct50">
              <a:fgClr>
                <a:srgbClr val="33CC33"/>
              </a:fgClr>
              <a:bgClr>
                <a:schemeClr val="tx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s-AR" sz="1800" b="1" i="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2ra larga duración</a:t>
              </a:r>
              <a:endParaRPr lang="es-AR" sz="1800" i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181" name="Rectangle 13"/>
            <p:cNvSpPr>
              <a:spLocks noChangeArrowheads="1"/>
            </p:cNvSpPr>
            <p:nvPr/>
          </p:nvSpPr>
          <p:spPr bwMode="auto">
            <a:xfrm>
              <a:off x="0" y="0"/>
              <a:ext cx="2461" cy="500"/>
            </a:xfrm>
            <a:prstGeom prst="rect">
              <a:avLst/>
            </a:prstGeom>
            <a:noFill/>
            <a:ln w="7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AR" sz="18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7027863" y="1917700"/>
            <a:ext cx="1785937" cy="331788"/>
            <a:chOff x="4058" y="0"/>
            <a:chExt cx="1032" cy="500"/>
          </a:xfrm>
        </p:grpSpPr>
        <p:sp>
          <p:nvSpPr>
            <p:cNvPr id="135183" name="Rectangle 15" descr="70%"/>
            <p:cNvSpPr>
              <a:spLocks noChangeArrowheads="1"/>
            </p:cNvSpPr>
            <p:nvPr/>
          </p:nvSpPr>
          <p:spPr bwMode="auto">
            <a:xfrm>
              <a:off x="4058" y="0"/>
              <a:ext cx="1032" cy="500"/>
            </a:xfrm>
            <a:prstGeom prst="rect">
              <a:avLst/>
            </a:prstGeom>
            <a:pattFill prst="pct70">
              <a:fgClr>
                <a:schemeClr val="tx1"/>
              </a:fgClr>
              <a:bgClr>
                <a:srgbClr val="33CC33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AR" sz="18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5" name="Group 16"/>
            <p:cNvGrpSpPr>
              <a:grpSpLocks/>
            </p:cNvGrpSpPr>
            <p:nvPr/>
          </p:nvGrpSpPr>
          <p:grpSpPr bwMode="auto">
            <a:xfrm>
              <a:off x="4058" y="0"/>
              <a:ext cx="1032" cy="500"/>
              <a:chOff x="4058" y="0"/>
              <a:chExt cx="1032" cy="500"/>
            </a:xfrm>
          </p:grpSpPr>
          <p:sp>
            <p:nvSpPr>
              <p:cNvPr id="135185" name="Rectangle 17" descr="70%"/>
              <p:cNvSpPr>
                <a:spLocks noChangeArrowheads="1"/>
              </p:cNvSpPr>
              <p:nvPr/>
            </p:nvSpPr>
            <p:spPr bwMode="auto">
              <a:xfrm>
                <a:off x="4086" y="0"/>
                <a:ext cx="976" cy="500"/>
              </a:xfrm>
              <a:prstGeom prst="rect">
                <a:avLst/>
              </a:prstGeom>
              <a:pattFill prst="pct70">
                <a:fgClr>
                  <a:schemeClr val="tx1"/>
                </a:fgClr>
                <a:bgClr>
                  <a:srgbClr val="33CC33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 algn="ctr"/>
                <a:r>
                  <a:rPr lang="es-AR" sz="1200" b="1" i="0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3ra larga duración</a:t>
                </a:r>
              </a:p>
            </p:txBody>
          </p:sp>
          <p:sp>
            <p:nvSpPr>
              <p:cNvPr id="135186" name="Rectangle 18" descr="70%"/>
              <p:cNvSpPr>
                <a:spLocks noChangeArrowheads="1"/>
              </p:cNvSpPr>
              <p:nvPr/>
            </p:nvSpPr>
            <p:spPr bwMode="auto">
              <a:xfrm>
                <a:off x="4058" y="0"/>
                <a:ext cx="1032" cy="500"/>
              </a:xfrm>
              <a:prstGeom prst="rect">
                <a:avLst/>
              </a:prstGeom>
              <a:pattFill prst="pct70">
                <a:fgClr>
                  <a:schemeClr val="tx1"/>
                </a:fgClr>
                <a:bgClr>
                  <a:srgbClr val="33CC33"/>
                </a:bgClr>
              </a:pattFill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s-AR" sz="1800" i="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3175" y="2249488"/>
            <a:ext cx="1231900" cy="268287"/>
            <a:chOff x="0" y="500"/>
            <a:chExt cx="712" cy="403"/>
          </a:xfrm>
        </p:grpSpPr>
        <p:sp>
          <p:nvSpPr>
            <p:cNvPr id="135188" name="Rectangle 20"/>
            <p:cNvSpPr>
              <a:spLocks noChangeArrowheads="1"/>
            </p:cNvSpPr>
            <p:nvPr/>
          </p:nvSpPr>
          <p:spPr bwMode="auto">
            <a:xfrm>
              <a:off x="28" y="500"/>
              <a:ext cx="656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s-AR" sz="1400" b="1" i="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Neolítico</a:t>
              </a:r>
            </a:p>
          </p:txBody>
        </p:sp>
        <p:sp>
          <p:nvSpPr>
            <p:cNvPr id="135189" name="Rectangle 21"/>
            <p:cNvSpPr>
              <a:spLocks noChangeArrowheads="1"/>
            </p:cNvSpPr>
            <p:nvPr/>
          </p:nvSpPr>
          <p:spPr bwMode="auto">
            <a:xfrm>
              <a:off x="0" y="500"/>
              <a:ext cx="712" cy="403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AR" sz="18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" name="Group 22"/>
          <p:cNvGrpSpPr>
            <a:grpSpLocks/>
          </p:cNvGrpSpPr>
          <p:nvPr/>
        </p:nvGrpSpPr>
        <p:grpSpPr bwMode="auto">
          <a:xfrm>
            <a:off x="1235075" y="2249488"/>
            <a:ext cx="2409825" cy="268287"/>
            <a:chOff x="712" y="500"/>
            <a:chExt cx="1392" cy="403"/>
          </a:xfrm>
        </p:grpSpPr>
        <p:sp>
          <p:nvSpPr>
            <p:cNvPr id="135191" name="Rectangle 23"/>
            <p:cNvSpPr>
              <a:spLocks noChangeArrowheads="1"/>
            </p:cNvSpPr>
            <p:nvPr/>
          </p:nvSpPr>
          <p:spPr bwMode="auto">
            <a:xfrm>
              <a:off x="740" y="500"/>
              <a:ext cx="1336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s-AR" sz="1400" b="1" i="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edad antigua</a:t>
              </a:r>
            </a:p>
          </p:txBody>
        </p:sp>
        <p:sp>
          <p:nvSpPr>
            <p:cNvPr id="135192" name="Rectangle 24"/>
            <p:cNvSpPr>
              <a:spLocks noChangeArrowheads="1"/>
            </p:cNvSpPr>
            <p:nvPr/>
          </p:nvSpPr>
          <p:spPr bwMode="auto">
            <a:xfrm>
              <a:off x="712" y="500"/>
              <a:ext cx="1392" cy="403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AR" sz="18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 25"/>
          <p:cNvGrpSpPr>
            <a:grpSpLocks/>
          </p:cNvGrpSpPr>
          <p:nvPr/>
        </p:nvGrpSpPr>
        <p:grpSpPr bwMode="auto">
          <a:xfrm>
            <a:off x="4881563" y="2249488"/>
            <a:ext cx="2146300" cy="268287"/>
            <a:chOff x="2818" y="500"/>
            <a:chExt cx="1240" cy="403"/>
          </a:xfrm>
        </p:grpSpPr>
        <p:sp>
          <p:nvSpPr>
            <p:cNvPr id="135194" name="Rectangle 26"/>
            <p:cNvSpPr>
              <a:spLocks noChangeArrowheads="1"/>
            </p:cNvSpPr>
            <p:nvPr/>
          </p:nvSpPr>
          <p:spPr bwMode="auto">
            <a:xfrm>
              <a:off x="2846" y="500"/>
              <a:ext cx="1184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s-AR" sz="1400" b="1" i="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edad moderna</a:t>
              </a:r>
            </a:p>
          </p:txBody>
        </p:sp>
        <p:sp>
          <p:nvSpPr>
            <p:cNvPr id="135195" name="Rectangle 27"/>
            <p:cNvSpPr>
              <a:spLocks noChangeArrowheads="1"/>
            </p:cNvSpPr>
            <p:nvPr/>
          </p:nvSpPr>
          <p:spPr bwMode="auto">
            <a:xfrm>
              <a:off x="2818" y="500"/>
              <a:ext cx="1240" cy="403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AR" sz="18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" name="Group 28"/>
          <p:cNvGrpSpPr>
            <a:grpSpLocks/>
          </p:cNvGrpSpPr>
          <p:nvPr/>
        </p:nvGrpSpPr>
        <p:grpSpPr bwMode="auto">
          <a:xfrm>
            <a:off x="7027863" y="2249488"/>
            <a:ext cx="1865312" cy="315912"/>
            <a:chOff x="4058" y="500"/>
            <a:chExt cx="1032" cy="403"/>
          </a:xfrm>
        </p:grpSpPr>
        <p:sp>
          <p:nvSpPr>
            <p:cNvPr id="135197" name="Rectangle 29"/>
            <p:cNvSpPr>
              <a:spLocks noChangeArrowheads="1"/>
            </p:cNvSpPr>
            <p:nvPr/>
          </p:nvSpPr>
          <p:spPr bwMode="auto">
            <a:xfrm>
              <a:off x="4086" y="500"/>
              <a:ext cx="976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s-AR" sz="1200" b="1" i="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edad contemporánea</a:t>
              </a:r>
            </a:p>
          </p:txBody>
        </p:sp>
        <p:sp>
          <p:nvSpPr>
            <p:cNvPr id="135198" name="Rectangle 30"/>
            <p:cNvSpPr>
              <a:spLocks noChangeArrowheads="1"/>
            </p:cNvSpPr>
            <p:nvPr/>
          </p:nvSpPr>
          <p:spPr bwMode="auto">
            <a:xfrm>
              <a:off x="4058" y="500"/>
              <a:ext cx="1032" cy="403"/>
            </a:xfrm>
            <a:prstGeom prst="rect">
              <a:avLst/>
            </a:prstGeom>
            <a:noFill/>
            <a:ln w="7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AR" sz="1800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" name="Group 31"/>
          <p:cNvGrpSpPr>
            <a:grpSpLocks/>
          </p:cNvGrpSpPr>
          <p:nvPr/>
        </p:nvGrpSpPr>
        <p:grpSpPr bwMode="auto">
          <a:xfrm>
            <a:off x="3175" y="2517775"/>
            <a:ext cx="615950" cy="996950"/>
            <a:chOff x="0" y="903"/>
            <a:chExt cx="356" cy="1498"/>
          </a:xfrm>
        </p:grpSpPr>
        <p:sp>
          <p:nvSpPr>
            <p:cNvPr id="135200" name="Rectangle 32"/>
            <p:cNvSpPr>
              <a:spLocks noChangeArrowheads="1"/>
            </p:cNvSpPr>
            <p:nvPr/>
          </p:nvSpPr>
          <p:spPr bwMode="auto">
            <a:xfrm>
              <a:off x="28" y="903"/>
              <a:ext cx="300" cy="1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s-AR" sz="900" i="0" dirty="0" err="1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Revol</a:t>
              </a:r>
              <a:endParaRPr lang="es-AR" sz="900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es-AR" sz="9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Agríc</a:t>
              </a:r>
              <a:r>
                <a:rPr lang="es-AR" sz="900" i="0">
                  <a:solidFill>
                    <a:srgbClr val="FFFF99"/>
                  </a:solidFill>
                  <a:latin typeface="Arial" pitchFamily="34" charset="0"/>
                  <a:cs typeface="Arial" pitchFamily="34" charset="0"/>
                </a:rPr>
                <a:t>.</a:t>
              </a:r>
              <a:endParaRPr lang="es-AR" sz="900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201" name="Rectangle 33"/>
            <p:cNvSpPr>
              <a:spLocks noChangeArrowheads="1"/>
            </p:cNvSpPr>
            <p:nvPr/>
          </p:nvSpPr>
          <p:spPr bwMode="auto">
            <a:xfrm>
              <a:off x="0" y="903"/>
              <a:ext cx="356" cy="1498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AR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 34"/>
          <p:cNvGrpSpPr>
            <a:grpSpLocks/>
          </p:cNvGrpSpPr>
          <p:nvPr/>
        </p:nvGrpSpPr>
        <p:grpSpPr bwMode="auto">
          <a:xfrm>
            <a:off x="619125" y="2517775"/>
            <a:ext cx="615950" cy="996950"/>
            <a:chOff x="356" y="903"/>
            <a:chExt cx="356" cy="1498"/>
          </a:xfrm>
        </p:grpSpPr>
        <p:sp>
          <p:nvSpPr>
            <p:cNvPr id="135203" name="Rectangle 35"/>
            <p:cNvSpPr>
              <a:spLocks noChangeArrowheads="1"/>
            </p:cNvSpPr>
            <p:nvPr/>
          </p:nvSpPr>
          <p:spPr bwMode="auto">
            <a:xfrm>
              <a:off x="384" y="903"/>
              <a:ext cx="300" cy="1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s-AR" sz="10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Revol</a:t>
              </a:r>
            </a:p>
            <a:p>
              <a:pPr algn="ctr"/>
              <a:r>
                <a:rPr lang="es-AR" sz="10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urban</a:t>
              </a:r>
            </a:p>
          </p:txBody>
        </p:sp>
        <p:sp>
          <p:nvSpPr>
            <p:cNvPr id="135204" name="Rectangle 36"/>
            <p:cNvSpPr>
              <a:spLocks noChangeArrowheads="1"/>
            </p:cNvSpPr>
            <p:nvPr/>
          </p:nvSpPr>
          <p:spPr bwMode="auto">
            <a:xfrm>
              <a:off x="356" y="903"/>
              <a:ext cx="356" cy="1498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AR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2" name="Group 37"/>
          <p:cNvGrpSpPr>
            <a:grpSpLocks/>
          </p:cNvGrpSpPr>
          <p:nvPr/>
        </p:nvGrpSpPr>
        <p:grpSpPr bwMode="auto">
          <a:xfrm>
            <a:off x="1235075" y="2517775"/>
            <a:ext cx="1238250" cy="295275"/>
            <a:chOff x="712" y="903"/>
            <a:chExt cx="715" cy="442"/>
          </a:xfrm>
        </p:grpSpPr>
        <p:sp>
          <p:nvSpPr>
            <p:cNvPr id="135206" name="Rectangle 38"/>
            <p:cNvSpPr>
              <a:spLocks noChangeArrowheads="1"/>
            </p:cNvSpPr>
            <p:nvPr/>
          </p:nvSpPr>
          <p:spPr bwMode="auto">
            <a:xfrm>
              <a:off x="740" y="903"/>
              <a:ext cx="659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s-AR" sz="10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Culturas fluviales</a:t>
              </a:r>
            </a:p>
          </p:txBody>
        </p:sp>
        <p:sp>
          <p:nvSpPr>
            <p:cNvPr id="135207" name="Rectangle 39"/>
            <p:cNvSpPr>
              <a:spLocks noChangeArrowheads="1"/>
            </p:cNvSpPr>
            <p:nvPr/>
          </p:nvSpPr>
          <p:spPr bwMode="auto">
            <a:xfrm>
              <a:off x="712" y="903"/>
              <a:ext cx="715" cy="442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AR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3" name="Group 40"/>
          <p:cNvGrpSpPr>
            <a:grpSpLocks/>
          </p:cNvGrpSpPr>
          <p:nvPr/>
        </p:nvGrpSpPr>
        <p:grpSpPr bwMode="auto">
          <a:xfrm>
            <a:off x="2473325" y="2517775"/>
            <a:ext cx="1171575" cy="295275"/>
            <a:chOff x="1427" y="903"/>
            <a:chExt cx="677" cy="442"/>
          </a:xfrm>
        </p:grpSpPr>
        <p:sp>
          <p:nvSpPr>
            <p:cNvPr id="135209" name="Rectangle 41"/>
            <p:cNvSpPr>
              <a:spLocks noChangeArrowheads="1"/>
            </p:cNvSpPr>
            <p:nvPr/>
          </p:nvSpPr>
          <p:spPr bwMode="auto">
            <a:xfrm>
              <a:off x="1455" y="903"/>
              <a:ext cx="62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s-AR" sz="10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culturas clásicas</a:t>
              </a:r>
            </a:p>
          </p:txBody>
        </p:sp>
        <p:sp>
          <p:nvSpPr>
            <p:cNvPr id="135210" name="Rectangle 42"/>
            <p:cNvSpPr>
              <a:spLocks noChangeArrowheads="1"/>
            </p:cNvSpPr>
            <p:nvPr/>
          </p:nvSpPr>
          <p:spPr bwMode="auto">
            <a:xfrm>
              <a:off x="1427" y="903"/>
              <a:ext cx="677" cy="442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AR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35211" name="Rectangle 43"/>
          <p:cNvSpPr>
            <a:spLocks noChangeArrowheads="1"/>
          </p:cNvSpPr>
          <p:nvPr/>
        </p:nvSpPr>
        <p:spPr bwMode="auto">
          <a:xfrm>
            <a:off x="3694113" y="2492375"/>
            <a:ext cx="519112" cy="99695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AR" sz="1000" i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Tem</a:t>
            </a:r>
          </a:p>
          <a:p>
            <a:pPr algn="ctr"/>
            <a:r>
              <a:rPr lang="es-AR" sz="1000" i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y</a:t>
            </a:r>
            <a:r>
              <a:rPr lang="es-AR" sz="1100" i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Alta EM</a:t>
            </a:r>
            <a:endParaRPr lang="es-AR" i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5212" name="Rectangle 44"/>
          <p:cNvSpPr>
            <a:spLocks noChangeArrowheads="1"/>
          </p:cNvSpPr>
          <p:nvPr/>
        </p:nvSpPr>
        <p:spPr bwMode="auto">
          <a:xfrm>
            <a:off x="3644900" y="2517775"/>
            <a:ext cx="617538" cy="996950"/>
          </a:xfrm>
          <a:prstGeom prst="rect">
            <a:avLst/>
          </a:prstGeom>
          <a:noFill/>
          <a:ln w="7">
            <a:solidFill>
              <a:srgbClr val="A0A0A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s-AR" sz="1800" i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" name="Group 45"/>
          <p:cNvGrpSpPr>
            <a:grpSpLocks/>
          </p:cNvGrpSpPr>
          <p:nvPr/>
        </p:nvGrpSpPr>
        <p:grpSpPr bwMode="auto">
          <a:xfrm>
            <a:off x="4313238" y="2503488"/>
            <a:ext cx="619125" cy="996950"/>
            <a:chOff x="2461" y="903"/>
            <a:chExt cx="357" cy="1498"/>
          </a:xfrm>
        </p:grpSpPr>
        <p:sp>
          <p:nvSpPr>
            <p:cNvPr id="135214" name="Rectangle 46"/>
            <p:cNvSpPr>
              <a:spLocks noChangeArrowheads="1"/>
            </p:cNvSpPr>
            <p:nvPr/>
          </p:nvSpPr>
          <p:spPr bwMode="auto">
            <a:xfrm>
              <a:off x="2489" y="903"/>
              <a:ext cx="301" cy="1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s-AR" sz="11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Baja EM</a:t>
              </a:r>
              <a:endParaRPr lang="es-AR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215" name="Rectangle 47"/>
            <p:cNvSpPr>
              <a:spLocks noChangeArrowheads="1"/>
            </p:cNvSpPr>
            <p:nvPr/>
          </p:nvSpPr>
          <p:spPr bwMode="auto">
            <a:xfrm>
              <a:off x="2461" y="903"/>
              <a:ext cx="357" cy="1498"/>
            </a:xfrm>
            <a:prstGeom prst="rect">
              <a:avLst/>
            </a:prstGeom>
            <a:noFill/>
            <a:ln w="7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AR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" name="Group 48"/>
          <p:cNvGrpSpPr>
            <a:grpSpLocks/>
          </p:cNvGrpSpPr>
          <p:nvPr/>
        </p:nvGrpSpPr>
        <p:grpSpPr bwMode="auto">
          <a:xfrm>
            <a:off x="4860790" y="2348733"/>
            <a:ext cx="1140654" cy="1165992"/>
            <a:chOff x="2806" y="649"/>
            <a:chExt cx="659" cy="1752"/>
          </a:xfrm>
        </p:grpSpPr>
        <p:sp>
          <p:nvSpPr>
            <p:cNvPr id="135217" name="Rectangle 49"/>
            <p:cNvSpPr>
              <a:spLocks noChangeArrowheads="1"/>
            </p:cNvSpPr>
            <p:nvPr/>
          </p:nvSpPr>
          <p:spPr bwMode="auto">
            <a:xfrm>
              <a:off x="2806" y="649"/>
              <a:ext cx="659" cy="1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s-AR" sz="1100" b="1" i="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Renacimiento</a:t>
              </a:r>
              <a:r>
                <a:rPr lang="es-AR" sz="1100" b="1" i="0" dirty="0">
                  <a:solidFill>
                    <a:srgbClr val="FFFF99"/>
                  </a:solidFill>
                  <a:latin typeface="Arial" pitchFamily="34" charset="0"/>
                  <a:cs typeface="Arial" pitchFamily="34" charset="0"/>
                </a:rPr>
                <a:t>.</a:t>
              </a:r>
              <a:endParaRPr lang="es-AR" b="1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218" name="Rectangle 50"/>
            <p:cNvSpPr>
              <a:spLocks noChangeArrowheads="1"/>
            </p:cNvSpPr>
            <p:nvPr/>
          </p:nvSpPr>
          <p:spPr bwMode="auto">
            <a:xfrm>
              <a:off x="2818" y="903"/>
              <a:ext cx="620" cy="1498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AR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" name="Group 51"/>
          <p:cNvGrpSpPr>
            <a:grpSpLocks/>
          </p:cNvGrpSpPr>
          <p:nvPr/>
        </p:nvGrpSpPr>
        <p:grpSpPr bwMode="auto">
          <a:xfrm>
            <a:off x="5954713" y="2517775"/>
            <a:ext cx="1073150" cy="996950"/>
            <a:chOff x="3438" y="903"/>
            <a:chExt cx="620" cy="1498"/>
          </a:xfrm>
        </p:grpSpPr>
        <p:sp>
          <p:nvSpPr>
            <p:cNvPr id="135220" name="Rectangle 52"/>
            <p:cNvSpPr>
              <a:spLocks noChangeArrowheads="1"/>
            </p:cNvSpPr>
            <p:nvPr/>
          </p:nvSpPr>
          <p:spPr bwMode="auto">
            <a:xfrm>
              <a:off x="3466" y="903"/>
              <a:ext cx="564" cy="1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 lang="es-AR" sz="1200" b="1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221" name="Rectangle 53"/>
            <p:cNvSpPr>
              <a:spLocks noChangeArrowheads="1"/>
            </p:cNvSpPr>
            <p:nvPr/>
          </p:nvSpPr>
          <p:spPr bwMode="auto">
            <a:xfrm>
              <a:off x="3438" y="903"/>
              <a:ext cx="620" cy="1498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AR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Group 54"/>
          <p:cNvGrpSpPr>
            <a:grpSpLocks/>
          </p:cNvGrpSpPr>
          <p:nvPr/>
        </p:nvGrpSpPr>
        <p:grpSpPr bwMode="auto">
          <a:xfrm>
            <a:off x="7027863" y="2517775"/>
            <a:ext cx="846137" cy="996950"/>
            <a:chOff x="4058" y="903"/>
            <a:chExt cx="489" cy="1498"/>
          </a:xfrm>
        </p:grpSpPr>
        <p:sp>
          <p:nvSpPr>
            <p:cNvPr id="135223" name="Rectangle 55"/>
            <p:cNvSpPr>
              <a:spLocks noChangeArrowheads="1"/>
            </p:cNvSpPr>
            <p:nvPr/>
          </p:nvSpPr>
          <p:spPr bwMode="auto">
            <a:xfrm>
              <a:off x="4086" y="903"/>
              <a:ext cx="433" cy="1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s-AR" sz="11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Siglo XIX</a:t>
              </a:r>
              <a:endParaRPr lang="es-AR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224" name="Rectangle 56"/>
            <p:cNvSpPr>
              <a:spLocks noChangeArrowheads="1"/>
            </p:cNvSpPr>
            <p:nvPr/>
          </p:nvSpPr>
          <p:spPr bwMode="auto">
            <a:xfrm>
              <a:off x="4058" y="903"/>
              <a:ext cx="489" cy="1498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AR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8" name="Group 57"/>
          <p:cNvGrpSpPr>
            <a:grpSpLocks/>
          </p:cNvGrpSpPr>
          <p:nvPr/>
        </p:nvGrpSpPr>
        <p:grpSpPr bwMode="auto">
          <a:xfrm>
            <a:off x="7874000" y="2517775"/>
            <a:ext cx="939800" cy="996950"/>
            <a:chOff x="4547" y="903"/>
            <a:chExt cx="543" cy="1498"/>
          </a:xfrm>
        </p:grpSpPr>
        <p:sp>
          <p:nvSpPr>
            <p:cNvPr id="135226" name="Rectangle 58"/>
            <p:cNvSpPr>
              <a:spLocks noChangeArrowheads="1"/>
            </p:cNvSpPr>
            <p:nvPr/>
          </p:nvSpPr>
          <p:spPr bwMode="auto">
            <a:xfrm>
              <a:off x="4575" y="903"/>
              <a:ext cx="487" cy="1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s-AR" sz="11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Siglo XX</a:t>
              </a:r>
              <a:endParaRPr lang="es-AR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227" name="Rectangle 59"/>
            <p:cNvSpPr>
              <a:spLocks noChangeArrowheads="1"/>
            </p:cNvSpPr>
            <p:nvPr/>
          </p:nvSpPr>
          <p:spPr bwMode="auto">
            <a:xfrm>
              <a:off x="4547" y="903"/>
              <a:ext cx="543" cy="1498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AR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9" name="Group 60"/>
          <p:cNvGrpSpPr>
            <a:grpSpLocks/>
          </p:cNvGrpSpPr>
          <p:nvPr/>
        </p:nvGrpSpPr>
        <p:grpSpPr bwMode="auto">
          <a:xfrm>
            <a:off x="2473325" y="2813050"/>
            <a:ext cx="1171575" cy="328613"/>
            <a:chOff x="1427" y="1345"/>
            <a:chExt cx="677" cy="384"/>
          </a:xfrm>
        </p:grpSpPr>
        <p:sp>
          <p:nvSpPr>
            <p:cNvPr id="135229" name="Rectangle 61"/>
            <p:cNvSpPr>
              <a:spLocks noChangeArrowheads="1"/>
            </p:cNvSpPr>
            <p:nvPr/>
          </p:nvSpPr>
          <p:spPr bwMode="auto">
            <a:xfrm>
              <a:off x="1455" y="1345"/>
              <a:ext cx="621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s-AR" sz="1200" i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Grecia</a:t>
              </a:r>
            </a:p>
          </p:txBody>
        </p:sp>
        <p:sp>
          <p:nvSpPr>
            <p:cNvPr id="135230" name="Rectangle 62"/>
            <p:cNvSpPr>
              <a:spLocks noChangeArrowheads="1"/>
            </p:cNvSpPr>
            <p:nvPr/>
          </p:nvSpPr>
          <p:spPr bwMode="auto">
            <a:xfrm>
              <a:off x="1427" y="1345"/>
              <a:ext cx="677" cy="384"/>
            </a:xfrm>
            <a:prstGeom prst="rect">
              <a:avLst/>
            </a:prstGeom>
            <a:noFill/>
            <a:ln w="7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AR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35231" name="Rectangle 63"/>
          <p:cNvSpPr>
            <a:spLocks noChangeArrowheads="1"/>
          </p:cNvSpPr>
          <p:nvPr/>
        </p:nvSpPr>
        <p:spPr bwMode="auto">
          <a:xfrm>
            <a:off x="0" y="1916113"/>
            <a:ext cx="8816975" cy="1600200"/>
          </a:xfrm>
          <a:prstGeom prst="rect">
            <a:avLst/>
          </a:prstGeom>
          <a:noFill/>
          <a:ln w="7937">
            <a:solidFill>
              <a:srgbClr val="A0A0A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s-AR" sz="1800" i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5232" name="Text Box 64" descr="Enrejado"/>
          <p:cNvSpPr txBox="1">
            <a:spLocks noChangeArrowheads="1"/>
          </p:cNvSpPr>
          <p:nvPr/>
        </p:nvSpPr>
        <p:spPr bwMode="auto">
          <a:xfrm>
            <a:off x="-107950" y="4365625"/>
            <a:ext cx="1547813" cy="396875"/>
          </a:xfrm>
          <a:prstGeom prst="rect">
            <a:avLst/>
          </a:prstGeom>
          <a:pattFill prst="trellis">
            <a:fgClr>
              <a:srgbClr val="33CC33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prehistoria</a:t>
            </a:r>
            <a:endParaRPr lang="es-ES" sz="2000" b="1" i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5233" name="Text Box 65"/>
          <p:cNvSpPr txBox="1">
            <a:spLocks noChangeArrowheads="1"/>
          </p:cNvSpPr>
          <p:nvPr/>
        </p:nvSpPr>
        <p:spPr bwMode="auto">
          <a:xfrm>
            <a:off x="1331913" y="4365625"/>
            <a:ext cx="7993062" cy="396875"/>
          </a:xfrm>
          <a:prstGeom prst="rect">
            <a:avLst/>
          </a:prstGeom>
          <a:solidFill>
            <a:srgbClr val="33CC33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historia</a:t>
            </a:r>
            <a:endParaRPr lang="es-ES" sz="2000" b="1" i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5234" name="Text Box 66"/>
          <p:cNvSpPr txBox="1">
            <a:spLocks noChangeArrowheads="1"/>
          </p:cNvSpPr>
          <p:nvPr/>
        </p:nvSpPr>
        <p:spPr bwMode="auto">
          <a:xfrm>
            <a:off x="3348038" y="908050"/>
            <a:ext cx="5976937" cy="396875"/>
          </a:xfrm>
          <a:prstGeom prst="rect">
            <a:avLst/>
          </a:prstGeom>
          <a:solidFill>
            <a:srgbClr val="33CC33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Después de Cristo</a:t>
            </a:r>
            <a:endParaRPr lang="es-ES" sz="2000" b="1" i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5235" name="Text Box 67" descr="60%"/>
          <p:cNvSpPr txBox="1">
            <a:spLocks noChangeArrowheads="1"/>
          </p:cNvSpPr>
          <p:nvPr/>
        </p:nvSpPr>
        <p:spPr bwMode="auto">
          <a:xfrm>
            <a:off x="0" y="908050"/>
            <a:ext cx="3348038" cy="396875"/>
          </a:xfrm>
          <a:prstGeom prst="rect">
            <a:avLst/>
          </a:prstGeom>
          <a:pattFill prst="pct60">
            <a:fgClr>
              <a:srgbClr val="33CC33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2000" b="1" i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Antes de Cristo</a:t>
            </a:r>
            <a:endParaRPr lang="es-ES" sz="2000" b="1" i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5236" name="Text Box 68"/>
          <p:cNvSpPr txBox="1">
            <a:spLocks noChangeArrowheads="1"/>
          </p:cNvSpPr>
          <p:nvPr/>
        </p:nvSpPr>
        <p:spPr bwMode="auto">
          <a:xfrm>
            <a:off x="4356100" y="5157788"/>
            <a:ext cx="2808288" cy="336550"/>
          </a:xfrm>
          <a:prstGeom prst="rect">
            <a:avLst/>
          </a:prstGeom>
          <a:gradFill rotWithShape="1">
            <a:gsLst>
              <a:gs pos="0">
                <a:schemeClr val="bg1">
                  <a:alpha val="67000"/>
                </a:schemeClr>
              </a:gs>
              <a:gs pos="100000">
                <a:srgbClr val="33CC33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1600" b="1" i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Resurgimento urbano</a:t>
            </a:r>
            <a:endParaRPr lang="es-ES" sz="1600" b="1" i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5237" name="Text Box 69"/>
          <p:cNvSpPr txBox="1">
            <a:spLocks noChangeArrowheads="1"/>
          </p:cNvSpPr>
          <p:nvPr/>
        </p:nvSpPr>
        <p:spPr bwMode="auto">
          <a:xfrm>
            <a:off x="6877050" y="5157788"/>
            <a:ext cx="2266950" cy="336550"/>
          </a:xfrm>
          <a:prstGeom prst="rect">
            <a:avLst/>
          </a:prstGeom>
          <a:solidFill>
            <a:srgbClr val="33CC33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1600" b="1" i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Revolución industrial</a:t>
            </a:r>
            <a:endParaRPr lang="es-ES" sz="1600" b="1" i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5238" name="Text Box 70"/>
          <p:cNvSpPr txBox="1">
            <a:spLocks noChangeArrowheads="1"/>
          </p:cNvSpPr>
          <p:nvPr/>
        </p:nvSpPr>
        <p:spPr bwMode="auto">
          <a:xfrm>
            <a:off x="684213" y="5157788"/>
            <a:ext cx="3024187" cy="3365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33CC33">
                  <a:alpha val="74001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sz="1600" b="1" i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Revolución urbana</a:t>
            </a:r>
            <a:endParaRPr lang="es-ES" sz="1600" b="1" i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5239" name="Text Box 71" descr="Diagonal hacia abajo ancha"/>
          <p:cNvSpPr txBox="1">
            <a:spLocks noChangeArrowheads="1"/>
          </p:cNvSpPr>
          <p:nvPr/>
        </p:nvSpPr>
        <p:spPr bwMode="auto">
          <a:xfrm>
            <a:off x="3708400" y="5157788"/>
            <a:ext cx="647700" cy="336550"/>
          </a:xfrm>
          <a:prstGeom prst="rect">
            <a:avLst/>
          </a:prstGeom>
          <a:pattFill prst="wdDnDiag">
            <a:fgClr>
              <a:srgbClr val="33CC33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AR" sz="1600" b="1" i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0" name="Group 72"/>
          <p:cNvGrpSpPr>
            <a:grpSpLocks/>
          </p:cNvGrpSpPr>
          <p:nvPr/>
        </p:nvGrpSpPr>
        <p:grpSpPr bwMode="auto">
          <a:xfrm>
            <a:off x="6948488" y="1916113"/>
            <a:ext cx="2303462" cy="331787"/>
            <a:chOff x="0" y="0"/>
            <a:chExt cx="2461" cy="500"/>
          </a:xfrm>
        </p:grpSpPr>
        <p:sp>
          <p:nvSpPr>
            <p:cNvPr id="135241" name="Rectangle 73"/>
            <p:cNvSpPr>
              <a:spLocks noChangeArrowheads="1"/>
            </p:cNvSpPr>
            <p:nvPr/>
          </p:nvSpPr>
          <p:spPr bwMode="auto">
            <a:xfrm>
              <a:off x="28" y="0"/>
              <a:ext cx="2405" cy="500"/>
            </a:xfrm>
            <a:prstGeom prst="rect">
              <a:avLst/>
            </a:prstGeom>
            <a:solidFill>
              <a:srgbClr val="33CC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s-AR" sz="1800" b="1" i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3ra larga duración</a:t>
              </a:r>
              <a:endParaRPr lang="es-AR" sz="1800" i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242" name="Rectangle 74"/>
            <p:cNvSpPr>
              <a:spLocks noChangeArrowheads="1"/>
            </p:cNvSpPr>
            <p:nvPr/>
          </p:nvSpPr>
          <p:spPr bwMode="auto">
            <a:xfrm>
              <a:off x="0" y="0"/>
              <a:ext cx="2461" cy="500"/>
            </a:xfrm>
            <a:prstGeom prst="rect">
              <a:avLst/>
            </a:prstGeom>
            <a:noFill/>
            <a:ln w="7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AR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35243" name="Rectangle 75"/>
          <p:cNvSpPr>
            <a:spLocks noChangeArrowheads="1"/>
          </p:cNvSpPr>
          <p:nvPr/>
        </p:nvSpPr>
        <p:spPr bwMode="auto">
          <a:xfrm>
            <a:off x="1287463" y="2886075"/>
            <a:ext cx="1196975" cy="25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AR" sz="1200" i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Mesopotamia</a:t>
            </a:r>
          </a:p>
        </p:txBody>
      </p:sp>
      <p:sp>
        <p:nvSpPr>
          <p:cNvPr id="135244" name="Text Box 76"/>
          <p:cNvSpPr txBox="1">
            <a:spLocks noChangeArrowheads="1"/>
          </p:cNvSpPr>
          <p:nvPr/>
        </p:nvSpPr>
        <p:spPr bwMode="auto">
          <a:xfrm>
            <a:off x="1331913" y="3154363"/>
            <a:ext cx="10810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_tradnl" sz="1200" i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Egipto</a:t>
            </a:r>
            <a:endParaRPr lang="es-ES" sz="1200" i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5245" name="Rectangle 77"/>
          <p:cNvSpPr>
            <a:spLocks noChangeArrowheads="1"/>
          </p:cNvSpPr>
          <p:nvPr/>
        </p:nvSpPr>
        <p:spPr bwMode="auto">
          <a:xfrm>
            <a:off x="2627313" y="3141663"/>
            <a:ext cx="930275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AR" sz="1200" i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Roma</a:t>
            </a:r>
          </a:p>
        </p:txBody>
      </p:sp>
      <p:sp>
        <p:nvSpPr>
          <p:cNvPr id="135246" name="Line 78"/>
          <p:cNvSpPr>
            <a:spLocks noChangeShapeType="1"/>
          </p:cNvSpPr>
          <p:nvPr/>
        </p:nvSpPr>
        <p:spPr bwMode="auto">
          <a:xfrm flipH="1">
            <a:off x="1249363" y="3141663"/>
            <a:ext cx="1241425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AR" sz="1800" i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5247" name="Line 79"/>
          <p:cNvSpPr>
            <a:spLocks noChangeShapeType="1"/>
          </p:cNvSpPr>
          <p:nvPr/>
        </p:nvSpPr>
        <p:spPr bwMode="auto">
          <a:xfrm>
            <a:off x="2474913" y="3122613"/>
            <a:ext cx="0" cy="3778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AR" sz="1800" i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1" name="Group 80"/>
          <p:cNvGrpSpPr>
            <a:grpSpLocks/>
          </p:cNvGrpSpPr>
          <p:nvPr/>
        </p:nvGrpSpPr>
        <p:grpSpPr bwMode="auto">
          <a:xfrm>
            <a:off x="-107950" y="1916113"/>
            <a:ext cx="4464050" cy="331787"/>
            <a:chOff x="0" y="0"/>
            <a:chExt cx="2461" cy="500"/>
          </a:xfrm>
        </p:grpSpPr>
        <p:sp>
          <p:nvSpPr>
            <p:cNvPr id="135249" name="Rectangle 81"/>
            <p:cNvSpPr>
              <a:spLocks noChangeArrowheads="1"/>
            </p:cNvSpPr>
            <p:nvPr/>
          </p:nvSpPr>
          <p:spPr bwMode="auto">
            <a:xfrm>
              <a:off x="28" y="0"/>
              <a:ext cx="2405" cy="500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s-AR" sz="1800" b="1" i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1ra larga duración</a:t>
              </a:r>
              <a:endParaRPr lang="es-AR" sz="1800" i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250" name="Rectangle 82"/>
            <p:cNvSpPr>
              <a:spLocks noChangeArrowheads="1"/>
            </p:cNvSpPr>
            <p:nvPr/>
          </p:nvSpPr>
          <p:spPr bwMode="auto">
            <a:xfrm>
              <a:off x="0" y="0"/>
              <a:ext cx="2461" cy="500"/>
            </a:xfrm>
            <a:prstGeom prst="rect">
              <a:avLst/>
            </a:prstGeom>
            <a:noFill/>
            <a:ln w="7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s-AR" sz="1800" i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35251" name="Rectangle 83"/>
          <p:cNvSpPr>
            <a:spLocks noChangeArrowheads="1"/>
          </p:cNvSpPr>
          <p:nvPr/>
        </p:nvSpPr>
        <p:spPr bwMode="auto">
          <a:xfrm>
            <a:off x="4356100" y="2492375"/>
            <a:ext cx="2663825" cy="1008063"/>
          </a:xfrm>
          <a:prstGeom prst="rect">
            <a:avLst/>
          </a:prstGeom>
          <a:noFill/>
          <a:ln w="57150">
            <a:solidFill>
              <a:srgbClr val="33CC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 sz="1800" i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5252" name="Text Box 84"/>
          <p:cNvSpPr txBox="1">
            <a:spLocks noChangeArrowheads="1"/>
          </p:cNvSpPr>
          <p:nvPr/>
        </p:nvSpPr>
        <p:spPr bwMode="auto">
          <a:xfrm>
            <a:off x="6244" y="6569895"/>
            <a:ext cx="34575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808080"/>
                </a:solidFill>
                <a:latin typeface="Arial" pitchFamily="34" charset="0"/>
                <a:cs typeface="Arial" pitchFamily="34" charset="0"/>
              </a:rPr>
              <a:t>Cátedra IHAU B  FAUD. UNC</a:t>
            </a:r>
          </a:p>
        </p:txBody>
      </p:sp>
      <p:sp>
        <p:nvSpPr>
          <p:cNvPr id="87" name="5 CuadroTexto"/>
          <p:cNvSpPr txBox="1">
            <a:spLocks noChangeArrowheads="1"/>
          </p:cNvSpPr>
          <p:nvPr/>
        </p:nvSpPr>
        <p:spPr bwMode="auto">
          <a:xfrm>
            <a:off x="5961063" y="2852936"/>
            <a:ext cx="10731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 sz="1100" b="1" i="0" dirty="0">
                <a:latin typeface="Arial" pitchFamily="34" charset="0"/>
                <a:cs typeface="Arial" pitchFamily="34" charset="0"/>
              </a:rPr>
              <a:t>S XVII y XVIII</a:t>
            </a:r>
          </a:p>
        </p:txBody>
      </p:sp>
      <p:sp>
        <p:nvSpPr>
          <p:cNvPr id="88" name="6 CuadroTexto"/>
          <p:cNvSpPr txBox="1">
            <a:spLocks noChangeArrowheads="1"/>
          </p:cNvSpPr>
          <p:nvPr/>
        </p:nvSpPr>
        <p:spPr bwMode="auto">
          <a:xfrm>
            <a:off x="4932363" y="2924944"/>
            <a:ext cx="8905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 sz="1100" b="1" i="0" dirty="0">
                <a:latin typeface="Arial" pitchFamily="34" charset="0"/>
                <a:cs typeface="Arial" pitchFamily="34" charset="0"/>
              </a:rPr>
              <a:t>S XV y XVI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2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2970739-1E43-441D-8DB5-36DC97847B6F}" type="slidenum">
              <a:rPr lang="es-ES" b="0" i="0">
                <a:solidFill>
                  <a:srgbClr val="808080"/>
                </a:solidFill>
                <a:latin typeface="Arial" pitchFamily="34" charset="0"/>
                <a:cs typeface="Arial" pitchFamily="34" charset="0"/>
              </a:rPr>
              <a:pPr/>
              <a:t>4</a:t>
            </a:fld>
            <a:endParaRPr lang="es-ES" b="0" i="0" dirty="0">
              <a:solidFill>
                <a:srgbClr val="80808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-76200" y="6165850"/>
            <a:ext cx="9296400" cy="457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s-AR" b="1" i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                                            Política: la nueva forma del territorio</a:t>
            </a:r>
          </a:p>
        </p:txBody>
      </p:sp>
      <p:pic>
        <p:nvPicPr>
          <p:cNvPr id="88066" name="Picture 2" descr="E:\Imágenes\mapas antiguos\1366_2000 (1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21088"/>
            <a:ext cx="9144000" cy="4839760"/>
          </a:xfrm>
          <a:prstGeom prst="rect">
            <a:avLst/>
          </a:prstGeom>
          <a:noFill/>
        </p:spPr>
      </p:pic>
      <p:sp>
        <p:nvSpPr>
          <p:cNvPr id="11" name="10 Rectángulo"/>
          <p:cNvSpPr/>
          <p:nvPr/>
        </p:nvSpPr>
        <p:spPr>
          <a:xfrm>
            <a:off x="0" y="5877272"/>
            <a:ext cx="84969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200" i="0" dirty="0">
                <a:latin typeface="Arial" pitchFamily="34" charset="0"/>
                <a:cs typeface="Arial" pitchFamily="34" charset="0"/>
              </a:rPr>
              <a:t>https://magnet.xataka.com/en-diez-minutos/todos-gobernantes-historia-europa-resumidos-este-fantastico-mapa</a:t>
            </a:r>
          </a:p>
        </p:txBody>
      </p:sp>
      <p:pic>
        <p:nvPicPr>
          <p:cNvPr id="88067" name="Picture 3" descr="E:\Imágenes\mapas antiguos\1366_2000 (3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07700"/>
            <a:ext cx="9144000" cy="4866536"/>
          </a:xfrm>
          <a:prstGeom prst="rect">
            <a:avLst/>
          </a:prstGeom>
          <a:noFill/>
        </p:spPr>
      </p:pic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0" y="-26988"/>
            <a:ext cx="9144000" cy="457201"/>
          </a:xfrm>
          <a:prstGeom prst="rect">
            <a:avLst/>
          </a:prstGeom>
          <a:solidFill>
            <a:srgbClr val="00CC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endParaRPr lang="es-ES" i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0" y="455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b="1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Europa de la 1ra a la 2da LD			CFE.          Escala territorial			</a:t>
            </a:r>
            <a:endParaRPr lang="es-ES" sz="2000" i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7105" name="Picture 1" descr="E:\Imágenes\mapas antiguos\1366_2000 (4)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07700"/>
            <a:ext cx="9144000" cy="4866536"/>
          </a:xfrm>
          <a:prstGeom prst="rect">
            <a:avLst/>
          </a:prstGeom>
          <a:noFill/>
        </p:spPr>
      </p:pic>
      <p:sp>
        <p:nvSpPr>
          <p:cNvPr id="10" name="3 Marcador de pie de página"/>
          <p:cNvSpPr txBox="1">
            <a:spLocks/>
          </p:cNvSpPr>
          <p:nvPr/>
        </p:nvSpPr>
        <p:spPr bwMode="auto">
          <a:xfrm rot="16200000">
            <a:off x="7745759" y="2174305"/>
            <a:ext cx="2700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s-ES" sz="1400" i="0" dirty="0">
                <a:solidFill>
                  <a:srgbClr val="808080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FAUD. UNC. IHAU B. 2020</a:t>
            </a:r>
          </a:p>
        </p:txBody>
      </p:sp>
      <p:pic>
        <p:nvPicPr>
          <p:cNvPr id="50178" name="Picture 2" descr="E:\Imágenes\Mapas\mapas antiguos\04 1000 1366_2000 (5)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709200"/>
            <a:ext cx="9194546" cy="4879975"/>
          </a:xfrm>
          <a:prstGeom prst="rect">
            <a:avLst/>
          </a:prstGeom>
          <a:noFill/>
        </p:spPr>
      </p:pic>
      <p:pic>
        <p:nvPicPr>
          <p:cNvPr id="50179" name="Picture 3" descr="E:\Imágenes\Mapas\mapas antiguos\06 1278 1366_2000 (6) modificad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709200"/>
            <a:ext cx="9194546" cy="4866513"/>
          </a:xfrm>
          <a:prstGeom prst="rect">
            <a:avLst/>
          </a:prstGeom>
          <a:noFill/>
        </p:spPr>
      </p:pic>
      <p:sp>
        <p:nvSpPr>
          <p:cNvPr id="22" name="21 CuadroTexto"/>
          <p:cNvSpPr txBox="1"/>
          <p:nvPr/>
        </p:nvSpPr>
        <p:spPr>
          <a:xfrm>
            <a:off x="395536" y="1556792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i="0" dirty="0">
                <a:latin typeface="Arial" pitchFamily="34" charset="0"/>
                <a:cs typeface="Arial" pitchFamily="34" charset="0"/>
              </a:rPr>
              <a:t>BEM</a:t>
            </a:r>
          </a:p>
        </p:txBody>
      </p:sp>
      <p:pic>
        <p:nvPicPr>
          <p:cNvPr id="50182" name="Picture 6" descr="E:\Imágenes\Mapas\mapas antiguos\07 1667 1366_2000 (7) modificad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709200"/>
            <a:ext cx="9194546" cy="4879975"/>
          </a:xfrm>
          <a:prstGeom prst="rect">
            <a:avLst/>
          </a:prstGeom>
          <a:noFill/>
        </p:spPr>
      </p:pic>
      <p:sp>
        <p:nvSpPr>
          <p:cNvPr id="27" name="26 CuadroTexto"/>
          <p:cNvSpPr txBox="1"/>
          <p:nvPr/>
        </p:nvSpPr>
        <p:spPr>
          <a:xfrm>
            <a:off x="539552" y="1772816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i="0" dirty="0">
                <a:latin typeface="Arial" pitchFamily="34" charset="0"/>
                <a:cs typeface="Arial" pitchFamily="34" charset="0"/>
              </a:rPr>
              <a:t>EM</a:t>
            </a:r>
          </a:p>
        </p:txBody>
      </p:sp>
      <p:pic>
        <p:nvPicPr>
          <p:cNvPr id="50183" name="Picture 7" descr="E:\Imágenes\Mapas\mapas antiguos\08 1742 1366_2000 (8) modificado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709200"/>
            <a:ext cx="9194546" cy="4853051"/>
          </a:xfrm>
          <a:prstGeom prst="rect">
            <a:avLst/>
          </a:prstGeom>
          <a:noFill/>
        </p:spPr>
      </p:pic>
      <p:sp>
        <p:nvSpPr>
          <p:cNvPr id="30" name="29 CuadroTexto"/>
          <p:cNvSpPr txBox="1"/>
          <p:nvPr/>
        </p:nvSpPr>
        <p:spPr>
          <a:xfrm>
            <a:off x="0" y="2564904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i="0" dirty="0">
                <a:latin typeface="Arial" pitchFamily="34" charset="0"/>
                <a:cs typeface="Arial" pitchFamily="34" charset="0"/>
              </a:rPr>
              <a:t>Edad Moderna</a:t>
            </a:r>
          </a:p>
          <a:p>
            <a:pPr algn="ctr"/>
            <a:r>
              <a:rPr lang="es-AR" b="1" i="0" dirty="0">
                <a:latin typeface="Arial" pitchFamily="34" charset="0"/>
                <a:cs typeface="Arial" pitchFamily="34" charset="0"/>
              </a:rPr>
              <a:t>Siglo XVIII</a:t>
            </a: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34925" y="6597650"/>
            <a:ext cx="34575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808080"/>
                </a:solidFill>
                <a:latin typeface="Arial" pitchFamily="34" charset="0"/>
                <a:cs typeface="Arial" pitchFamily="34" charset="0"/>
              </a:rPr>
              <a:t>Cátedra IHAU B  FAUD. UNC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7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E:\Imágenes\mapas antiguos\colonialismo siglo XVIII con product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7" y="332656"/>
            <a:ext cx="8449593" cy="5904656"/>
          </a:xfrm>
          <a:prstGeom prst="rect">
            <a:avLst/>
          </a:prstGeom>
          <a:noFill/>
        </p:spPr>
      </p:pic>
      <p:sp>
        <p:nvSpPr>
          <p:cNvPr id="8" name="2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2970739-1E43-441D-8DB5-36DC97847B6F}" type="slidenum">
              <a:rPr lang="es-ES" b="0" i="0">
                <a:solidFill>
                  <a:srgbClr val="808080"/>
                </a:solidFill>
                <a:latin typeface="Arial" pitchFamily="34" charset="0"/>
                <a:cs typeface="Arial" pitchFamily="34" charset="0"/>
              </a:rPr>
              <a:pPr/>
              <a:t>5</a:t>
            </a:fld>
            <a:endParaRPr lang="es-ES" b="0" i="0" dirty="0">
              <a:solidFill>
                <a:srgbClr val="80808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-76200" y="6165850"/>
            <a:ext cx="9296400" cy="457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s-AR" b="1" i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                                            Política: la nueva forma del territorio</a:t>
            </a:r>
          </a:p>
        </p:txBody>
      </p:sp>
      <p:sp>
        <p:nvSpPr>
          <p:cNvPr id="58377" name="Text Box 9"/>
          <p:cNvSpPr txBox="1">
            <a:spLocks noChangeArrowheads="1"/>
          </p:cNvSpPr>
          <p:nvPr/>
        </p:nvSpPr>
        <p:spPr bwMode="auto">
          <a:xfrm>
            <a:off x="0" y="-26988"/>
            <a:ext cx="9144000" cy="400110"/>
          </a:xfrm>
          <a:prstGeom prst="rect">
            <a:avLst/>
          </a:prstGeom>
          <a:solidFill>
            <a:srgbClr val="00CC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ES_tradnl" sz="2000" i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2da LD CFE Escala Territorial</a:t>
            </a:r>
            <a:endParaRPr lang="es-ES" sz="2000" i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0" y="4554"/>
            <a:ext cx="5435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b="1" i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El ambiente humano en la Edad moderna</a:t>
            </a:r>
            <a:endParaRPr lang="es-ES" sz="2000" i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3 Marcador de pie de página"/>
          <p:cNvSpPr txBox="1">
            <a:spLocks/>
          </p:cNvSpPr>
          <p:nvPr/>
        </p:nvSpPr>
        <p:spPr bwMode="auto">
          <a:xfrm rot="16200000">
            <a:off x="7770911" y="4838601"/>
            <a:ext cx="2700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s-ES" sz="1400" i="0" dirty="0">
                <a:solidFill>
                  <a:srgbClr val="808080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FAUD. UNC. IHAU B. 2024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-36512" y="6581001"/>
            <a:ext cx="882047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fontAlgn="auto">
              <a:spcBef>
                <a:spcPct val="50000"/>
              </a:spcBef>
              <a:spcAft>
                <a:spcPts val="0"/>
              </a:spcAft>
            </a:pPr>
            <a:r>
              <a:rPr kumimoji="0" lang="es-ES_tradnl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Fuente</a:t>
            </a:r>
            <a:r>
              <a:rPr lang="es-ES_tradnl" sz="1200" i="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: Interpretación a partir de Hamilton. E.V. 1983. </a:t>
            </a:r>
            <a:r>
              <a:rPr lang="es-ES_tradnl" sz="12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El tesoro Americano y la revolución de los precios en España.</a:t>
            </a:r>
            <a:r>
              <a:rPr lang="es-ES_tradnl" sz="1200" i="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_tradnl" sz="1200" i="0" kern="0" dirty="0" err="1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Ari</a:t>
            </a:r>
            <a:r>
              <a:rPr kumimoji="0" lang="es-ES_tradnl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el</a:t>
            </a: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0" y="5517232"/>
            <a:ext cx="9144000" cy="457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b="1" i="0">
                <a:solidFill>
                  <a:srgbClr val="FFFFFF"/>
                </a:solidFill>
                <a:latin typeface="Arial" charset="0"/>
              </a:rPr>
              <a:t>                                                                                          sociedad</a:t>
            </a:r>
          </a:p>
        </p:txBody>
      </p:sp>
      <p:sp>
        <p:nvSpPr>
          <p:cNvPr id="83976" name="Text Box 8"/>
          <p:cNvSpPr txBox="1">
            <a:spLocks noChangeArrowheads="1"/>
          </p:cNvSpPr>
          <p:nvPr/>
        </p:nvSpPr>
        <p:spPr bwMode="auto">
          <a:xfrm>
            <a:off x="5293171" y="6212160"/>
            <a:ext cx="3743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CO" sz="1200" i="0" dirty="0">
                <a:solidFill>
                  <a:srgbClr val="000000"/>
                </a:solidFill>
                <a:latin typeface="Arial" charset="0"/>
              </a:rPr>
              <a:t>Izq. </a:t>
            </a:r>
            <a:r>
              <a:rPr lang="es-CO" sz="1200" i="0" dirty="0" err="1">
                <a:solidFill>
                  <a:srgbClr val="000000"/>
                </a:solidFill>
                <a:latin typeface="Arial" charset="0"/>
              </a:rPr>
              <a:t>Risebero</a:t>
            </a:r>
            <a:r>
              <a:rPr lang="es-CO" sz="1200" i="0" dirty="0">
                <a:solidFill>
                  <a:srgbClr val="000000"/>
                </a:solidFill>
                <a:latin typeface="Arial" charset="0"/>
              </a:rPr>
              <a:t>, Bill. Historia dibujada de la arquitectura europea</a:t>
            </a:r>
            <a:endParaRPr lang="es-ES" sz="1200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0" y="-26988"/>
            <a:ext cx="9144000" cy="457201"/>
          </a:xfrm>
          <a:prstGeom prst="rect">
            <a:avLst/>
          </a:prstGeom>
          <a:solidFill>
            <a:srgbClr val="00CC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ES_tradnl" i="0" dirty="0">
                <a:solidFill>
                  <a:srgbClr val="FFFFFF"/>
                </a:solidFill>
                <a:latin typeface="Arial" charset="0"/>
              </a:rPr>
              <a:t>Segunda larga duración</a:t>
            </a:r>
            <a:endParaRPr lang="es-ES" i="0" dirty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83972" name="Picture 4" descr="Sociedad francia barroca 149"/>
          <p:cNvPicPr>
            <a:picLocks noChangeAspect="1" noChangeArrowheads="1"/>
          </p:cNvPicPr>
          <p:nvPr/>
        </p:nvPicPr>
        <p:blipFill>
          <a:blip r:embed="rId2" cstate="print"/>
          <a:srcRect t="2112" b="3551"/>
          <a:stretch>
            <a:fillRect/>
          </a:stretch>
        </p:blipFill>
        <p:spPr bwMode="auto">
          <a:xfrm>
            <a:off x="146421" y="0"/>
            <a:ext cx="5073651" cy="6858000"/>
          </a:xfrm>
          <a:prstGeom prst="rect">
            <a:avLst/>
          </a:prstGeom>
          <a:noFill/>
        </p:spPr>
      </p:pic>
      <p:pic>
        <p:nvPicPr>
          <p:cNvPr id="116738" name="Picture 2" descr="Armand, Cardinal Richelieu (1585-1642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548680"/>
            <a:ext cx="3200400" cy="4762500"/>
          </a:xfrm>
          <a:prstGeom prst="rect">
            <a:avLst/>
          </a:prstGeom>
          <a:noFill/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5509195" y="4509120"/>
            <a:ext cx="287922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CO" sz="1200" i="0" dirty="0">
                <a:solidFill>
                  <a:schemeClr val="bg1">
                    <a:lumMod val="85000"/>
                  </a:schemeClr>
                </a:solidFill>
                <a:latin typeface="Arial" charset="0"/>
              </a:rPr>
              <a:t>Cardenal </a:t>
            </a:r>
            <a:r>
              <a:rPr lang="es-CO" sz="1200" i="0" dirty="0" err="1">
                <a:solidFill>
                  <a:schemeClr val="bg1">
                    <a:lumMod val="85000"/>
                  </a:schemeClr>
                </a:solidFill>
                <a:latin typeface="Arial" charset="0"/>
              </a:rPr>
              <a:t>Richelieu</a:t>
            </a:r>
            <a:r>
              <a:rPr lang="es-CO" sz="1200" i="0" dirty="0">
                <a:solidFill>
                  <a:schemeClr val="bg1">
                    <a:lumMod val="85000"/>
                  </a:schemeClr>
                </a:solidFill>
                <a:latin typeface="Arial" charset="0"/>
              </a:rPr>
              <a:t>. </a:t>
            </a:r>
          </a:p>
          <a:p>
            <a:pPr>
              <a:spcBef>
                <a:spcPct val="50000"/>
              </a:spcBef>
            </a:pPr>
            <a:r>
              <a:rPr lang="es-CO" sz="1200" i="0" dirty="0">
                <a:solidFill>
                  <a:schemeClr val="bg1">
                    <a:lumMod val="85000"/>
                  </a:schemeClr>
                </a:solidFill>
                <a:latin typeface="Arial" charset="0"/>
              </a:rPr>
              <a:t>Pintura </a:t>
            </a:r>
            <a:r>
              <a:rPr lang="es-CO" sz="1200" i="0" dirty="0" err="1">
                <a:solidFill>
                  <a:schemeClr val="bg1">
                    <a:lumMod val="85000"/>
                  </a:schemeClr>
                </a:solidFill>
                <a:latin typeface="Arial" charset="0"/>
              </a:rPr>
              <a:t>Philippe</a:t>
            </a:r>
            <a:r>
              <a:rPr lang="es-CO" sz="1200" i="0" dirty="0">
                <a:solidFill>
                  <a:schemeClr val="bg1">
                    <a:lumMod val="85000"/>
                  </a:schemeClr>
                </a:solidFill>
                <a:latin typeface="Arial" charset="0"/>
              </a:rPr>
              <a:t> de </a:t>
            </a:r>
            <a:r>
              <a:rPr lang="es-CO" sz="1200" i="0" dirty="0" err="1">
                <a:solidFill>
                  <a:schemeClr val="bg1">
                    <a:lumMod val="85000"/>
                  </a:schemeClr>
                </a:solidFill>
                <a:latin typeface="Arial" charset="0"/>
              </a:rPr>
              <a:t>Champaigne</a:t>
            </a:r>
            <a:endParaRPr lang="es-CO" sz="1200" i="0" dirty="0">
              <a:solidFill>
                <a:schemeClr val="bg1">
                  <a:lumMod val="85000"/>
                </a:schemeClr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es-CO" sz="1200" i="0" dirty="0" err="1">
                <a:solidFill>
                  <a:schemeClr val="bg1">
                    <a:lumMod val="85000"/>
                  </a:schemeClr>
                </a:solidFill>
                <a:latin typeface="Arial" charset="0"/>
              </a:rPr>
              <a:t>The</a:t>
            </a:r>
            <a:r>
              <a:rPr lang="es-CO" sz="1200" i="0" dirty="0">
                <a:solidFill>
                  <a:schemeClr val="bg1">
                    <a:lumMod val="85000"/>
                  </a:schemeClr>
                </a:solidFill>
                <a:latin typeface="Arial" charset="0"/>
              </a:rPr>
              <a:t> Royal </a:t>
            </a:r>
            <a:r>
              <a:rPr lang="es-CO" sz="1200" i="0" dirty="0" err="1">
                <a:solidFill>
                  <a:schemeClr val="bg1">
                    <a:lumMod val="85000"/>
                  </a:schemeClr>
                </a:solidFill>
                <a:latin typeface="Arial" charset="0"/>
              </a:rPr>
              <a:t>Collection</a:t>
            </a:r>
            <a:r>
              <a:rPr lang="es-CO" sz="1200" i="0" dirty="0">
                <a:solidFill>
                  <a:schemeClr val="bg1">
                    <a:lumMod val="85000"/>
                  </a:schemeClr>
                </a:solidFill>
                <a:latin typeface="Arial" charset="0"/>
              </a:rPr>
              <a:t>. UK</a:t>
            </a:r>
            <a:endParaRPr lang="es-ES" sz="1200" i="0" dirty="0">
              <a:solidFill>
                <a:schemeClr val="bg1">
                  <a:lumMod val="85000"/>
                </a:schemeClr>
              </a:solidFill>
              <a:latin typeface="Arial" charset="0"/>
            </a:endParaRP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34925" y="6597650"/>
            <a:ext cx="34575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808080"/>
                </a:solidFill>
                <a:latin typeface="Arial" pitchFamily="34" charset="0"/>
                <a:cs typeface="Arial" pitchFamily="34" charset="0"/>
              </a:rPr>
              <a:t>Cátedra IHAU B  FAUD. UNC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0" y="-26988"/>
            <a:ext cx="9144000" cy="457201"/>
          </a:xfrm>
          <a:prstGeom prst="rect">
            <a:avLst/>
          </a:prstGeom>
          <a:solidFill>
            <a:srgbClr val="00CC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ES_tradnl" i="0" dirty="0">
                <a:solidFill>
                  <a:srgbClr val="FFFFFF"/>
                </a:solidFill>
                <a:latin typeface="Arial" charset="0"/>
              </a:rPr>
              <a:t>2da LD. CSC  </a:t>
            </a:r>
            <a:endParaRPr lang="es-ES" i="0" dirty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48130" name="Picture 2" descr="E:\Imágenes\Urbanismo\Historia dibujada Risebero\Sociedad francia barroca sin rey.jpg"/>
          <p:cNvPicPr>
            <a:picLocks noChangeAspect="1" noChangeArrowheads="1"/>
          </p:cNvPicPr>
          <p:nvPr/>
        </p:nvPicPr>
        <p:blipFill>
          <a:blip r:embed="rId2" cstate="print"/>
          <a:srcRect b="17850"/>
          <a:stretch>
            <a:fillRect/>
          </a:stretch>
        </p:blipFill>
        <p:spPr bwMode="auto">
          <a:xfrm>
            <a:off x="289292" y="459432"/>
            <a:ext cx="4786764" cy="5633864"/>
          </a:xfrm>
          <a:prstGeom prst="rect">
            <a:avLst/>
          </a:prstGeom>
          <a:noFill/>
        </p:spPr>
      </p:pic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0" y="6135687"/>
            <a:ext cx="9144000" cy="46166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b="1" i="0" dirty="0">
                <a:solidFill>
                  <a:srgbClr val="FFFFFF"/>
                </a:solidFill>
                <a:latin typeface="Arial" charset="0"/>
              </a:rPr>
              <a:t>                                                                     sociedad estamental</a:t>
            </a:r>
          </a:p>
        </p:txBody>
      </p:sp>
      <p:sp>
        <p:nvSpPr>
          <p:cNvPr id="8" name="7 Elipse"/>
          <p:cNvSpPr/>
          <p:nvPr/>
        </p:nvSpPr>
        <p:spPr>
          <a:xfrm>
            <a:off x="2051720" y="4275856"/>
            <a:ext cx="792088" cy="1008112"/>
          </a:xfrm>
          <a:prstGeom prst="ellipse">
            <a:avLst/>
          </a:prstGeom>
          <a:solidFill>
            <a:srgbClr val="00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8 Elipse"/>
          <p:cNvSpPr/>
          <p:nvPr/>
        </p:nvSpPr>
        <p:spPr>
          <a:xfrm>
            <a:off x="1835696" y="3195736"/>
            <a:ext cx="720080" cy="936104"/>
          </a:xfrm>
          <a:prstGeom prst="ellipse">
            <a:avLst/>
          </a:prstGeom>
          <a:solidFill>
            <a:srgbClr val="00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9 Elipse"/>
          <p:cNvSpPr/>
          <p:nvPr/>
        </p:nvSpPr>
        <p:spPr>
          <a:xfrm>
            <a:off x="3707904" y="4563888"/>
            <a:ext cx="720080" cy="936104"/>
          </a:xfrm>
          <a:prstGeom prst="ellipse">
            <a:avLst/>
          </a:prstGeom>
          <a:solidFill>
            <a:srgbClr val="00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10 CuadroTexto"/>
          <p:cNvSpPr txBox="1"/>
          <p:nvPr/>
        </p:nvSpPr>
        <p:spPr>
          <a:xfrm>
            <a:off x="5652120" y="2066072"/>
            <a:ext cx="2736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i="0" dirty="0">
                <a:latin typeface="Arial" pitchFamily="34" charset="0"/>
                <a:cs typeface="Arial" pitchFamily="34" charset="0"/>
              </a:rPr>
              <a:t>Población rural </a:t>
            </a:r>
          </a:p>
          <a:p>
            <a:r>
              <a:rPr lang="es-AR" i="0" dirty="0">
                <a:latin typeface="Arial" pitchFamily="34" charset="0"/>
                <a:cs typeface="Arial" pitchFamily="34" charset="0"/>
              </a:rPr>
              <a:t>+ 80 % de la población total</a:t>
            </a:r>
          </a:p>
        </p:txBody>
      </p:sp>
      <p:sp>
        <p:nvSpPr>
          <p:cNvPr id="12" name="11 Elipse"/>
          <p:cNvSpPr/>
          <p:nvPr/>
        </p:nvSpPr>
        <p:spPr>
          <a:xfrm rot="158588">
            <a:off x="1806419" y="2817527"/>
            <a:ext cx="2664296" cy="2753317"/>
          </a:xfrm>
          <a:prstGeom prst="ellipse">
            <a:avLst/>
          </a:prstGeom>
          <a:solidFill>
            <a:srgbClr val="00FF9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12 CuadroTexto"/>
          <p:cNvSpPr txBox="1"/>
          <p:nvPr/>
        </p:nvSpPr>
        <p:spPr>
          <a:xfrm>
            <a:off x="5652120" y="3362216"/>
            <a:ext cx="27363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i="0" dirty="0">
                <a:latin typeface="Arial" pitchFamily="34" charset="0"/>
                <a:cs typeface="Arial" pitchFamily="34" charset="0"/>
              </a:rPr>
              <a:t>¾ partes de la población activa se concentra en las actividades primarias </a:t>
            </a:r>
          </a:p>
        </p:txBody>
      </p:sp>
      <p:sp>
        <p:nvSpPr>
          <p:cNvPr id="16" name="15 Elipse"/>
          <p:cNvSpPr/>
          <p:nvPr/>
        </p:nvSpPr>
        <p:spPr>
          <a:xfrm>
            <a:off x="3563888" y="891480"/>
            <a:ext cx="1008112" cy="1296144"/>
          </a:xfrm>
          <a:prstGeom prst="ellipse">
            <a:avLst/>
          </a:prstGeom>
          <a:solidFill>
            <a:srgbClr val="FF33CC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7" name="16 Elipse"/>
          <p:cNvSpPr/>
          <p:nvPr/>
        </p:nvSpPr>
        <p:spPr>
          <a:xfrm>
            <a:off x="1259632" y="1179512"/>
            <a:ext cx="1008112" cy="1296144"/>
          </a:xfrm>
          <a:prstGeom prst="ellipse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17 Elipse"/>
          <p:cNvSpPr/>
          <p:nvPr/>
        </p:nvSpPr>
        <p:spPr>
          <a:xfrm>
            <a:off x="2411760" y="486816"/>
            <a:ext cx="1008112" cy="1296144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9" name="18 Elipse"/>
          <p:cNvSpPr/>
          <p:nvPr/>
        </p:nvSpPr>
        <p:spPr>
          <a:xfrm>
            <a:off x="683568" y="2259632"/>
            <a:ext cx="1008112" cy="1296144"/>
          </a:xfrm>
          <a:prstGeom prst="ellipse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0" name="19 CuadroTexto"/>
          <p:cNvSpPr txBox="1"/>
          <p:nvPr/>
        </p:nvSpPr>
        <p:spPr>
          <a:xfrm>
            <a:off x="5364088" y="620688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i="0" dirty="0">
                <a:latin typeface="Arial" pitchFamily="34" charset="0"/>
                <a:cs typeface="Arial" pitchFamily="34" charset="0"/>
              </a:rPr>
              <a:t>Privilegiados</a:t>
            </a:r>
          </a:p>
        </p:txBody>
      </p:sp>
      <p:grpSp>
        <p:nvGrpSpPr>
          <p:cNvPr id="27" name="26 Grupo"/>
          <p:cNvGrpSpPr/>
          <p:nvPr/>
        </p:nvGrpSpPr>
        <p:grpSpPr>
          <a:xfrm>
            <a:off x="683568" y="2835696"/>
            <a:ext cx="2160240" cy="1440160"/>
            <a:chOff x="683568" y="2348880"/>
            <a:chExt cx="2160240" cy="1440160"/>
          </a:xfrm>
        </p:grpSpPr>
        <p:sp>
          <p:nvSpPr>
            <p:cNvPr id="24" name="23 Rectángulo"/>
            <p:cNvSpPr/>
            <p:nvPr/>
          </p:nvSpPr>
          <p:spPr>
            <a:xfrm>
              <a:off x="683568" y="3284984"/>
              <a:ext cx="1512168" cy="36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5" name="24 Elipse"/>
            <p:cNvSpPr/>
            <p:nvPr/>
          </p:nvSpPr>
          <p:spPr>
            <a:xfrm>
              <a:off x="1763688" y="2348880"/>
              <a:ext cx="1080120" cy="14401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21" name="20 Elipse"/>
          <p:cNvSpPr/>
          <p:nvPr/>
        </p:nvSpPr>
        <p:spPr>
          <a:xfrm>
            <a:off x="1403648" y="1971600"/>
            <a:ext cx="3096344" cy="3888432"/>
          </a:xfrm>
          <a:prstGeom prst="ellipse">
            <a:avLst/>
          </a:prstGeom>
          <a:solidFill>
            <a:srgbClr val="0070C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28 CuadroTexto"/>
          <p:cNvSpPr txBox="1"/>
          <p:nvPr/>
        </p:nvSpPr>
        <p:spPr>
          <a:xfrm>
            <a:off x="5436096" y="1268760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i="0" dirty="0">
                <a:latin typeface="Arial" pitchFamily="34" charset="0"/>
                <a:cs typeface="Arial" pitchFamily="34" charset="0"/>
              </a:rPr>
              <a:t>3er estado</a:t>
            </a:r>
          </a:p>
        </p:txBody>
      </p:sp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34925" y="6597650"/>
            <a:ext cx="34575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808080"/>
                </a:solidFill>
                <a:latin typeface="Arial" pitchFamily="34" charset="0"/>
                <a:cs typeface="Arial" pitchFamily="34" charset="0"/>
              </a:rPr>
              <a:t>Cátedra IHAU B  FAUD. UNC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/>
      <p:bldP spid="12" grpId="0" animBg="1"/>
      <p:bldP spid="13" grpId="0"/>
      <p:bldP spid="16" grpId="0" animBg="1"/>
      <p:bldP spid="17" grpId="0" animBg="1"/>
      <p:bldP spid="18" grpId="0" animBg="1"/>
      <p:bldP spid="19" grpId="0" animBg="1"/>
      <p:bldP spid="20" grpId="0"/>
      <p:bldP spid="21" grpId="0" animBg="1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0" y="6428184"/>
            <a:ext cx="9144000" cy="457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b="1" i="0">
                <a:solidFill>
                  <a:srgbClr val="FFFFFF"/>
                </a:solidFill>
                <a:latin typeface="Arial" charset="0"/>
              </a:rPr>
              <a:t>                                                                                          sociedad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0" y="476673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i="0" dirty="0">
                <a:latin typeface="Arial" pitchFamily="34" charset="0"/>
                <a:cs typeface="Arial" pitchFamily="34" charset="0"/>
              </a:rPr>
              <a:t>Crecimiento de la población. Expansión demográfica del Siglo XVI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0" y="-26988"/>
            <a:ext cx="9144000" cy="457201"/>
          </a:xfrm>
          <a:prstGeom prst="rect">
            <a:avLst/>
          </a:prstGeom>
          <a:solidFill>
            <a:srgbClr val="00CC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ES_tradnl" i="0" dirty="0">
                <a:solidFill>
                  <a:srgbClr val="FFFFFF"/>
                </a:solidFill>
                <a:latin typeface="Arial" charset="0"/>
              </a:rPr>
              <a:t>2da LD. CSC</a:t>
            </a:r>
            <a:endParaRPr lang="es-ES" i="0" dirty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43362" name="Picture 2" descr="E:\Imágenes\Mapas\mapas antiguos\Distribución-población-mundial-Siglo-XVI.jpg"/>
          <p:cNvPicPr>
            <a:picLocks noChangeAspect="1" noChangeArrowheads="1"/>
          </p:cNvPicPr>
          <p:nvPr/>
        </p:nvPicPr>
        <p:blipFill>
          <a:blip r:embed="rId2" cstate="print"/>
          <a:srcRect t="2783"/>
          <a:stretch>
            <a:fillRect/>
          </a:stretch>
        </p:blipFill>
        <p:spPr bwMode="auto">
          <a:xfrm>
            <a:off x="246656" y="989682"/>
            <a:ext cx="5909520" cy="5031606"/>
          </a:xfrm>
          <a:prstGeom prst="rect">
            <a:avLst/>
          </a:prstGeom>
          <a:noFill/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51520" y="6115362"/>
            <a:ext cx="633670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AR" sz="1200" i="0" dirty="0">
                <a:solidFill>
                  <a:srgbClr val="000000"/>
                </a:solidFill>
                <a:latin typeface="Arial" charset="0"/>
              </a:rPr>
              <a:t>Fuente: Historia Social de la Edad Moderna.  La Expansión demográfica Siglo XVI.</a:t>
            </a:r>
          </a:p>
          <a:p>
            <a:pPr>
              <a:spcBef>
                <a:spcPct val="50000"/>
              </a:spcBef>
            </a:pPr>
            <a:r>
              <a:rPr lang="es-AR" sz="1200" i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Disponible en </a:t>
            </a:r>
            <a:r>
              <a:rPr lang="es-AR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rId3"/>
              </a:rPr>
              <a:t>http://art.lostonsite.com/67023051-001/</a:t>
            </a:r>
            <a:endParaRPr lang="es-AR" sz="1200" i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5508104" y="1045180"/>
            <a:ext cx="3419872" cy="4922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ts val="1800"/>
              </a:lnSpc>
            </a:pPr>
            <a:r>
              <a:rPr lang="es-AR" sz="1400" i="0" dirty="0">
                <a:latin typeface="Arial" pitchFamily="34" charset="0"/>
                <a:cs typeface="Arial" pitchFamily="34" charset="0"/>
              </a:rPr>
              <a:t>Entre 1500 y 1575: Crecimiento de la población y recuperación económica</a:t>
            </a:r>
          </a:p>
          <a:p>
            <a:pPr lvl="2">
              <a:lnSpc>
                <a:spcPts val="1800"/>
              </a:lnSpc>
            </a:pPr>
            <a:r>
              <a:rPr lang="es-AR" sz="1400" b="1" i="0" dirty="0">
                <a:latin typeface="Arial" pitchFamily="34" charset="0"/>
                <a:cs typeface="Arial" pitchFamily="34" charset="0"/>
              </a:rPr>
              <a:t>. Mayor natalidad</a:t>
            </a:r>
            <a:endParaRPr lang="es-AR" sz="1400" i="0" dirty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ts val="1800"/>
              </a:lnSpc>
            </a:pPr>
            <a:r>
              <a:rPr lang="es-AR" sz="1400" b="1" i="0" dirty="0">
                <a:latin typeface="Arial" pitchFamily="34" charset="0"/>
                <a:cs typeface="Arial" pitchFamily="34" charset="0"/>
              </a:rPr>
              <a:t>. Incremento esperanza de vida</a:t>
            </a:r>
            <a:endParaRPr lang="es-AR" sz="1400" i="0" dirty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ts val="1800"/>
              </a:lnSpc>
            </a:pPr>
            <a:r>
              <a:rPr lang="es-AR" sz="1400" b="1" i="0" dirty="0">
                <a:latin typeface="Arial" pitchFamily="34" charset="0"/>
                <a:cs typeface="Arial" pitchFamily="34" charset="0"/>
              </a:rPr>
              <a:t>. Transformaciones religiosas</a:t>
            </a:r>
            <a:endParaRPr lang="es-AR" sz="1400" i="0" dirty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ts val="1800"/>
              </a:lnSpc>
            </a:pPr>
            <a:r>
              <a:rPr lang="es-AR" sz="1400" b="1" i="0" dirty="0">
                <a:latin typeface="Arial" pitchFamily="34" charset="0"/>
                <a:cs typeface="Arial" pitchFamily="34" charset="0"/>
              </a:rPr>
              <a:t>. Contexto político favorable</a:t>
            </a:r>
            <a:endParaRPr lang="es-AR" sz="1400" i="0" dirty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ts val="1800"/>
              </a:lnSpc>
            </a:pPr>
            <a:r>
              <a:rPr lang="es-AR" sz="1400" i="0" dirty="0">
                <a:latin typeface="Arial" pitchFamily="34" charset="0"/>
                <a:cs typeface="Arial" pitchFamily="34" charset="0"/>
              </a:rPr>
              <a:t>Entre 1575 y 1600: Estancamiento e inversión de las condiciones ventajosas</a:t>
            </a:r>
          </a:p>
          <a:p>
            <a:pPr lvl="2">
              <a:lnSpc>
                <a:spcPts val="1800"/>
              </a:lnSpc>
            </a:pPr>
            <a:r>
              <a:rPr lang="es-AR" sz="1400" b="1" i="0" dirty="0">
                <a:latin typeface="Arial" pitchFamily="34" charset="0"/>
                <a:cs typeface="Arial" pitchFamily="34" charset="0"/>
              </a:rPr>
              <a:t>. Repetidos años de malas cosechas</a:t>
            </a:r>
            <a:endParaRPr lang="es-AR" sz="1400" i="0" dirty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ts val="1800"/>
              </a:lnSpc>
            </a:pPr>
            <a:r>
              <a:rPr lang="es-AR" sz="1400" i="0" dirty="0">
                <a:latin typeface="Arial" pitchFamily="34" charset="0"/>
                <a:cs typeface="Arial" pitchFamily="34" charset="0"/>
              </a:rPr>
              <a:t>. Peste bubónica en ciudades (costa mediterránea 1575 y 1578). Peste atlántica (1597-1603)</a:t>
            </a:r>
          </a:p>
          <a:p>
            <a:pPr lvl="2">
              <a:lnSpc>
                <a:spcPts val="1800"/>
              </a:lnSpc>
            </a:pPr>
            <a:r>
              <a:rPr lang="es-AR" sz="1400" b="1" i="0" dirty="0">
                <a:latin typeface="Arial" pitchFamily="34" charset="0"/>
                <a:cs typeface="Arial" pitchFamily="34" charset="0"/>
              </a:rPr>
              <a:t>Aumento de contiendas bélicas</a:t>
            </a:r>
            <a:endParaRPr lang="es-AR" sz="1400" i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250329" y="6597650"/>
            <a:ext cx="34575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808080"/>
                </a:solidFill>
                <a:latin typeface="Arial" pitchFamily="34" charset="0"/>
                <a:cs typeface="Arial" pitchFamily="34" charset="0"/>
              </a:rPr>
              <a:t>Cátedra IHAU B  FAUD. UNC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0" y="6093296"/>
            <a:ext cx="9144000" cy="457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b="1" i="0">
                <a:solidFill>
                  <a:srgbClr val="FFFFFF"/>
                </a:solidFill>
                <a:latin typeface="Arial" charset="0"/>
              </a:rPr>
              <a:t>                                                                                          sociedad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0" y="-26988"/>
            <a:ext cx="9144000" cy="457201"/>
          </a:xfrm>
          <a:prstGeom prst="rect">
            <a:avLst/>
          </a:prstGeom>
          <a:solidFill>
            <a:srgbClr val="00CC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ES_tradnl" i="0" dirty="0">
                <a:solidFill>
                  <a:srgbClr val="FFFFFF"/>
                </a:solidFill>
                <a:latin typeface="Arial" charset="0"/>
              </a:rPr>
              <a:t>Segunda larga duración</a:t>
            </a:r>
            <a:endParaRPr lang="es-ES" i="0" dirty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42338" name="Picture 2" descr="E:\Imágenes\Mapas\mapas antiguos\Las-mayores-ciudades-europeas-finales-S.XVI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6357658" cy="5568107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6767736" y="1628800"/>
            <a:ext cx="23762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i="0" dirty="0">
                <a:latin typeface="Arial" pitchFamily="34" charset="0"/>
                <a:cs typeface="Arial" pitchFamily="34" charset="0"/>
              </a:rPr>
              <a:t>Distribución de la población urbana en Europa</a:t>
            </a: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34925" y="6597650"/>
            <a:ext cx="34575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808080"/>
                </a:solidFill>
                <a:latin typeface="Arial" pitchFamily="34" charset="0"/>
                <a:cs typeface="Arial" pitchFamily="34" charset="0"/>
              </a:rPr>
              <a:t>Cátedra IHAU B  FAUD. UNC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3"/>
          <p:cNvGrpSpPr>
            <a:grpSpLocks/>
          </p:cNvGrpSpPr>
          <p:nvPr/>
        </p:nvGrpSpPr>
        <p:grpSpPr bwMode="auto">
          <a:xfrm>
            <a:off x="3082925" y="1030288"/>
            <a:ext cx="6096000" cy="609600"/>
            <a:chOff x="1824" y="768"/>
            <a:chExt cx="3840" cy="384"/>
          </a:xfrm>
        </p:grpSpPr>
        <p:sp>
          <p:nvSpPr>
            <p:cNvPr id="21525" name="Text Box 4"/>
            <p:cNvSpPr txBox="1">
              <a:spLocks noChangeArrowheads="1"/>
            </p:cNvSpPr>
            <p:nvPr/>
          </p:nvSpPr>
          <p:spPr bwMode="auto">
            <a:xfrm>
              <a:off x="1824" y="768"/>
              <a:ext cx="3840" cy="192"/>
            </a:xfrm>
            <a:prstGeom prst="rect">
              <a:avLst/>
            </a:prstGeom>
            <a:solidFill>
              <a:srgbClr val="33CC33"/>
            </a:solidFill>
            <a:ln w="1905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_tradnl" sz="1400" b="1" i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SIGLO XVIII</a:t>
              </a:r>
              <a:endParaRPr lang="es-ES" sz="1400" b="1" i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26" name="Text Box 5"/>
            <p:cNvSpPr txBox="1">
              <a:spLocks noChangeArrowheads="1"/>
            </p:cNvSpPr>
            <p:nvPr/>
          </p:nvSpPr>
          <p:spPr bwMode="auto">
            <a:xfrm>
              <a:off x="1992" y="979"/>
              <a:ext cx="3504" cy="173"/>
            </a:xfrm>
            <a:prstGeom prst="rect">
              <a:avLst/>
            </a:prstGeom>
            <a:noFill/>
            <a:ln w="1905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s-AR" sz="1200" i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1507" name="Text Box 79"/>
          <p:cNvSpPr txBox="1">
            <a:spLocks noChangeArrowheads="1"/>
          </p:cNvSpPr>
          <p:nvPr/>
        </p:nvSpPr>
        <p:spPr bwMode="auto">
          <a:xfrm>
            <a:off x="323528" y="1844824"/>
            <a:ext cx="2592288" cy="481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FF3300"/>
              </a:buClr>
            </a:pPr>
            <a:r>
              <a:rPr lang="es-ES" sz="1200" i="0" dirty="0" err="1">
                <a:latin typeface="Arial" pitchFamily="34" charset="0"/>
                <a:cs typeface="Arial" pitchFamily="34" charset="0"/>
              </a:rPr>
              <a:t>Rene</a:t>
            </a:r>
            <a:r>
              <a:rPr lang="es-ES" sz="1200" i="0" dirty="0">
                <a:latin typeface="Arial" pitchFamily="34" charset="0"/>
                <a:cs typeface="Arial" pitchFamily="34" charset="0"/>
              </a:rPr>
              <a:t> Descartes (1596-1650)</a:t>
            </a:r>
          </a:p>
          <a:p>
            <a:r>
              <a:rPr lang="es-AR" sz="1200" i="0" dirty="0">
                <a:latin typeface="Arial" pitchFamily="34" charset="0"/>
                <a:cs typeface="Arial" pitchFamily="34" charset="0"/>
              </a:rPr>
              <a:t>“El discurso del método” (1637)</a:t>
            </a:r>
          </a:p>
          <a:p>
            <a:r>
              <a:rPr lang="es-AR" sz="1200" i="0" dirty="0">
                <a:latin typeface="Arial" pitchFamily="34" charset="0"/>
                <a:cs typeface="Arial" pitchFamily="34" charset="0"/>
              </a:rPr>
              <a:t>Método de conocimiento científico.</a:t>
            </a:r>
            <a:endParaRPr lang="es-ES" sz="1200" i="0" dirty="0">
              <a:latin typeface="Arial" pitchFamily="34" charset="0"/>
              <a:cs typeface="Arial" pitchFamily="34" charset="0"/>
            </a:endParaRPr>
          </a:p>
          <a:p>
            <a:r>
              <a:rPr lang="es-ES" sz="1200" i="0" dirty="0">
                <a:latin typeface="Arial" pitchFamily="34" charset="0"/>
                <a:cs typeface="Arial" pitchFamily="34" charset="0"/>
              </a:rPr>
              <a:t>Reducción del mundo a leyes matemáticas</a:t>
            </a:r>
          </a:p>
          <a:p>
            <a:r>
              <a:rPr lang="es-ES" sz="1400" i="0" dirty="0">
                <a:latin typeface="Arial" pitchFamily="34" charset="0"/>
                <a:cs typeface="Arial" pitchFamily="34" charset="0"/>
              </a:rPr>
              <a:t>La razón</a:t>
            </a:r>
          </a:p>
          <a:p>
            <a:endParaRPr lang="es-ES" sz="1400" i="0" dirty="0">
              <a:latin typeface="Arial" pitchFamily="34" charset="0"/>
              <a:cs typeface="Arial" pitchFamily="34" charset="0"/>
            </a:endParaRPr>
          </a:p>
          <a:p>
            <a:endParaRPr lang="es-ES" sz="1400" i="0" dirty="0">
              <a:latin typeface="Arial" pitchFamily="34" charset="0"/>
              <a:cs typeface="Arial" pitchFamily="34" charset="0"/>
            </a:endParaRPr>
          </a:p>
          <a:p>
            <a:endParaRPr lang="es-ES" sz="1400" i="0" dirty="0">
              <a:latin typeface="Arial" pitchFamily="34" charset="0"/>
              <a:cs typeface="Arial" pitchFamily="34" charset="0"/>
            </a:endParaRPr>
          </a:p>
          <a:p>
            <a:endParaRPr lang="es-ES" sz="1400" i="0" dirty="0">
              <a:latin typeface="Arial" pitchFamily="34" charset="0"/>
              <a:cs typeface="Arial" pitchFamily="34" charset="0"/>
            </a:endParaRPr>
          </a:p>
          <a:p>
            <a:endParaRPr lang="es-ES" sz="1400" i="0" dirty="0">
              <a:latin typeface="Arial" pitchFamily="34" charset="0"/>
              <a:cs typeface="Arial" pitchFamily="34" charset="0"/>
            </a:endParaRPr>
          </a:p>
          <a:p>
            <a:endParaRPr lang="es-ES" sz="1400" i="0" dirty="0">
              <a:latin typeface="Arial" pitchFamily="34" charset="0"/>
              <a:cs typeface="Arial" pitchFamily="34" charset="0"/>
            </a:endParaRPr>
          </a:p>
          <a:p>
            <a:endParaRPr lang="es-ES" sz="1400" i="0" dirty="0">
              <a:latin typeface="Arial" pitchFamily="34" charset="0"/>
              <a:cs typeface="Arial" pitchFamily="34" charset="0"/>
            </a:endParaRPr>
          </a:p>
          <a:p>
            <a:endParaRPr lang="es-ES" sz="1400" i="0" dirty="0">
              <a:latin typeface="Arial" pitchFamily="34" charset="0"/>
              <a:cs typeface="Arial" pitchFamily="34" charset="0"/>
            </a:endParaRPr>
          </a:p>
          <a:p>
            <a:endParaRPr lang="es-ES" sz="900" i="0" dirty="0">
              <a:latin typeface="Arial" pitchFamily="34" charset="0"/>
              <a:cs typeface="Arial" pitchFamily="34" charset="0"/>
            </a:endParaRPr>
          </a:p>
          <a:p>
            <a:endParaRPr lang="es-ES" sz="900" i="0" dirty="0">
              <a:latin typeface="Arial" pitchFamily="34" charset="0"/>
              <a:cs typeface="Arial" pitchFamily="34" charset="0"/>
            </a:endParaRPr>
          </a:p>
          <a:p>
            <a:endParaRPr lang="es-ES" sz="900" i="0" dirty="0">
              <a:latin typeface="Arial" pitchFamily="34" charset="0"/>
              <a:cs typeface="Arial" pitchFamily="34" charset="0"/>
            </a:endParaRPr>
          </a:p>
          <a:p>
            <a:r>
              <a:rPr lang="es-ES" sz="900" i="0" dirty="0">
                <a:latin typeface="Arial" pitchFamily="34" charset="0"/>
                <a:cs typeface="Arial" pitchFamily="34" charset="0"/>
              </a:rPr>
              <a:t>Franz </a:t>
            </a:r>
            <a:r>
              <a:rPr lang="es-ES" sz="900" i="0" dirty="0" err="1">
                <a:latin typeface="Arial" pitchFamily="34" charset="0"/>
                <a:cs typeface="Arial" pitchFamily="34" charset="0"/>
              </a:rPr>
              <a:t>Hals</a:t>
            </a:r>
            <a:r>
              <a:rPr lang="es-ES" sz="900" i="0" dirty="0">
                <a:latin typeface="Arial" pitchFamily="34" charset="0"/>
                <a:cs typeface="Arial" pitchFamily="34" charset="0"/>
              </a:rPr>
              <a:t>. Retrato de Descartes. Museo del Louvre</a:t>
            </a:r>
          </a:p>
          <a:p>
            <a:pPr>
              <a:buClr>
                <a:srgbClr val="FF3300"/>
              </a:buClr>
            </a:pPr>
            <a:endParaRPr lang="es-AR" sz="1400" b="1" i="0" dirty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FF3300"/>
              </a:buClr>
            </a:pPr>
            <a:r>
              <a:rPr lang="es-AR" sz="1400" b="1" i="0" dirty="0">
                <a:latin typeface="Arial" pitchFamily="34" charset="0"/>
                <a:cs typeface="Arial" pitchFamily="34" charset="0"/>
              </a:rPr>
              <a:t>Empirismo  </a:t>
            </a:r>
            <a:r>
              <a:rPr lang="es-AR" sz="1400" i="0" dirty="0">
                <a:latin typeface="Arial" pitchFamily="34" charset="0"/>
                <a:cs typeface="Arial" pitchFamily="34" charset="0"/>
              </a:rPr>
              <a:t>    </a:t>
            </a:r>
            <a:r>
              <a:rPr lang="es-AR" sz="1000" i="0" dirty="0">
                <a:latin typeface="Arial" pitchFamily="34" charset="0"/>
                <a:cs typeface="Arial" pitchFamily="34" charset="0"/>
              </a:rPr>
              <a:t>(Inglaterra)</a:t>
            </a:r>
          </a:p>
          <a:p>
            <a:pPr>
              <a:buClr>
                <a:srgbClr val="FF3300"/>
              </a:buClr>
            </a:pPr>
            <a:r>
              <a:rPr lang="es-AR" sz="1200" i="0" dirty="0">
                <a:latin typeface="Arial" pitchFamily="34" charset="0"/>
                <a:cs typeface="Arial" pitchFamily="34" charset="0"/>
              </a:rPr>
              <a:t>John </a:t>
            </a:r>
            <a:r>
              <a:rPr lang="es-AR" sz="1200" i="0" dirty="0" err="1">
                <a:latin typeface="Arial" pitchFamily="34" charset="0"/>
                <a:cs typeface="Arial" pitchFamily="34" charset="0"/>
              </a:rPr>
              <a:t>Locke</a:t>
            </a:r>
            <a:r>
              <a:rPr lang="es-AR" sz="1200" i="0" dirty="0">
                <a:latin typeface="Arial" pitchFamily="34" charset="0"/>
                <a:cs typeface="Arial" pitchFamily="34" charset="0"/>
              </a:rPr>
              <a:t> (1632-1704)</a:t>
            </a:r>
          </a:p>
          <a:p>
            <a:pPr>
              <a:buClr>
                <a:srgbClr val="FF3300"/>
              </a:buClr>
            </a:pPr>
            <a:r>
              <a:rPr lang="es-AR" sz="1200" i="0" dirty="0">
                <a:latin typeface="Arial" pitchFamily="34" charset="0"/>
                <a:cs typeface="Arial" pitchFamily="34" charset="0"/>
              </a:rPr>
              <a:t>No existen ideas innatas</a:t>
            </a:r>
          </a:p>
          <a:p>
            <a:pPr>
              <a:buClr>
                <a:srgbClr val="FF3300"/>
              </a:buClr>
            </a:pPr>
            <a:r>
              <a:rPr lang="es-AR" sz="1200" i="0" dirty="0">
                <a:latin typeface="Arial" pitchFamily="34" charset="0"/>
                <a:cs typeface="Arial" pitchFamily="34" charset="0"/>
              </a:rPr>
              <a:t>Mente: tabula rasa . Datos provenientes de la experiencia.</a:t>
            </a:r>
            <a:endParaRPr lang="es-ES" sz="1200" i="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1508" name="Group 80"/>
          <p:cNvGrpSpPr>
            <a:grpSpLocks/>
          </p:cNvGrpSpPr>
          <p:nvPr/>
        </p:nvGrpSpPr>
        <p:grpSpPr bwMode="auto">
          <a:xfrm>
            <a:off x="339725" y="1030288"/>
            <a:ext cx="2590800" cy="396875"/>
            <a:chOff x="1824" y="768"/>
            <a:chExt cx="3840" cy="688"/>
          </a:xfrm>
        </p:grpSpPr>
        <p:sp>
          <p:nvSpPr>
            <p:cNvPr id="21523" name="Text Box 81"/>
            <p:cNvSpPr txBox="1">
              <a:spLocks noChangeArrowheads="1"/>
            </p:cNvSpPr>
            <p:nvPr/>
          </p:nvSpPr>
          <p:spPr bwMode="auto">
            <a:xfrm>
              <a:off x="1824" y="768"/>
              <a:ext cx="3840" cy="534"/>
            </a:xfrm>
            <a:prstGeom prst="rect">
              <a:avLst/>
            </a:prstGeom>
            <a:solidFill>
              <a:srgbClr val="33CC33"/>
            </a:solidFill>
            <a:ln w="1905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s-ES" sz="1400" b="1" i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Siglo XVII</a:t>
              </a:r>
            </a:p>
          </p:txBody>
        </p:sp>
        <p:sp>
          <p:nvSpPr>
            <p:cNvPr id="21524" name="Text Box 82"/>
            <p:cNvSpPr txBox="1">
              <a:spLocks noChangeArrowheads="1"/>
            </p:cNvSpPr>
            <p:nvPr/>
          </p:nvSpPr>
          <p:spPr bwMode="auto">
            <a:xfrm>
              <a:off x="1993" y="980"/>
              <a:ext cx="3504" cy="476"/>
            </a:xfrm>
            <a:prstGeom prst="rect">
              <a:avLst/>
            </a:prstGeom>
            <a:noFill/>
            <a:ln w="1905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s-AR" sz="1200" i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3557" name="Text Box 83"/>
          <p:cNvSpPr txBox="1">
            <a:spLocks noChangeArrowheads="1"/>
          </p:cNvSpPr>
          <p:nvPr/>
        </p:nvSpPr>
        <p:spPr bwMode="auto">
          <a:xfrm>
            <a:off x="0" y="115888"/>
            <a:ext cx="9178925" cy="406400"/>
          </a:xfrm>
          <a:prstGeom prst="rect">
            <a:avLst/>
          </a:prstGeom>
          <a:solidFill>
            <a:srgbClr val="FF33CC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2000" i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Ideología</a:t>
            </a:r>
          </a:p>
        </p:txBody>
      </p:sp>
      <p:sp>
        <p:nvSpPr>
          <p:cNvPr id="21510" name="Text Box 85"/>
          <p:cNvSpPr txBox="1">
            <a:spLocks noChangeArrowheads="1"/>
          </p:cNvSpPr>
          <p:nvPr/>
        </p:nvSpPr>
        <p:spPr bwMode="auto">
          <a:xfrm>
            <a:off x="4422775" y="2097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s-AR" i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511" name="Text Box 86"/>
          <p:cNvSpPr txBox="1">
            <a:spLocks noChangeArrowheads="1"/>
          </p:cNvSpPr>
          <p:nvPr/>
        </p:nvSpPr>
        <p:spPr bwMode="auto">
          <a:xfrm>
            <a:off x="3059832" y="1758950"/>
            <a:ext cx="6061075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400" i="0" dirty="0">
                <a:latin typeface="Arial" pitchFamily="34" charset="0"/>
                <a:cs typeface="Arial" pitchFamily="34" charset="0"/>
              </a:rPr>
              <a:t>Exaltación de la </a:t>
            </a:r>
            <a:r>
              <a:rPr lang="es-ES" sz="1400" b="1" i="0" dirty="0">
                <a:latin typeface="Arial" pitchFamily="34" charset="0"/>
                <a:cs typeface="Arial" pitchFamily="34" charset="0"/>
              </a:rPr>
              <a:t>razón</a:t>
            </a:r>
            <a:r>
              <a:rPr lang="es-ES" sz="1400" i="0" dirty="0">
                <a:latin typeface="Arial" pitchFamily="34" charset="0"/>
                <a:cs typeface="Arial" pitchFamily="34" charset="0"/>
              </a:rPr>
              <a:t> como herramienta de progreso.</a:t>
            </a:r>
            <a:r>
              <a:rPr lang="es-ES" sz="1400" i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s-ES" sz="1400" i="0" dirty="0">
                <a:latin typeface="Arial" pitchFamily="34" charset="0"/>
                <a:cs typeface="Arial" pitchFamily="34" charset="0"/>
              </a:rPr>
              <a:t>Disipar las tinieblas de la humanidad mediante las luces de la </a:t>
            </a:r>
            <a:r>
              <a:rPr lang="es-ES" sz="1400" i="0" u="sng" dirty="0">
                <a:latin typeface="Arial" pitchFamily="34" charset="0"/>
                <a:cs typeface="Arial" pitchFamily="34" charset="0"/>
              </a:rPr>
              <a:t>razón.</a:t>
            </a:r>
            <a:r>
              <a:rPr lang="es-ES" sz="1400" i="0" dirty="0">
                <a:latin typeface="Arial" pitchFamily="34" charset="0"/>
                <a:cs typeface="Arial" pitchFamily="34" charset="0"/>
              </a:rPr>
              <a:t>  </a:t>
            </a:r>
            <a:r>
              <a:rPr lang="es-ES" sz="1400" b="1" i="0" dirty="0">
                <a:latin typeface="Arial" pitchFamily="34" charset="0"/>
                <a:cs typeface="Arial" pitchFamily="34" charset="0"/>
              </a:rPr>
              <a:t>Siglo de las Luces</a:t>
            </a:r>
            <a:r>
              <a:rPr lang="es-ES" sz="1400" i="0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s-ES" sz="1400" i="0" dirty="0">
                <a:latin typeface="Arial" pitchFamily="34" charset="0"/>
                <a:cs typeface="Arial" pitchFamily="34" charset="0"/>
              </a:rPr>
              <a:t>Pretendía “ilustrar” al hombre sobre el pensamiento y acción racionales para alcanzar una existencia nueva y mejor</a:t>
            </a:r>
          </a:p>
        </p:txBody>
      </p:sp>
      <p:sp>
        <p:nvSpPr>
          <p:cNvPr id="21513" name="Text Box 20"/>
          <p:cNvSpPr txBox="1">
            <a:spLocks noChangeArrowheads="1"/>
          </p:cNvSpPr>
          <p:nvPr/>
        </p:nvSpPr>
        <p:spPr bwMode="auto">
          <a:xfrm>
            <a:off x="35496" y="519063"/>
            <a:ext cx="8930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 i="0" dirty="0">
                <a:latin typeface="Arial" pitchFamily="34" charset="0"/>
                <a:cs typeface="Arial" pitchFamily="34" charset="0"/>
              </a:rPr>
              <a:t>Duda al pensamiento religioso dogmático     </a:t>
            </a:r>
            <a:r>
              <a:rPr lang="es-AR" sz="2000" i="0" dirty="0">
                <a:latin typeface="Arial" pitchFamily="34" charset="0"/>
                <a:cs typeface="Arial" pitchFamily="34" charset="0"/>
              </a:rPr>
              <a:t>Desarrollo de la ciencia</a:t>
            </a:r>
            <a:endParaRPr lang="es-ES" sz="2000" i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516" name="Rectangle 25"/>
          <p:cNvSpPr>
            <a:spLocks noChangeArrowheads="1"/>
          </p:cNvSpPr>
          <p:nvPr/>
        </p:nvSpPr>
        <p:spPr bwMode="auto">
          <a:xfrm>
            <a:off x="3059832" y="1406104"/>
            <a:ext cx="1339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sz="1800" b="1" i="0">
                <a:latin typeface="Arial" pitchFamily="34" charset="0"/>
                <a:cs typeface="Arial" pitchFamily="34" charset="0"/>
              </a:rPr>
              <a:t>Ilustración</a:t>
            </a:r>
            <a:endParaRPr lang="es-ES" sz="1800" b="1" i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17" name="Picture 27" descr="sue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3140967"/>
            <a:ext cx="2550246" cy="3528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9" name="Text Box 29"/>
          <p:cNvSpPr txBox="1">
            <a:spLocks noChangeArrowheads="1"/>
          </p:cNvSpPr>
          <p:nvPr/>
        </p:nvSpPr>
        <p:spPr bwMode="auto">
          <a:xfrm>
            <a:off x="5782182" y="4365104"/>
            <a:ext cx="336181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200" b="1" dirty="0">
                <a:latin typeface="Arial" pitchFamily="34" charset="0"/>
                <a:cs typeface="Arial" pitchFamily="34" charset="0"/>
              </a:rPr>
              <a:t>“El sueño de la razón produce monstruos”</a:t>
            </a:r>
            <a:r>
              <a:rPr lang="es-ES" sz="1200" dirty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s-ES" sz="1200" i="0" dirty="0">
                <a:latin typeface="Arial" pitchFamily="34" charset="0"/>
                <a:cs typeface="Arial" pitchFamily="34" charset="0"/>
              </a:rPr>
              <a:t>Grabado  Nº43 de la serie Los Caprichos de</a:t>
            </a:r>
          </a:p>
          <a:p>
            <a:r>
              <a:rPr lang="es-ES" sz="1200" i="0" dirty="0">
                <a:latin typeface="Arial" pitchFamily="34" charset="0"/>
                <a:cs typeface="Arial" pitchFamily="34" charset="0"/>
              </a:rPr>
              <a:t> Francisco de Goya 1799</a:t>
            </a:r>
            <a:r>
              <a:rPr lang="es-ES" sz="12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C9BBF-57CC-40FD-8EB9-D31D9EE12384}" type="slidenum">
              <a:rPr lang="es-ES" smtClean="0">
                <a:latin typeface="Arial" pitchFamily="34" charset="0"/>
                <a:cs typeface="Arial" pitchFamily="34" charset="0"/>
              </a:rPr>
              <a:pPr>
                <a:defRPr/>
              </a:pPr>
              <a:t>10</a:t>
            </a:fld>
            <a:endParaRPr lang="es-ES">
              <a:latin typeface="Arial" pitchFamily="34" charset="0"/>
              <a:cs typeface="Arial" pitchFamily="34" charset="0"/>
            </a:endParaRPr>
          </a:p>
        </p:txBody>
      </p:sp>
      <p:pic>
        <p:nvPicPr>
          <p:cNvPr id="39937" name="Picture 1" descr="E:\JOAQUIN\IHAU B-2\Clases Teóricas\2020\material barroco\Frans_Hals_-_Portret_van_René_Descartes_(cropped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140968"/>
            <a:ext cx="1512168" cy="1754340"/>
          </a:xfrm>
          <a:prstGeom prst="rect">
            <a:avLst/>
          </a:prstGeom>
          <a:noFill/>
        </p:spPr>
      </p:pic>
      <p:sp>
        <p:nvSpPr>
          <p:cNvPr id="25" name="24 Rectángulo"/>
          <p:cNvSpPr/>
          <p:nvPr/>
        </p:nvSpPr>
        <p:spPr>
          <a:xfrm>
            <a:off x="323528" y="1340768"/>
            <a:ext cx="19367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i="0" dirty="0">
                <a:latin typeface="Arial" pitchFamily="34" charset="0"/>
                <a:cs typeface="Arial" pitchFamily="34" charset="0"/>
              </a:rPr>
              <a:t>Racionalismo</a:t>
            </a:r>
            <a:r>
              <a:rPr lang="es-ES" b="1" i="0" dirty="0">
                <a:latin typeface="Arial" pitchFamily="34" charset="0"/>
                <a:cs typeface="Arial" pitchFamily="34" charset="0"/>
              </a:rPr>
              <a:t> </a:t>
            </a:r>
            <a:endParaRPr lang="es-AR" dirty="0"/>
          </a:p>
        </p:txBody>
      </p:sp>
      <p:sp>
        <p:nvSpPr>
          <p:cNvPr id="19" name="Text Box 15"/>
          <p:cNvSpPr txBox="1">
            <a:spLocks noChangeArrowheads="1"/>
          </p:cNvSpPr>
          <p:nvPr/>
        </p:nvSpPr>
        <p:spPr bwMode="auto">
          <a:xfrm>
            <a:off x="34925" y="6597650"/>
            <a:ext cx="34575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808080"/>
                </a:solidFill>
                <a:latin typeface="Arial" pitchFamily="34" charset="0"/>
                <a:cs typeface="Arial" pitchFamily="34" charset="0"/>
              </a:rPr>
              <a:t>Cátedra IHAU B  FAUD. UNC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83"/>
          <p:cNvSpPr txBox="1">
            <a:spLocks noChangeArrowheads="1"/>
          </p:cNvSpPr>
          <p:nvPr/>
        </p:nvSpPr>
        <p:spPr bwMode="auto">
          <a:xfrm>
            <a:off x="-36512" y="115888"/>
            <a:ext cx="9180512" cy="406400"/>
          </a:xfrm>
          <a:prstGeom prst="rect">
            <a:avLst/>
          </a:prstGeom>
          <a:solidFill>
            <a:srgbClr val="33CC33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2000" i="0" dirty="0">
                <a:latin typeface="Arial" pitchFamily="34" charset="0"/>
                <a:cs typeface="Arial" pitchFamily="34" charset="0"/>
              </a:rPr>
              <a:t>Campo socio cultural                                                                             Economía</a:t>
            </a:r>
          </a:p>
        </p:txBody>
      </p:sp>
      <p:sp>
        <p:nvSpPr>
          <p:cNvPr id="23555" name="Text Box 8"/>
          <p:cNvSpPr txBox="1">
            <a:spLocks noChangeArrowheads="1"/>
          </p:cNvSpPr>
          <p:nvPr/>
        </p:nvSpPr>
        <p:spPr bwMode="auto">
          <a:xfrm>
            <a:off x="323528" y="836712"/>
            <a:ext cx="2089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es-ES" sz="1800" b="1" i="0" dirty="0">
                <a:latin typeface="Arial" pitchFamily="34" charset="0"/>
                <a:cs typeface="Arial" pitchFamily="34" charset="0"/>
              </a:rPr>
              <a:t>Mercantilismo</a:t>
            </a:r>
            <a:endParaRPr lang="es-AR" sz="1800" b="1" i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556" name="Text Box 11"/>
          <p:cNvSpPr txBox="1">
            <a:spLocks noChangeArrowheads="1"/>
          </p:cNvSpPr>
          <p:nvPr/>
        </p:nvSpPr>
        <p:spPr bwMode="auto">
          <a:xfrm>
            <a:off x="3348038" y="4359275"/>
            <a:ext cx="13668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_tradnl" sz="1400" i="0">
              <a:latin typeface="Arial" pitchFamily="34" charset="0"/>
              <a:cs typeface="Arial" pitchFamily="34" charset="0"/>
            </a:endParaRPr>
          </a:p>
          <a:p>
            <a:endParaRPr lang="es-AR" sz="1400" i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558" name="Text Box 18"/>
          <p:cNvSpPr txBox="1">
            <a:spLocks noChangeArrowheads="1"/>
          </p:cNvSpPr>
          <p:nvPr/>
        </p:nvSpPr>
        <p:spPr bwMode="auto">
          <a:xfrm>
            <a:off x="468313" y="5222875"/>
            <a:ext cx="7350125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s-ES" sz="1400" i="0">
                <a:latin typeface="Arial" pitchFamily="34" charset="0"/>
                <a:cs typeface="Arial" pitchFamily="34" charset="0"/>
              </a:rPr>
              <a:t> Existencia de una </a:t>
            </a:r>
            <a:r>
              <a:rPr lang="es-ES" sz="1400" b="1" i="0">
                <a:latin typeface="Arial" pitchFamily="34" charset="0"/>
                <a:cs typeface="Arial" pitchFamily="34" charset="0"/>
              </a:rPr>
              <a:t>ley natural</a:t>
            </a:r>
            <a:r>
              <a:rPr lang="es-ES" sz="1400" i="0">
                <a:latin typeface="Arial" pitchFamily="34" charset="0"/>
                <a:cs typeface="Arial" pitchFamily="34" charset="0"/>
              </a:rPr>
              <a:t> por la cual el buen funcionamiento del sistema económico </a:t>
            </a:r>
          </a:p>
          <a:p>
            <a:r>
              <a:rPr lang="es-ES" sz="1400" i="0">
                <a:latin typeface="Arial" pitchFamily="34" charset="0"/>
                <a:cs typeface="Arial" pitchFamily="34" charset="0"/>
              </a:rPr>
              <a:t>  estaría asegurado </a:t>
            </a:r>
            <a:r>
              <a:rPr lang="es-ES" sz="1400" b="1" i="0">
                <a:latin typeface="Arial" pitchFamily="34" charset="0"/>
                <a:cs typeface="Arial" pitchFamily="34" charset="0"/>
              </a:rPr>
              <a:t>sin la intervención del gobierno</a:t>
            </a:r>
            <a:r>
              <a:rPr lang="es-ES" sz="1400" i="0"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buFontTx/>
              <a:buChar char="•"/>
            </a:pPr>
            <a:r>
              <a:rPr lang="es-ES" sz="1400" i="0">
                <a:latin typeface="Arial" pitchFamily="34" charset="0"/>
                <a:cs typeface="Arial" pitchFamily="34" charset="0"/>
              </a:rPr>
              <a:t> Su doctrina queda resumida en la expresión </a:t>
            </a:r>
            <a:r>
              <a:rPr lang="es-ES" sz="1400" b="1" i="0">
                <a:latin typeface="Arial" pitchFamily="34" charset="0"/>
                <a:cs typeface="Arial" pitchFamily="34" charset="0"/>
              </a:rPr>
              <a:t>laissez faire.</a:t>
            </a:r>
            <a:r>
              <a:rPr lang="es-ES" sz="1400" i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Tx/>
              <a:buChar char="•"/>
            </a:pPr>
            <a:r>
              <a:rPr lang="es-ES" sz="1400" i="0">
                <a:latin typeface="Arial" pitchFamily="34" charset="0"/>
                <a:cs typeface="Arial" pitchFamily="34" charset="0"/>
              </a:rPr>
              <a:t> Origen del término : del griego "gobierno de la naturaleza“. </a:t>
            </a:r>
          </a:p>
          <a:p>
            <a:pPr>
              <a:buFontTx/>
              <a:buChar char="•"/>
            </a:pPr>
            <a:r>
              <a:rPr lang="es-ES" sz="1400" i="0">
                <a:latin typeface="Arial" pitchFamily="34" charset="0"/>
                <a:cs typeface="Arial" pitchFamily="34" charset="0"/>
              </a:rPr>
              <a:t> Las leyes humanas debían estar en armonía con las leyes de la naturaleza. </a:t>
            </a:r>
          </a:p>
        </p:txBody>
      </p:sp>
      <p:sp>
        <p:nvSpPr>
          <p:cNvPr id="23559" name="Text Box 8"/>
          <p:cNvSpPr txBox="1">
            <a:spLocks noChangeArrowheads="1"/>
          </p:cNvSpPr>
          <p:nvPr/>
        </p:nvSpPr>
        <p:spPr bwMode="auto">
          <a:xfrm>
            <a:off x="539750" y="4852988"/>
            <a:ext cx="2089150" cy="304800"/>
          </a:xfrm>
          <a:prstGeom prst="rect">
            <a:avLst/>
          </a:prstGeom>
          <a:solidFill>
            <a:srgbClr val="33CC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es-ES" sz="1400" i="0">
                <a:latin typeface="Arial" pitchFamily="34" charset="0"/>
                <a:cs typeface="Arial" pitchFamily="34" charset="0"/>
              </a:rPr>
              <a:t>Fisiocracia</a:t>
            </a:r>
            <a:endParaRPr lang="es-AR" sz="1400" i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560" name="Text Box 20"/>
          <p:cNvSpPr txBox="1">
            <a:spLocks noChangeArrowheads="1"/>
          </p:cNvSpPr>
          <p:nvPr/>
        </p:nvSpPr>
        <p:spPr bwMode="auto">
          <a:xfrm>
            <a:off x="251520" y="1196752"/>
            <a:ext cx="8442325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s-ES_tradnl" sz="1400" i="0" dirty="0">
                <a:latin typeface="Arial" pitchFamily="34" charset="0"/>
                <a:cs typeface="Arial" pitchFamily="34" charset="0"/>
              </a:rPr>
              <a:t> Fuerte injerencia del Estado.</a:t>
            </a:r>
            <a:r>
              <a:rPr lang="es-ES_tradnl" i="0" dirty="0">
                <a:latin typeface="Arial" pitchFamily="34" charset="0"/>
                <a:cs typeface="Arial" pitchFamily="34" charset="0"/>
              </a:rPr>
              <a:t> </a:t>
            </a:r>
            <a:r>
              <a:rPr lang="es-ES_tradnl" sz="1400" i="0" dirty="0">
                <a:latin typeface="Arial" pitchFamily="34" charset="0"/>
                <a:cs typeface="Arial" pitchFamily="34" charset="0"/>
              </a:rPr>
              <a:t>Política proteccionista sobre su economía</a:t>
            </a:r>
            <a:r>
              <a:rPr lang="es-ES" i="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Tx/>
              <a:buChar char="•"/>
            </a:pPr>
            <a:r>
              <a:rPr lang="es-ES_tradnl" sz="1400" i="0" dirty="0">
                <a:latin typeface="Arial" pitchFamily="34" charset="0"/>
                <a:cs typeface="Arial" pitchFamily="34" charset="0"/>
              </a:rPr>
              <a:t> Exportaciones superen el valor de las importaciones </a:t>
            </a:r>
          </a:p>
          <a:p>
            <a:pPr>
              <a:buFontTx/>
              <a:buChar char="•"/>
            </a:pPr>
            <a:r>
              <a:rPr lang="es-ES_tradnl" sz="1400" i="0" dirty="0">
                <a:latin typeface="Arial" pitchFamily="34" charset="0"/>
                <a:cs typeface="Arial" pitchFamily="34" charset="0"/>
              </a:rPr>
              <a:t> Riqueza de una nación depende sobre todo de la acumulación de oro y plata</a:t>
            </a:r>
            <a:r>
              <a:rPr lang="es-ES" sz="1400" i="0" dirty="0">
                <a:latin typeface="Arial" pitchFamily="34" charset="0"/>
                <a:cs typeface="Arial" pitchFamily="34" charset="0"/>
              </a:rPr>
              <a:t> </a:t>
            </a:r>
            <a:endParaRPr lang="es-ES_tradnl" sz="1400" i="0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•"/>
            </a:pPr>
            <a:r>
              <a:rPr lang="es-ES_tradnl" sz="1400" i="0" dirty="0">
                <a:latin typeface="Arial" pitchFamily="34" charset="0"/>
                <a:cs typeface="Arial" pitchFamily="34" charset="0"/>
              </a:rPr>
              <a:t> Explotación de las colonias</a:t>
            </a:r>
          </a:p>
          <a:p>
            <a:endParaRPr lang="es-ES_tradnl" sz="1400" i="0" dirty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•"/>
            </a:pPr>
            <a:r>
              <a:rPr lang="es-ES_tradnl" sz="1400" i="0" dirty="0">
                <a:latin typeface="Arial" pitchFamily="34" charset="0"/>
                <a:cs typeface="Arial" pitchFamily="34" charset="0"/>
              </a:rPr>
              <a:t> </a:t>
            </a:r>
            <a:r>
              <a:rPr lang="es-ES_tradnl" sz="1400" b="1" i="0" dirty="0">
                <a:latin typeface="Arial" pitchFamily="34" charset="0"/>
                <a:cs typeface="Arial" pitchFamily="34" charset="0"/>
              </a:rPr>
              <a:t>Liberalismo. </a:t>
            </a:r>
            <a:r>
              <a:rPr lang="es-ES_tradnl" sz="1400" i="0" dirty="0">
                <a:latin typeface="Arial" pitchFamily="34" charset="0"/>
                <a:cs typeface="Arial" pitchFamily="34" charset="0"/>
              </a:rPr>
              <a:t>S XVIII Critica al mercantilismo: Adam Smith.1776 libro: La riqueza de las naciones</a:t>
            </a:r>
          </a:p>
          <a:p>
            <a:r>
              <a:rPr lang="es-ES_tradnl" sz="1400" i="0" dirty="0">
                <a:latin typeface="Arial" pitchFamily="34" charset="0"/>
                <a:cs typeface="Arial" pitchFamily="34" charset="0"/>
              </a:rPr>
              <a:t> Propiedad privada, mercados libres, competencia, división del trabajo, intervención mínima del Estado.</a:t>
            </a:r>
          </a:p>
          <a:p>
            <a:endParaRPr lang="es-ES" sz="1400" i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562" name="Text Box 22"/>
          <p:cNvSpPr txBox="1">
            <a:spLocks noChangeArrowheads="1"/>
          </p:cNvSpPr>
          <p:nvPr/>
        </p:nvSpPr>
        <p:spPr bwMode="auto">
          <a:xfrm>
            <a:off x="3182938" y="3267075"/>
            <a:ext cx="3621087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400" b="1" i="0">
                <a:latin typeface="Arial" pitchFamily="34" charset="0"/>
                <a:cs typeface="Arial" pitchFamily="34" charset="0"/>
              </a:rPr>
              <a:t>Producción</a:t>
            </a:r>
            <a:r>
              <a:rPr lang="es-ES" sz="1400" i="0">
                <a:latin typeface="Arial" pitchFamily="34" charset="0"/>
                <a:cs typeface="Arial" pitchFamily="34" charset="0"/>
              </a:rPr>
              <a:t>: Colbert. Francia. </a:t>
            </a:r>
          </a:p>
          <a:p>
            <a:r>
              <a:rPr lang="es-ES" sz="1400" b="1" i="0">
                <a:latin typeface="Arial" pitchFamily="34" charset="0"/>
                <a:cs typeface="Arial" pitchFamily="34" charset="0"/>
              </a:rPr>
              <a:t>Manufacturas Reales</a:t>
            </a:r>
            <a:r>
              <a:rPr lang="es-ES" sz="1400" i="0">
                <a:latin typeface="Arial" pitchFamily="34" charset="0"/>
                <a:cs typeface="Arial" pitchFamily="34" charset="0"/>
              </a:rPr>
              <a:t> &gt; productos de lujo, </a:t>
            </a:r>
          </a:p>
          <a:p>
            <a:r>
              <a:rPr lang="es-ES" sz="1400" i="0">
                <a:latin typeface="Arial" pitchFamily="34" charset="0"/>
                <a:cs typeface="Arial" pitchFamily="34" charset="0"/>
              </a:rPr>
              <a:t>consumidos por la monarquía.</a:t>
            </a:r>
          </a:p>
          <a:p>
            <a:r>
              <a:rPr lang="es-ES" sz="1400" i="0">
                <a:latin typeface="Arial" pitchFamily="34" charset="0"/>
                <a:cs typeface="Arial" pitchFamily="34" charset="0"/>
              </a:rPr>
              <a:t>Imitación  por las clases acomodadas </a:t>
            </a:r>
          </a:p>
          <a:p>
            <a:r>
              <a:rPr lang="es-ES" sz="1400" i="0">
                <a:latin typeface="Arial" pitchFamily="34" charset="0"/>
                <a:cs typeface="Arial" pitchFamily="34" charset="0"/>
              </a:rPr>
              <a:t>tanto dentro como fuera de Francia </a:t>
            </a:r>
          </a:p>
        </p:txBody>
      </p:sp>
      <p:pic>
        <p:nvPicPr>
          <p:cNvPr id="23563" name="Picture 23" descr="200px-Jean-Baptiste_Colbe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8475" y="3070225"/>
            <a:ext cx="121920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C9BBF-57CC-40FD-8EB9-D31D9EE12384}" type="slidenum">
              <a:rPr lang="es-ES" smtClean="0">
                <a:latin typeface="Arial" pitchFamily="34" charset="0"/>
                <a:cs typeface="Arial" pitchFamily="34" charset="0"/>
              </a:rPr>
              <a:pPr>
                <a:defRPr/>
              </a:pPr>
              <a:t>11</a:t>
            </a:fld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394345" y="6597650"/>
            <a:ext cx="34575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808080"/>
                </a:solidFill>
                <a:latin typeface="Arial" pitchFamily="34" charset="0"/>
                <a:cs typeface="Arial" pitchFamily="34" charset="0"/>
              </a:rPr>
              <a:t>Cátedra IHAU B  FAUD. UNC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C9BBF-57CC-40FD-8EB9-D31D9EE12384}" type="slidenum">
              <a:rPr lang="es-ES" smtClean="0">
                <a:latin typeface="Arial" pitchFamily="34" charset="0"/>
                <a:cs typeface="Arial" pitchFamily="34" charset="0"/>
              </a:rPr>
              <a:pPr>
                <a:defRPr/>
              </a:pPr>
              <a:t>12</a:t>
            </a:fld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0" y="-26988"/>
            <a:ext cx="9144000" cy="457201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ES_tradnl" i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2da LDF. Ejemplos urbanos. Paris</a:t>
            </a:r>
            <a:endParaRPr lang="es-ES" i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97768" y="6577607"/>
            <a:ext cx="6462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i="0" dirty="0">
                <a:latin typeface="Arial" pitchFamily="34" charset="0"/>
                <a:cs typeface="Arial" pitchFamily="34" charset="0"/>
              </a:rPr>
              <a:t>https://www.foroparalelo.com/general/ocho-mapas-paris-675193/</a:t>
            </a:r>
          </a:p>
        </p:txBody>
      </p:sp>
      <p:pic>
        <p:nvPicPr>
          <p:cNvPr id="144388" name="Picture 4" descr="https://upload.wikimedia.org/wikipedia/commons/thumb/a/a0/Plan_de_Paris_Lutece_BNF07710744.png/800px-Plan_de_Paris_Lutece_BNF0771074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000" y="504000"/>
            <a:ext cx="7517461" cy="6136127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7164288" y="3429000"/>
            <a:ext cx="1728192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AR" i="0" dirty="0" err="1">
                <a:latin typeface="Arial" pitchFamily="34" charset="0"/>
                <a:cs typeface="Arial" pitchFamily="34" charset="0"/>
              </a:rPr>
              <a:t>Lutetia</a:t>
            </a:r>
            <a:r>
              <a:rPr lang="es-AR" i="0" dirty="0"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es-AR" i="0" dirty="0">
                <a:latin typeface="Arial" pitchFamily="34" charset="0"/>
                <a:cs typeface="Arial" pitchFamily="34" charset="0"/>
              </a:rPr>
              <a:t>La colonia Romana 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 rot="16200000">
            <a:off x="7853373" y="5090700"/>
            <a:ext cx="230425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808080"/>
                </a:solidFill>
                <a:latin typeface="Arial" pitchFamily="34" charset="0"/>
                <a:cs typeface="Arial" pitchFamily="34" charset="0"/>
              </a:rPr>
              <a:t>Cátedra IHAU B  FAUD. UNC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C9BBF-57CC-40FD-8EB9-D31D9EE12384}" type="slidenum">
              <a:rPr lang="es-ES" smtClean="0">
                <a:latin typeface="Arial" pitchFamily="34" charset="0"/>
                <a:cs typeface="Arial" pitchFamily="34" charset="0"/>
              </a:rPr>
              <a:pPr>
                <a:defRPr/>
              </a:pPr>
              <a:t>13</a:t>
            </a:fld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0" y="-26988"/>
            <a:ext cx="9144000" cy="457201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ES_tradnl" i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2da LDF. Ejemplos urbanos. Paris</a:t>
            </a:r>
            <a:endParaRPr lang="es-ES" i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97768" y="6577607"/>
            <a:ext cx="6462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i="0" dirty="0">
                <a:latin typeface="Arial" pitchFamily="34" charset="0"/>
                <a:cs typeface="Arial" pitchFamily="34" charset="0"/>
              </a:rPr>
              <a:t>https://www.foroparalelo.com/general/ocho-mapas-paris-675193/</a:t>
            </a:r>
          </a:p>
        </p:txBody>
      </p:sp>
      <p:pic>
        <p:nvPicPr>
          <p:cNvPr id="144386" name="Picture 2" descr="https://upload.wikimedia.org/wikipedia/commons/thumb/b/b3/Plan_de_Paris_Lutece2_BNF07710745.png/800px-Plan_de_Paris_Lutece2_BNF0771074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000" y="504000"/>
            <a:ext cx="7517461" cy="6164318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7164288" y="3429000"/>
            <a:ext cx="1728192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AR" i="0" dirty="0" err="1">
                <a:latin typeface="Arial" pitchFamily="34" charset="0"/>
                <a:cs typeface="Arial" pitchFamily="34" charset="0"/>
              </a:rPr>
              <a:t>Lutetia</a:t>
            </a:r>
            <a:r>
              <a:rPr lang="es-AR" i="0" dirty="0"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es-AR" i="0" dirty="0">
                <a:latin typeface="Arial" pitchFamily="34" charset="0"/>
                <a:cs typeface="Arial" pitchFamily="34" charset="0"/>
              </a:rPr>
              <a:t>La colonia Romana Siglo VI 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 rot="16200000">
            <a:off x="7853373" y="5090700"/>
            <a:ext cx="230425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808080"/>
                </a:solidFill>
                <a:latin typeface="Arial" pitchFamily="34" charset="0"/>
                <a:cs typeface="Arial" pitchFamily="34" charset="0"/>
              </a:rPr>
              <a:t>Cátedra IHAU B  FAUD. UNC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C9BBF-57CC-40FD-8EB9-D31D9EE12384}" type="slidenum">
              <a:rPr lang="es-ES" smtClean="0">
                <a:latin typeface="Arial" pitchFamily="34" charset="0"/>
                <a:cs typeface="Arial" pitchFamily="34" charset="0"/>
              </a:rPr>
              <a:pPr>
                <a:defRPr/>
              </a:pPr>
              <a:t>14</a:t>
            </a:fld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0" y="-26988"/>
            <a:ext cx="9144000" cy="457201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ES_tradnl" i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2da LDF. Ejemplos urbanos. Paris</a:t>
            </a:r>
            <a:endParaRPr lang="es-ES" i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97768" y="6577607"/>
            <a:ext cx="6462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i="0" dirty="0">
                <a:latin typeface="Arial" pitchFamily="34" charset="0"/>
                <a:cs typeface="Arial" pitchFamily="34" charset="0"/>
              </a:rPr>
              <a:t>https://www.foroparalelo.com/general/ocho-mapas-paris-675193/</a:t>
            </a:r>
          </a:p>
        </p:txBody>
      </p:sp>
      <p:pic>
        <p:nvPicPr>
          <p:cNvPr id="143364" name="Picture 4" descr="https://upload.wikimedia.org/wikipedia/commons/thumb/0/01/Plan_de_Paris_1180_BNF07710746.png/800px-Plan_de_Paris_1180_BNF0771074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000" y="504000"/>
            <a:ext cx="7517461" cy="6098540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7164288" y="3429000"/>
            <a:ext cx="1728192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AR" i="0" dirty="0">
                <a:latin typeface="Arial" pitchFamily="34" charset="0"/>
                <a:cs typeface="Arial" pitchFamily="34" charset="0"/>
              </a:rPr>
              <a:t>El burgo medieval </a:t>
            </a:r>
          </a:p>
          <a:p>
            <a:r>
              <a:rPr lang="es-AR" i="0" dirty="0">
                <a:latin typeface="Arial" pitchFamily="34" charset="0"/>
                <a:cs typeface="Arial" pitchFamily="34" charset="0"/>
              </a:rPr>
              <a:t>Siglo XII 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 rot="16200000">
            <a:off x="7853373" y="5090700"/>
            <a:ext cx="230425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808080"/>
                </a:solidFill>
                <a:latin typeface="Arial" pitchFamily="34" charset="0"/>
                <a:cs typeface="Arial" pitchFamily="34" charset="0"/>
              </a:rPr>
              <a:t>Cátedra IHAU B  FAUD. UNC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C9BBF-57CC-40FD-8EB9-D31D9EE12384}" type="slidenum">
              <a:rPr lang="es-ES" smtClean="0">
                <a:latin typeface="Arial" pitchFamily="34" charset="0"/>
                <a:cs typeface="Arial" pitchFamily="34" charset="0"/>
              </a:rPr>
              <a:pPr>
                <a:defRPr/>
              </a:pPr>
              <a:t>15</a:t>
            </a:fld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0" y="-26988"/>
            <a:ext cx="9144000" cy="457201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ES_tradnl" i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2da LDF. Ejemplos urbanos. Paris</a:t>
            </a:r>
            <a:endParaRPr lang="es-ES" i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97768" y="6577607"/>
            <a:ext cx="6462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i="0" dirty="0">
                <a:latin typeface="Arial" pitchFamily="34" charset="0"/>
                <a:cs typeface="Arial" pitchFamily="34" charset="0"/>
              </a:rPr>
              <a:t>https://www.foroparalelo.com/general/ocho-mapas-paris-675193/</a:t>
            </a:r>
          </a:p>
        </p:txBody>
      </p:sp>
      <p:pic>
        <p:nvPicPr>
          <p:cNvPr id="151554" name="Picture 2" descr="https://upload.wikimedia.org/wikipedia/commons/thumb/4/4f/Plan_de_Paris_1223_BNF07710747.png/800px-Plan_de_Paris_1223_BNF0771074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000" y="504000"/>
            <a:ext cx="7517461" cy="6183111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7164288" y="3429000"/>
            <a:ext cx="1728192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AR" i="0" dirty="0">
                <a:latin typeface="Arial" pitchFamily="34" charset="0"/>
                <a:cs typeface="Arial" pitchFamily="34" charset="0"/>
              </a:rPr>
              <a:t>La ciudad gótica medieval </a:t>
            </a:r>
          </a:p>
          <a:p>
            <a:r>
              <a:rPr lang="es-AR" i="0" dirty="0">
                <a:latin typeface="Arial" pitchFamily="34" charset="0"/>
                <a:cs typeface="Arial" pitchFamily="34" charset="0"/>
              </a:rPr>
              <a:t>Siglo XIII 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 rot="16200000">
            <a:off x="7853373" y="5090700"/>
            <a:ext cx="230425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808080"/>
                </a:solidFill>
                <a:latin typeface="Arial" pitchFamily="34" charset="0"/>
                <a:cs typeface="Arial" pitchFamily="34" charset="0"/>
              </a:rPr>
              <a:t>Cátedra IHAU B  FAUD. UNC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C9BBF-57CC-40FD-8EB9-D31D9EE12384}" type="slidenum">
              <a:rPr lang="es-ES" smtClean="0">
                <a:latin typeface="Arial" pitchFamily="34" charset="0"/>
                <a:cs typeface="Arial" pitchFamily="34" charset="0"/>
              </a:rPr>
              <a:pPr>
                <a:defRPr/>
              </a:pPr>
              <a:t>16</a:t>
            </a:fld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0" y="-26988"/>
            <a:ext cx="9144000" cy="457201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ES_tradnl" i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2da LDF. Ejemplos urbanos. Paris</a:t>
            </a:r>
            <a:endParaRPr lang="es-ES" i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97768" y="6577607"/>
            <a:ext cx="6462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i="0" dirty="0">
                <a:latin typeface="Arial" pitchFamily="34" charset="0"/>
                <a:cs typeface="Arial" pitchFamily="34" charset="0"/>
              </a:rPr>
              <a:t>https://www.foroparalelo.com/general/ocho-mapas-paris-675193/</a:t>
            </a:r>
          </a:p>
        </p:txBody>
      </p:sp>
      <p:pic>
        <p:nvPicPr>
          <p:cNvPr id="150530" name="Picture 2" descr="https://upload.wikimedia.org/wikipedia/commons/thumb/c/cb/Plan_de_Paris_1383_BNF07710748.png/800px-Plan_de_Paris_1383_BNF0771074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000" y="504000"/>
            <a:ext cx="7517461" cy="6126731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7164288" y="2996952"/>
            <a:ext cx="1728192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AR" i="0" dirty="0">
                <a:latin typeface="Arial" pitchFamily="34" charset="0"/>
                <a:cs typeface="Arial" pitchFamily="34" charset="0"/>
              </a:rPr>
              <a:t>La ciudad bajo   medieval Siglo XIV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 rot="16200000">
            <a:off x="7853373" y="5090700"/>
            <a:ext cx="230425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808080"/>
                </a:solidFill>
                <a:latin typeface="Arial" pitchFamily="34" charset="0"/>
                <a:cs typeface="Arial" pitchFamily="34" charset="0"/>
              </a:rPr>
              <a:t>Cátedra IHAU B  FAUD. UNC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C9BBF-57CC-40FD-8EB9-D31D9EE12384}" type="slidenum">
              <a:rPr lang="es-ES" smtClean="0">
                <a:latin typeface="Arial" pitchFamily="34" charset="0"/>
                <a:cs typeface="Arial" pitchFamily="34" charset="0"/>
              </a:rPr>
              <a:pPr>
                <a:defRPr/>
              </a:pPr>
              <a:t>17</a:t>
            </a:fld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0" y="-26988"/>
            <a:ext cx="9144000" cy="457201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ES_tradnl" i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2da LDF. Ejemplos urbanos. Paris</a:t>
            </a:r>
            <a:endParaRPr lang="es-ES" i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97768" y="6577607"/>
            <a:ext cx="6462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i="0" dirty="0">
                <a:latin typeface="Arial" pitchFamily="34" charset="0"/>
                <a:cs typeface="Arial" pitchFamily="34" charset="0"/>
              </a:rPr>
              <a:t>https://www.foroparalelo.com/general/ocho-mapas-paris-675193/</a:t>
            </a:r>
          </a:p>
        </p:txBody>
      </p:sp>
      <p:pic>
        <p:nvPicPr>
          <p:cNvPr id="149506" name="Picture 2" descr="https://upload.wikimedia.org/wikipedia/commons/thumb/5/5e/Plan_de_Paris_1422_1589_BNF07710749.png/800px-Plan_de_Paris_1422_1589_BNF0771074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000" y="504000"/>
            <a:ext cx="7517461" cy="6248889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7164288" y="3429000"/>
            <a:ext cx="1979712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AR" i="0" dirty="0">
                <a:latin typeface="Arial" pitchFamily="34" charset="0"/>
                <a:cs typeface="Arial" pitchFamily="34" charset="0"/>
              </a:rPr>
              <a:t>La ciudad renacentista </a:t>
            </a:r>
          </a:p>
          <a:p>
            <a:r>
              <a:rPr lang="es-AR" i="0" dirty="0">
                <a:latin typeface="Arial" pitchFamily="34" charset="0"/>
                <a:cs typeface="Arial" pitchFamily="34" charset="0"/>
              </a:rPr>
              <a:t>Siglo XVI 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 rot="16200000">
            <a:off x="7853373" y="5090700"/>
            <a:ext cx="230425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808080"/>
                </a:solidFill>
                <a:latin typeface="Arial" pitchFamily="34" charset="0"/>
                <a:cs typeface="Arial" pitchFamily="34" charset="0"/>
              </a:rPr>
              <a:t>Cátedra IHAU B  FAUD. UNC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C9BBF-57CC-40FD-8EB9-D31D9EE12384}" type="slidenum">
              <a:rPr lang="es-ES" smtClean="0">
                <a:latin typeface="Arial" pitchFamily="34" charset="0"/>
                <a:cs typeface="Arial" pitchFamily="34" charset="0"/>
              </a:rPr>
              <a:pPr>
                <a:defRPr/>
              </a:pPr>
              <a:t>18</a:t>
            </a:fld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0" y="-26988"/>
            <a:ext cx="9144000" cy="457201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ES_tradnl" i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2da LDF. Ejemplos urbanos. Paris</a:t>
            </a:r>
            <a:endParaRPr lang="es-ES" i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97768" y="6577607"/>
            <a:ext cx="6462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i="0" dirty="0">
                <a:latin typeface="Arial" pitchFamily="34" charset="0"/>
                <a:cs typeface="Arial" pitchFamily="34" charset="0"/>
              </a:rPr>
              <a:t>https://www.foroparalelo.com/general/ocho-mapas-paris-675193/</a:t>
            </a:r>
          </a:p>
        </p:txBody>
      </p:sp>
      <p:pic>
        <p:nvPicPr>
          <p:cNvPr id="148482" name="Picture 2" descr="https://upload.wikimedia.org/wikipedia/commons/thumb/4/48/Plan_de_Paris_1589-1643_BNF07710699.png/800px-Plan_de_Paris_1589-1643_BNF0771069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000" y="503999"/>
            <a:ext cx="7416336" cy="6072125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7164288" y="3429000"/>
            <a:ext cx="1728192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AR" i="0" dirty="0">
                <a:latin typeface="Arial" pitchFamily="34" charset="0"/>
                <a:cs typeface="Arial" pitchFamily="34" charset="0"/>
              </a:rPr>
              <a:t>La ciudad Barroca </a:t>
            </a:r>
          </a:p>
          <a:p>
            <a:r>
              <a:rPr lang="es-AR" i="0" dirty="0">
                <a:latin typeface="Arial" pitchFamily="34" charset="0"/>
                <a:cs typeface="Arial" pitchFamily="34" charset="0"/>
              </a:rPr>
              <a:t>Siglo XVII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 rot="16200000">
            <a:off x="7853373" y="5090700"/>
            <a:ext cx="230425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808080"/>
                </a:solidFill>
                <a:latin typeface="Arial" pitchFamily="34" charset="0"/>
                <a:cs typeface="Arial" pitchFamily="34" charset="0"/>
              </a:rPr>
              <a:t>Cátedra IHAU B  FAUD. UNC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C9BBF-57CC-40FD-8EB9-D31D9EE12384}" type="slidenum">
              <a:rPr lang="es-ES" smtClean="0">
                <a:latin typeface="Arial" pitchFamily="34" charset="0"/>
                <a:cs typeface="Arial" pitchFamily="34" charset="0"/>
              </a:rPr>
              <a:pPr>
                <a:defRPr/>
              </a:pPr>
              <a:t>19</a:t>
            </a:fld>
            <a:endParaRPr lang="es-ES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97768" y="6577607"/>
            <a:ext cx="6462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i="0" dirty="0">
                <a:latin typeface="Arial" pitchFamily="34" charset="0"/>
                <a:cs typeface="Arial" pitchFamily="34" charset="0"/>
              </a:rPr>
              <a:t>https://www.foroparalelo.com/general/ocho-mapas-paris-675193/</a:t>
            </a:r>
          </a:p>
        </p:txBody>
      </p:sp>
      <p:pic>
        <p:nvPicPr>
          <p:cNvPr id="147458" name="Picture 2" descr="https://upload.wikimedia.org/wikipedia/commons/thumb/c/c7/Plan_de_Paris_1705_BNF07710700.png/800px-Plan_de_Paris_1705_BNF077107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000" y="404664"/>
            <a:ext cx="7620000" cy="6181726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7164288" y="3429000"/>
            <a:ext cx="1728192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AR" i="0" dirty="0">
                <a:latin typeface="Arial" pitchFamily="34" charset="0"/>
                <a:cs typeface="Arial" pitchFamily="34" charset="0"/>
              </a:rPr>
              <a:t>La ciudad Barroca</a:t>
            </a:r>
          </a:p>
          <a:p>
            <a:r>
              <a:rPr lang="es-AR" i="0" dirty="0">
                <a:latin typeface="Arial" pitchFamily="34" charset="0"/>
                <a:cs typeface="Arial" pitchFamily="34" charset="0"/>
              </a:rPr>
              <a:t>Siglo XVIII </a:t>
            </a: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0" y="-26988"/>
            <a:ext cx="9144000" cy="457201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ES_tradnl" i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2da LDF. Ejemplos urbanos. Paris</a:t>
            </a:r>
            <a:endParaRPr lang="es-ES" i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 rot="16200000">
            <a:off x="7853373" y="5090700"/>
            <a:ext cx="230425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808080"/>
                </a:solidFill>
                <a:latin typeface="Arial" pitchFamily="34" charset="0"/>
                <a:cs typeface="Arial" pitchFamily="34" charset="0"/>
              </a:rPr>
              <a:t>Cátedra IHAU B  FAUD. UNC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3"/>
          <p:cNvSpPr>
            <a:spLocks noChangeArrowheads="1"/>
          </p:cNvSpPr>
          <p:nvPr/>
        </p:nvSpPr>
        <p:spPr bwMode="auto">
          <a:xfrm>
            <a:off x="53975" y="6238875"/>
            <a:ext cx="9036050" cy="503238"/>
          </a:xfrm>
          <a:prstGeom prst="rect">
            <a:avLst/>
          </a:prstGeom>
          <a:solidFill>
            <a:srgbClr val="33CC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AR">
              <a:latin typeface="Arial" pitchFamily="34" charset="0"/>
              <a:cs typeface="Arial" pitchFamily="34" charset="0"/>
            </a:endParaRPr>
          </a:p>
        </p:txBody>
      </p:sp>
      <p:sp>
        <p:nvSpPr>
          <p:cNvPr id="26627" name="Text Box 6"/>
          <p:cNvSpPr txBox="1">
            <a:spLocks noChangeArrowheads="1"/>
          </p:cNvSpPr>
          <p:nvPr/>
        </p:nvSpPr>
        <p:spPr bwMode="auto">
          <a:xfrm>
            <a:off x="185738" y="4508500"/>
            <a:ext cx="1217612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800" i="0">
                <a:latin typeface="Arial" pitchFamily="34" charset="0"/>
                <a:cs typeface="Arial" pitchFamily="34" charset="0"/>
              </a:rPr>
              <a:t>Cite</a:t>
            </a:r>
          </a:p>
          <a:p>
            <a:r>
              <a:rPr lang="es-ES" sz="1800" i="0">
                <a:latin typeface="Arial" pitchFamily="34" charset="0"/>
                <a:cs typeface="Arial" pitchFamily="34" charset="0"/>
              </a:rPr>
              <a:t>Universite</a:t>
            </a:r>
          </a:p>
          <a:p>
            <a:r>
              <a:rPr lang="es-ES" sz="1800" i="0">
                <a:latin typeface="Arial" pitchFamily="34" charset="0"/>
                <a:cs typeface="Arial" pitchFamily="34" charset="0"/>
              </a:rPr>
              <a:t>ville</a:t>
            </a:r>
          </a:p>
        </p:txBody>
      </p:sp>
      <p:sp>
        <p:nvSpPr>
          <p:cNvPr id="26629" name="Rectangle 56"/>
          <p:cNvSpPr>
            <a:spLocks noChangeArrowheads="1"/>
          </p:cNvSpPr>
          <p:nvPr/>
        </p:nvSpPr>
        <p:spPr bwMode="auto">
          <a:xfrm>
            <a:off x="0" y="6308725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600" i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Características del ambiente urbano medieval: Continuidad, complejidad, dinamismo</a:t>
            </a:r>
          </a:p>
        </p:txBody>
      </p:sp>
      <p:pic>
        <p:nvPicPr>
          <p:cNvPr id="26630" name="Picture 22" descr="map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4518025"/>
            <a:ext cx="2232025" cy="157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Text Box 57"/>
          <p:cNvSpPr txBox="1">
            <a:spLocks noChangeArrowheads="1"/>
          </p:cNvSpPr>
          <p:nvPr/>
        </p:nvSpPr>
        <p:spPr bwMode="auto">
          <a:xfrm>
            <a:off x="1620838" y="5799138"/>
            <a:ext cx="7191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800" i="0">
                <a:latin typeface="Arial" pitchFamily="34" charset="0"/>
                <a:cs typeface="Arial" pitchFamily="34" charset="0"/>
              </a:rPr>
              <a:t>1572</a:t>
            </a:r>
          </a:p>
        </p:txBody>
      </p:sp>
      <p:sp>
        <p:nvSpPr>
          <p:cNvPr id="26632" name="Text Box 27"/>
          <p:cNvSpPr txBox="1">
            <a:spLocks noChangeArrowheads="1"/>
          </p:cNvSpPr>
          <p:nvPr/>
        </p:nvSpPr>
        <p:spPr bwMode="auto">
          <a:xfrm>
            <a:off x="5128071" y="1772816"/>
            <a:ext cx="3908425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AR" sz="1400" dirty="0">
                <a:latin typeface="Arial" pitchFamily="34" charset="0"/>
                <a:cs typeface="Arial" pitchFamily="34" charset="0"/>
              </a:rPr>
              <a:t>“…Aquellas antiguas ciudades que al principio </a:t>
            </a:r>
          </a:p>
          <a:p>
            <a:endParaRPr lang="es-AR" sz="1400" dirty="0">
              <a:latin typeface="Arial" pitchFamily="34" charset="0"/>
              <a:cs typeface="Arial" pitchFamily="34" charset="0"/>
            </a:endParaRPr>
          </a:p>
          <a:p>
            <a:r>
              <a:rPr lang="es-AR" sz="1400" dirty="0">
                <a:latin typeface="Arial" pitchFamily="34" charset="0"/>
                <a:cs typeface="Arial" pitchFamily="34" charset="0"/>
              </a:rPr>
              <a:t>solo fueron </a:t>
            </a:r>
            <a:r>
              <a:rPr lang="es-AR" sz="1400" dirty="0" err="1">
                <a:latin typeface="Arial" pitchFamily="34" charset="0"/>
                <a:cs typeface="Arial" pitchFamily="34" charset="0"/>
              </a:rPr>
              <a:t>villorios</a:t>
            </a:r>
            <a:r>
              <a:rPr lang="es-AR" sz="1400" dirty="0">
                <a:latin typeface="Arial" pitchFamily="34" charset="0"/>
                <a:cs typeface="Arial" pitchFamily="34" charset="0"/>
              </a:rPr>
              <a:t> y se convirtieron por la </a:t>
            </a:r>
          </a:p>
          <a:p>
            <a:endParaRPr lang="es-AR" sz="1400" dirty="0">
              <a:latin typeface="Arial" pitchFamily="34" charset="0"/>
              <a:cs typeface="Arial" pitchFamily="34" charset="0"/>
            </a:endParaRPr>
          </a:p>
          <a:p>
            <a:r>
              <a:rPr lang="es-AR" sz="1400" dirty="0">
                <a:latin typeface="Arial" pitchFamily="34" charset="0"/>
                <a:cs typeface="Arial" pitchFamily="34" charset="0"/>
              </a:rPr>
              <a:t>sucesión de los tiempos en las grandes </a:t>
            </a:r>
          </a:p>
          <a:p>
            <a:endParaRPr lang="es-AR" sz="1400" dirty="0">
              <a:latin typeface="Arial" pitchFamily="34" charset="0"/>
              <a:cs typeface="Arial" pitchFamily="34" charset="0"/>
            </a:endParaRPr>
          </a:p>
          <a:p>
            <a:r>
              <a:rPr lang="es-AR" sz="1400" dirty="0">
                <a:latin typeface="Arial" pitchFamily="34" charset="0"/>
                <a:cs typeface="Arial" pitchFamily="34" charset="0"/>
              </a:rPr>
              <a:t>ciudades, están por lo común tan mal </a:t>
            </a:r>
          </a:p>
          <a:p>
            <a:endParaRPr lang="es-AR" sz="1400" dirty="0">
              <a:latin typeface="Arial" pitchFamily="34" charset="0"/>
              <a:cs typeface="Arial" pitchFamily="34" charset="0"/>
            </a:endParaRPr>
          </a:p>
          <a:p>
            <a:r>
              <a:rPr lang="es-AR" sz="1400" dirty="0">
                <a:latin typeface="Arial" pitchFamily="34" charset="0"/>
                <a:cs typeface="Arial" pitchFamily="34" charset="0"/>
              </a:rPr>
              <a:t>compuestas, que al ver sus calles curvas y </a:t>
            </a:r>
          </a:p>
          <a:p>
            <a:endParaRPr lang="es-AR" sz="1400" dirty="0">
              <a:latin typeface="Arial" pitchFamily="34" charset="0"/>
              <a:cs typeface="Arial" pitchFamily="34" charset="0"/>
            </a:endParaRPr>
          </a:p>
          <a:p>
            <a:r>
              <a:rPr lang="es-AR" sz="1400" dirty="0">
                <a:latin typeface="Arial" pitchFamily="34" charset="0"/>
                <a:cs typeface="Arial" pitchFamily="34" charset="0"/>
              </a:rPr>
              <a:t>desiguales , se diría que la casualidad  mas </a:t>
            </a:r>
          </a:p>
          <a:p>
            <a:endParaRPr lang="es-AR" sz="1400" dirty="0">
              <a:latin typeface="Arial" pitchFamily="34" charset="0"/>
              <a:cs typeface="Arial" pitchFamily="34" charset="0"/>
            </a:endParaRPr>
          </a:p>
          <a:p>
            <a:r>
              <a:rPr lang="es-AR" sz="1400" dirty="0">
                <a:latin typeface="Arial" pitchFamily="34" charset="0"/>
                <a:cs typeface="Arial" pitchFamily="34" charset="0"/>
              </a:rPr>
              <a:t>que la voluntad de los hombres es la que las </a:t>
            </a:r>
          </a:p>
          <a:p>
            <a:endParaRPr lang="es-AR" sz="1400" dirty="0">
              <a:latin typeface="Arial" pitchFamily="34" charset="0"/>
              <a:cs typeface="Arial" pitchFamily="34" charset="0"/>
            </a:endParaRPr>
          </a:p>
          <a:p>
            <a:r>
              <a:rPr lang="es-AR" sz="1400" dirty="0">
                <a:latin typeface="Arial" pitchFamily="34" charset="0"/>
                <a:cs typeface="Arial" pitchFamily="34" charset="0"/>
              </a:rPr>
              <a:t>ha dispuesto de tal manera”</a:t>
            </a:r>
          </a:p>
          <a:p>
            <a:r>
              <a:rPr lang="es-AR" sz="1200" dirty="0"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</a:t>
            </a:r>
          </a:p>
          <a:p>
            <a:endParaRPr lang="es-AR" sz="1200" dirty="0">
              <a:latin typeface="Arial" pitchFamily="34" charset="0"/>
              <a:cs typeface="Arial" pitchFamily="34" charset="0"/>
            </a:endParaRPr>
          </a:p>
          <a:p>
            <a:r>
              <a:rPr lang="es-AR" sz="1200" dirty="0">
                <a:latin typeface="Arial" pitchFamily="34" charset="0"/>
                <a:cs typeface="Arial" pitchFamily="34" charset="0"/>
              </a:rPr>
              <a:t>Descartes, Rene: “El discurso del método” . 2º  parte.   Paris . 1690</a:t>
            </a:r>
            <a:endParaRPr lang="es-ES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33" name="Picture 10" descr="parisfinxvisiecle_0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271" y="692150"/>
            <a:ext cx="4932363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C9BBF-57CC-40FD-8EB9-D31D9EE12384}" type="slidenum">
              <a:rPr lang="es-ES" smtClean="0">
                <a:latin typeface="Arial" pitchFamily="34" charset="0"/>
                <a:cs typeface="Arial" pitchFamily="34" charset="0"/>
              </a:rPr>
              <a:pPr>
                <a:defRPr/>
              </a:pPr>
              <a:t>20</a:t>
            </a:fld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0" y="-26988"/>
            <a:ext cx="9144000" cy="457201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ES_tradnl" i="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2da LDF. Ejemplos urbanos. Paris</a:t>
            </a:r>
            <a:endParaRPr lang="es-ES" i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 rot="16200000">
            <a:off x="7853373" y="4874676"/>
            <a:ext cx="230425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808080"/>
                </a:solidFill>
                <a:latin typeface="Arial" pitchFamily="34" charset="0"/>
                <a:cs typeface="Arial" pitchFamily="34" charset="0"/>
              </a:rPr>
              <a:t>Cátedra IHAU B  FAUD. UNC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4895BBB-8AA4-C31F-1DF8-CC7BC503E1CE}"/>
              </a:ext>
            </a:extLst>
          </p:cNvPr>
          <p:cNvSpPr txBox="1"/>
          <p:nvPr/>
        </p:nvSpPr>
        <p:spPr>
          <a:xfrm>
            <a:off x="5172709" y="692150"/>
            <a:ext cx="36953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+mj-lt"/>
              </a:rPr>
              <a:t>“Para investigar la verdad es preciso dudar, en cuanto sea posible, de todas las cosas”</a:t>
            </a:r>
            <a:endParaRPr lang="es-AR" sz="2000" dirty="0">
              <a:latin typeface="+mj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C9BBF-57CC-40FD-8EB9-D31D9EE12384}" type="slidenum">
              <a:rPr lang="es-ES" smtClean="0">
                <a:latin typeface="Arial" pitchFamily="34" charset="0"/>
                <a:cs typeface="Arial" pitchFamily="34" charset="0"/>
              </a:rPr>
              <a:pPr>
                <a:defRPr/>
              </a:pPr>
              <a:t>21</a:t>
            </a:fld>
            <a:endParaRPr lang="es-ES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0290" name="Picture 2" descr="https://www.bl.uk/britishlibrary/~/media/bl/global/picturing%20places/maps_14295_229.jpg"/>
          <p:cNvPicPr>
            <a:picLocks noChangeAspect="1" noChangeArrowheads="1"/>
          </p:cNvPicPr>
          <p:nvPr/>
        </p:nvPicPr>
        <p:blipFill>
          <a:blip r:embed="rId2" cstate="print"/>
          <a:srcRect l="17391" r="17345" b="26369"/>
          <a:stretch>
            <a:fillRect/>
          </a:stretch>
        </p:blipFill>
        <p:spPr bwMode="auto">
          <a:xfrm>
            <a:off x="0" y="0"/>
            <a:ext cx="9324528" cy="7272808"/>
          </a:xfrm>
          <a:prstGeom prst="rect">
            <a:avLst/>
          </a:prstGeom>
          <a:noFill/>
        </p:spPr>
      </p:pic>
      <p:sp>
        <p:nvSpPr>
          <p:cNvPr id="4" name="Text Box 15"/>
          <p:cNvSpPr txBox="1">
            <a:spLocks noChangeArrowheads="1"/>
          </p:cNvSpPr>
          <p:nvPr/>
        </p:nvSpPr>
        <p:spPr bwMode="auto">
          <a:xfrm rot="16200000">
            <a:off x="7853373" y="5090700"/>
            <a:ext cx="230425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808080"/>
                </a:solidFill>
                <a:latin typeface="Arial" pitchFamily="34" charset="0"/>
                <a:cs typeface="Arial" pitchFamily="34" charset="0"/>
              </a:rPr>
              <a:t>Cátedra IHAU B  FAUD. UNC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0EDD988-4A31-F8EE-8477-2D9AE6859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241" y="-207404"/>
            <a:ext cx="13337318" cy="7272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31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i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Paris  Siglo XVIII</a:t>
            </a:r>
          </a:p>
        </p:txBody>
      </p:sp>
      <p:sp>
        <p:nvSpPr>
          <p:cNvPr id="33795" name="Text Box 32"/>
          <p:cNvSpPr txBox="1">
            <a:spLocks noChangeArrowheads="1"/>
          </p:cNvSpPr>
          <p:nvPr/>
        </p:nvSpPr>
        <p:spPr bwMode="auto">
          <a:xfrm>
            <a:off x="6732588" y="620713"/>
            <a:ext cx="2225675" cy="6143625"/>
          </a:xfrm>
          <a:prstGeom prst="rect">
            <a:avLst/>
          </a:prstGeom>
          <a:noFill/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800" i="0">
                <a:latin typeface="Arial" pitchFamily="34" charset="0"/>
                <a:cs typeface="Arial" pitchFamily="34" charset="0"/>
              </a:rPr>
              <a:t>Luis XIV</a:t>
            </a:r>
          </a:p>
          <a:p>
            <a:endParaRPr lang="es-ES" sz="1800" i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•"/>
            </a:pPr>
            <a:r>
              <a:rPr lang="es-ES" sz="1800" i="0">
                <a:latin typeface="Arial" pitchFamily="34" charset="0"/>
                <a:cs typeface="Arial" pitchFamily="34" charset="0"/>
              </a:rPr>
              <a:t>Nueva periferia</a:t>
            </a:r>
          </a:p>
          <a:p>
            <a:pPr>
              <a:buFontTx/>
              <a:buChar char="•"/>
            </a:pPr>
            <a:r>
              <a:rPr lang="es-ES" sz="1800" i="0">
                <a:latin typeface="Arial" pitchFamily="34" charset="0"/>
                <a:cs typeface="Arial" pitchFamily="34" charset="0"/>
              </a:rPr>
              <a:t>Ciudad abierta</a:t>
            </a:r>
          </a:p>
          <a:p>
            <a:endParaRPr lang="es-ES" sz="1800" i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•"/>
            </a:pPr>
            <a:r>
              <a:rPr lang="es-ES" sz="1800" i="0">
                <a:latin typeface="Arial" pitchFamily="34" charset="0"/>
                <a:cs typeface="Arial" pitchFamily="34" charset="0"/>
              </a:rPr>
              <a:t>Plazas geométricas</a:t>
            </a:r>
          </a:p>
          <a:p>
            <a:endParaRPr lang="es-ES" sz="1800" i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•"/>
            </a:pPr>
            <a:r>
              <a:rPr lang="es-ES" sz="1800" i="0">
                <a:latin typeface="Arial" pitchFamily="34" charset="0"/>
                <a:cs typeface="Arial" pitchFamily="34" charset="0"/>
              </a:rPr>
              <a:t>Avenidas</a:t>
            </a:r>
          </a:p>
          <a:p>
            <a:endParaRPr lang="es-ES" sz="1800" i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•"/>
            </a:pPr>
            <a:r>
              <a:rPr lang="es-ES" sz="1800" i="0">
                <a:latin typeface="Arial" pitchFamily="34" charset="0"/>
                <a:cs typeface="Arial" pitchFamily="34" charset="0"/>
              </a:rPr>
              <a:t>Orden</a:t>
            </a:r>
          </a:p>
          <a:p>
            <a:r>
              <a:rPr lang="es-ES" sz="1800" i="0">
                <a:latin typeface="Arial" pitchFamily="34" charset="0"/>
                <a:cs typeface="Arial" pitchFamily="34" charset="0"/>
              </a:rPr>
              <a:t>Geometría</a:t>
            </a:r>
          </a:p>
          <a:p>
            <a:endParaRPr lang="es-ES" sz="1800" i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•"/>
            </a:pPr>
            <a:r>
              <a:rPr lang="es-ES" sz="1800" i="0">
                <a:latin typeface="Arial" pitchFamily="34" charset="0"/>
                <a:cs typeface="Arial" pitchFamily="34" charset="0"/>
              </a:rPr>
              <a:t>Ciudad de minoría </a:t>
            </a:r>
          </a:p>
          <a:p>
            <a:r>
              <a:rPr lang="es-ES" sz="1800" i="0">
                <a:latin typeface="Arial" pitchFamily="34" charset="0"/>
                <a:cs typeface="Arial" pitchFamily="34" charset="0"/>
              </a:rPr>
              <a:t>selecta: despotismo</a:t>
            </a:r>
          </a:p>
          <a:p>
            <a:r>
              <a:rPr lang="es-ES" sz="1800" i="0">
                <a:latin typeface="Arial" pitchFamily="34" charset="0"/>
                <a:cs typeface="Arial" pitchFamily="34" charset="0"/>
              </a:rPr>
              <a:t> ilustrado</a:t>
            </a:r>
          </a:p>
          <a:p>
            <a:endParaRPr lang="es-ES" sz="1800" i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•"/>
            </a:pPr>
            <a:r>
              <a:rPr lang="es-ES" sz="1800" i="0">
                <a:latin typeface="Arial" pitchFamily="34" charset="0"/>
                <a:cs typeface="Arial" pitchFamily="34" charset="0"/>
              </a:rPr>
              <a:t>Separación entre estructura social y forma urbana</a:t>
            </a:r>
          </a:p>
          <a:p>
            <a:endParaRPr lang="es-ES" sz="1800" i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•"/>
            </a:pPr>
            <a:r>
              <a:rPr lang="es-ES" sz="1800" i="0">
                <a:latin typeface="Arial" pitchFamily="34" charset="0"/>
                <a:cs typeface="Arial" pitchFamily="34" charset="0"/>
              </a:rPr>
              <a:t>Ciudad escenario</a:t>
            </a:r>
          </a:p>
        </p:txBody>
      </p:sp>
      <p:pic>
        <p:nvPicPr>
          <p:cNvPr id="33796" name="Picture 2" descr="stockdale_1800_paris_b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3" y="0"/>
            <a:ext cx="925195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AutoShape 9"/>
          <p:cNvSpPr>
            <a:spLocks noChangeArrowheads="1"/>
          </p:cNvSpPr>
          <p:nvPr/>
        </p:nvSpPr>
        <p:spPr bwMode="auto">
          <a:xfrm rot="5400000">
            <a:off x="1890181" y="2942467"/>
            <a:ext cx="251070" cy="216024"/>
          </a:xfrm>
          <a:prstGeom prst="roundRect">
            <a:avLst>
              <a:gd name="adj" fmla="val 16667"/>
            </a:avLst>
          </a:prstGeom>
          <a:solidFill>
            <a:srgbClr val="FFCC00">
              <a:alpha val="70195"/>
            </a:srgbClr>
          </a:solidFill>
          <a:ln w="28575">
            <a:pattFill prst="pct70">
              <a:fgClr>
                <a:srgbClr val="FFCC00"/>
              </a:fgClr>
              <a:bgClr>
                <a:srgbClr val="FFFFFF"/>
              </a:bgClr>
            </a:pattFill>
            <a:round/>
            <a:headEnd/>
            <a:tailEnd/>
          </a:ln>
        </p:spPr>
        <p:txBody>
          <a:bodyPr wrap="none" anchor="ctr"/>
          <a:lstStyle/>
          <a:p>
            <a:endParaRPr lang="es-AR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Line 30"/>
          <p:cNvSpPr>
            <a:spLocks noChangeShapeType="1"/>
          </p:cNvSpPr>
          <p:nvPr/>
        </p:nvSpPr>
        <p:spPr bwMode="auto">
          <a:xfrm rot="5400000" flipV="1">
            <a:off x="2951821" y="3320990"/>
            <a:ext cx="216023" cy="1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/>
          </a:ln>
        </p:spPr>
        <p:txBody>
          <a:bodyPr/>
          <a:lstStyle/>
          <a:p>
            <a:endParaRPr lang="es-AR">
              <a:latin typeface="Arial" pitchFamily="34" charset="0"/>
              <a:cs typeface="Arial" pitchFamily="34" charset="0"/>
            </a:endParaRPr>
          </a:p>
        </p:txBody>
      </p:sp>
      <p:sp>
        <p:nvSpPr>
          <p:cNvPr id="34834" name="Text Box 31"/>
          <p:cNvSpPr txBox="1">
            <a:spLocks noChangeArrowheads="1"/>
          </p:cNvSpPr>
          <p:nvPr/>
        </p:nvSpPr>
        <p:spPr bwMode="auto">
          <a:xfrm>
            <a:off x="-34925" y="-26988"/>
            <a:ext cx="9286875" cy="457201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ES" i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Paris                                                            Luis XIV</a:t>
            </a:r>
          </a:p>
        </p:txBody>
      </p:sp>
      <p:sp>
        <p:nvSpPr>
          <p:cNvPr id="28" name="Rectangle 4"/>
          <p:cNvSpPr>
            <a:spLocks noChangeArrowheads="1"/>
          </p:cNvSpPr>
          <p:nvPr/>
        </p:nvSpPr>
        <p:spPr bwMode="auto">
          <a:xfrm rot="4720892">
            <a:off x="3266310" y="2550129"/>
            <a:ext cx="307124" cy="232271"/>
          </a:xfrm>
          <a:prstGeom prst="rect">
            <a:avLst/>
          </a:prstGeom>
          <a:solidFill>
            <a:srgbClr val="CCCC00">
              <a:alpha val="69804"/>
            </a:srgbClr>
          </a:solidFill>
          <a:ln w="28575">
            <a:pattFill prst="pct70">
              <a:fgClr>
                <a:srgbClr val="FFCC00"/>
              </a:fgClr>
              <a:bgClr>
                <a:srgbClr val="FFFFFF"/>
              </a:bgClr>
            </a:pattFill>
            <a:round/>
            <a:headEnd/>
            <a:tailEnd/>
          </a:ln>
        </p:spPr>
        <p:txBody>
          <a:bodyPr wrap="none" anchor="ctr"/>
          <a:lstStyle/>
          <a:p>
            <a:endParaRPr lang="es-AR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AutoShape 11"/>
          <p:cNvSpPr>
            <a:spLocks noChangeArrowheads="1"/>
          </p:cNvSpPr>
          <p:nvPr/>
        </p:nvSpPr>
        <p:spPr bwMode="auto">
          <a:xfrm rot="7924043">
            <a:off x="3658243" y="2868883"/>
            <a:ext cx="305104" cy="318899"/>
          </a:xfrm>
          <a:prstGeom prst="diamond">
            <a:avLst/>
          </a:prstGeom>
          <a:solidFill>
            <a:srgbClr val="CCCC00">
              <a:alpha val="69804"/>
            </a:srgbClr>
          </a:solidFill>
          <a:ln w="28575">
            <a:pattFill prst="pct70">
              <a:fgClr>
                <a:srgbClr val="FFCC00"/>
              </a:fgClr>
              <a:bgClr>
                <a:srgbClr val="FFFFFF"/>
              </a:bgClr>
            </a:pattFill>
            <a:round/>
            <a:headEnd/>
            <a:tailEnd/>
          </a:ln>
        </p:spPr>
        <p:txBody>
          <a:bodyPr wrap="none" anchor="ctr"/>
          <a:lstStyle/>
          <a:p>
            <a:endParaRPr lang="es-AR">
              <a:latin typeface="Arial" pitchFamily="34" charset="0"/>
              <a:cs typeface="Arial" pitchFamily="34" charset="0"/>
            </a:endParaRPr>
          </a:p>
        </p:txBody>
      </p:sp>
      <p:sp>
        <p:nvSpPr>
          <p:cNvPr id="33819" name="Rectangle 34"/>
          <p:cNvSpPr>
            <a:spLocks noChangeArrowheads="1"/>
          </p:cNvSpPr>
          <p:nvPr/>
        </p:nvSpPr>
        <p:spPr bwMode="auto">
          <a:xfrm rot="5565255">
            <a:off x="3899112" y="3368396"/>
            <a:ext cx="663575" cy="38920"/>
          </a:xfrm>
          <a:prstGeom prst="rect">
            <a:avLst/>
          </a:prstGeom>
          <a:noFill/>
          <a:ln w="38100">
            <a:solidFill>
              <a:srgbClr val="FFCC00"/>
            </a:solidFill>
            <a:round/>
            <a:headEnd/>
            <a:tailEnd/>
          </a:ln>
        </p:spPr>
        <p:txBody>
          <a:bodyPr/>
          <a:lstStyle/>
          <a:p>
            <a:endParaRPr lang="es-AR">
              <a:latin typeface="Arial" pitchFamily="34" charset="0"/>
              <a:cs typeface="Arial" pitchFamily="34" charset="0"/>
            </a:endParaRPr>
          </a:p>
        </p:txBody>
      </p:sp>
      <p:sp>
        <p:nvSpPr>
          <p:cNvPr id="33820" name="AutoShape 35"/>
          <p:cNvSpPr>
            <a:spLocks noChangeArrowheads="1"/>
          </p:cNvSpPr>
          <p:nvPr/>
        </p:nvSpPr>
        <p:spPr bwMode="auto">
          <a:xfrm rot="16337010">
            <a:off x="4274961" y="3188527"/>
            <a:ext cx="84573" cy="153988"/>
          </a:xfrm>
          <a:prstGeom prst="triangle">
            <a:avLst>
              <a:gd name="adj" fmla="val 49940"/>
            </a:avLst>
          </a:prstGeom>
          <a:solidFill>
            <a:srgbClr val="CCCC00">
              <a:alpha val="69804"/>
            </a:srgbClr>
          </a:solidFill>
          <a:ln w="28575">
            <a:pattFill prst="pct70">
              <a:fgClr>
                <a:srgbClr val="FFCC00"/>
              </a:fgClr>
              <a:bgClr>
                <a:srgbClr val="FFFFFF"/>
              </a:bgClr>
            </a:pattFill>
            <a:round/>
            <a:headEnd/>
            <a:tailEnd/>
          </a:ln>
        </p:spPr>
        <p:txBody>
          <a:bodyPr wrap="none" anchor="ctr"/>
          <a:lstStyle/>
          <a:p>
            <a:endParaRPr lang="es-AR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AutoShape 7"/>
          <p:cNvSpPr>
            <a:spLocks noChangeArrowheads="1"/>
          </p:cNvSpPr>
          <p:nvPr/>
        </p:nvSpPr>
        <p:spPr bwMode="auto">
          <a:xfrm rot="6508138">
            <a:off x="6193139" y="2423772"/>
            <a:ext cx="273716" cy="301625"/>
          </a:xfrm>
          <a:prstGeom prst="diamond">
            <a:avLst/>
          </a:prstGeom>
          <a:solidFill>
            <a:srgbClr val="CCCC00">
              <a:alpha val="69804"/>
            </a:srgbClr>
          </a:solidFill>
          <a:ln w="28575">
            <a:pattFill prst="pct70">
              <a:fgClr>
                <a:srgbClr val="FFCC00"/>
              </a:fgClr>
              <a:bgClr>
                <a:srgbClr val="FFFFFF"/>
              </a:bgClr>
            </a:pattFill>
            <a:round/>
            <a:headEnd/>
            <a:tailEnd/>
          </a:ln>
        </p:spPr>
        <p:txBody>
          <a:bodyPr wrap="none" anchor="ctr"/>
          <a:lstStyle/>
          <a:p>
            <a:endParaRPr lang="es-AR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Oval 33"/>
          <p:cNvSpPr>
            <a:spLocks noChangeArrowheads="1"/>
          </p:cNvSpPr>
          <p:nvPr/>
        </p:nvSpPr>
        <p:spPr bwMode="auto">
          <a:xfrm rot="5400000">
            <a:off x="3635896" y="2348882"/>
            <a:ext cx="144016" cy="144015"/>
          </a:xfrm>
          <a:prstGeom prst="ellipse">
            <a:avLst/>
          </a:prstGeom>
          <a:solidFill>
            <a:srgbClr val="FFCC00">
              <a:alpha val="70195"/>
            </a:srgbClr>
          </a:solidFill>
          <a:ln w="28575">
            <a:pattFill prst="pct70">
              <a:fgClr>
                <a:srgbClr val="FFCC00"/>
              </a:fgClr>
              <a:bgClr>
                <a:srgbClr val="FFFFFF"/>
              </a:bgClr>
            </a:pattFill>
            <a:round/>
            <a:headEnd/>
            <a:tailEnd/>
          </a:ln>
        </p:spPr>
        <p:txBody>
          <a:bodyPr wrap="none" anchor="ctr"/>
          <a:lstStyle/>
          <a:p>
            <a:endParaRPr lang="es-AR">
              <a:latin typeface="Arial" pitchFamily="34" charset="0"/>
              <a:cs typeface="Arial" pitchFamily="34" charset="0"/>
            </a:endParaRPr>
          </a:p>
        </p:txBody>
      </p:sp>
      <p:sp>
        <p:nvSpPr>
          <p:cNvPr id="33818" name="Text Box 32"/>
          <p:cNvSpPr txBox="1">
            <a:spLocks noChangeArrowheads="1"/>
          </p:cNvSpPr>
          <p:nvPr/>
        </p:nvSpPr>
        <p:spPr bwMode="auto">
          <a:xfrm>
            <a:off x="7020272" y="764704"/>
            <a:ext cx="2116137" cy="480131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800" b="1" i="0" dirty="0">
                <a:latin typeface="Arial" charset="0"/>
              </a:rPr>
              <a:t>Ciudad </a:t>
            </a:r>
            <a:r>
              <a:rPr lang="es-ES" sz="1800" i="0" dirty="0">
                <a:latin typeface="Arial" charset="0"/>
              </a:rPr>
              <a:t>:</a:t>
            </a:r>
          </a:p>
          <a:p>
            <a:pPr>
              <a:buFont typeface="Arial" charset="0"/>
              <a:buChar char="•"/>
            </a:pPr>
            <a:r>
              <a:rPr lang="es-ES" sz="1800" i="0" dirty="0">
                <a:latin typeface="Arial" charset="0"/>
              </a:rPr>
              <a:t> escenario</a:t>
            </a:r>
          </a:p>
          <a:p>
            <a:r>
              <a:rPr lang="es-ES" sz="1800" i="0" dirty="0">
                <a:latin typeface="Arial" charset="0"/>
              </a:rPr>
              <a:t>de la minoría selecta:    monarquía absoluta</a:t>
            </a:r>
          </a:p>
          <a:p>
            <a:endParaRPr lang="es-ES" sz="1800" i="0" dirty="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s-ES" sz="1800" i="0" dirty="0">
                <a:latin typeface="Arial" charset="0"/>
              </a:rPr>
              <a:t> Estructura social y forma urbana</a:t>
            </a:r>
          </a:p>
          <a:p>
            <a:pPr>
              <a:buFont typeface="Arial" charset="0"/>
              <a:buChar char="•"/>
            </a:pPr>
            <a:endParaRPr lang="es-ES" sz="1800" i="0" dirty="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s-ES" sz="1800" i="0" dirty="0">
                <a:latin typeface="Arial" charset="0"/>
              </a:rPr>
              <a:t>Nueva periferia </a:t>
            </a:r>
          </a:p>
          <a:p>
            <a:pPr>
              <a:buFont typeface="Arial" charset="0"/>
              <a:buChar char="•"/>
            </a:pPr>
            <a:r>
              <a:rPr lang="es-ES" sz="1800" i="0" dirty="0">
                <a:latin typeface="Arial" charset="0"/>
              </a:rPr>
              <a:t>Ciudad abierta</a:t>
            </a:r>
          </a:p>
          <a:p>
            <a:pPr>
              <a:buFont typeface="Arial" charset="0"/>
              <a:buChar char="•"/>
            </a:pPr>
            <a:endParaRPr lang="es-ES" sz="1800" i="0" dirty="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s-ES" sz="1800" i="0" dirty="0">
                <a:latin typeface="Arial" charset="0"/>
              </a:rPr>
              <a:t>Orden </a:t>
            </a:r>
          </a:p>
          <a:p>
            <a:pPr>
              <a:buFont typeface="Arial" charset="0"/>
              <a:buChar char="•"/>
            </a:pPr>
            <a:r>
              <a:rPr lang="es-ES" sz="1800" i="0" dirty="0">
                <a:latin typeface="Arial" charset="0"/>
              </a:rPr>
              <a:t>Geometría</a:t>
            </a:r>
          </a:p>
          <a:p>
            <a:pPr>
              <a:buFont typeface="Arial" charset="0"/>
              <a:buChar char="•"/>
            </a:pPr>
            <a:r>
              <a:rPr lang="es-ES" sz="1800" i="0" dirty="0">
                <a:latin typeface="Arial" charset="0"/>
              </a:rPr>
              <a:t>Plazas </a:t>
            </a:r>
          </a:p>
          <a:p>
            <a:pPr>
              <a:buFont typeface="Arial" charset="0"/>
              <a:buChar char="•"/>
            </a:pPr>
            <a:r>
              <a:rPr lang="es-ES" sz="1800" i="0" dirty="0">
                <a:latin typeface="Arial" charset="0"/>
              </a:rPr>
              <a:t>Avenidas</a:t>
            </a:r>
            <a:endParaRPr lang="es-ES" sz="1800" i="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0" name="2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C9BBF-57CC-40FD-8EB9-D31D9EE12384}" type="slidenum">
              <a:rPr lang="es-ES" smtClean="0">
                <a:latin typeface="Arial" pitchFamily="34" charset="0"/>
                <a:cs typeface="Arial" pitchFamily="34" charset="0"/>
              </a:rPr>
              <a:pPr>
                <a:defRPr/>
              </a:pPr>
              <a:t>22</a:t>
            </a:fld>
            <a:endParaRPr lang="es-E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3" name="82 Grupo"/>
          <p:cNvGrpSpPr/>
          <p:nvPr/>
        </p:nvGrpSpPr>
        <p:grpSpPr>
          <a:xfrm>
            <a:off x="1692275" y="1341437"/>
            <a:ext cx="5426979" cy="4607843"/>
            <a:chOff x="1692275" y="1341437"/>
            <a:chExt cx="5426979" cy="4607843"/>
          </a:xfrm>
        </p:grpSpPr>
        <p:sp>
          <p:nvSpPr>
            <p:cNvPr id="26" name="Line 18"/>
            <p:cNvSpPr>
              <a:spLocks noChangeShapeType="1"/>
            </p:cNvSpPr>
            <p:nvPr/>
          </p:nvSpPr>
          <p:spPr bwMode="auto">
            <a:xfrm flipV="1">
              <a:off x="3203848" y="1341437"/>
              <a:ext cx="2231752" cy="431378"/>
            </a:xfrm>
            <a:prstGeom prst="line">
              <a:avLst/>
            </a:prstGeom>
            <a:noFill/>
            <a:ln w="76200">
              <a:solidFill>
                <a:srgbClr val="33CC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s-A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Line 18"/>
            <p:cNvSpPr>
              <a:spLocks noChangeShapeType="1"/>
            </p:cNvSpPr>
            <p:nvPr/>
          </p:nvSpPr>
          <p:spPr bwMode="auto">
            <a:xfrm>
              <a:off x="5435601" y="1341439"/>
              <a:ext cx="1080615" cy="1007441"/>
            </a:xfrm>
            <a:prstGeom prst="line">
              <a:avLst/>
            </a:prstGeom>
            <a:noFill/>
            <a:ln w="76200">
              <a:solidFill>
                <a:srgbClr val="33CC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s-A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Line 18"/>
            <p:cNvSpPr>
              <a:spLocks noChangeShapeType="1"/>
            </p:cNvSpPr>
            <p:nvPr/>
          </p:nvSpPr>
          <p:spPr bwMode="auto">
            <a:xfrm>
              <a:off x="6732240" y="2492896"/>
              <a:ext cx="72008" cy="648072"/>
            </a:xfrm>
            <a:prstGeom prst="line">
              <a:avLst/>
            </a:prstGeom>
            <a:noFill/>
            <a:ln w="76200">
              <a:solidFill>
                <a:srgbClr val="33CC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s-A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Line 18"/>
            <p:cNvSpPr>
              <a:spLocks noChangeShapeType="1"/>
            </p:cNvSpPr>
            <p:nvPr/>
          </p:nvSpPr>
          <p:spPr bwMode="auto">
            <a:xfrm flipH="1">
              <a:off x="3059832" y="5229200"/>
              <a:ext cx="1224136" cy="72008"/>
            </a:xfrm>
            <a:prstGeom prst="line">
              <a:avLst/>
            </a:prstGeom>
            <a:noFill/>
            <a:ln w="76200">
              <a:solidFill>
                <a:srgbClr val="33CC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s-A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 flipH="1" flipV="1">
              <a:off x="4283968" y="5229200"/>
              <a:ext cx="720080" cy="720080"/>
            </a:xfrm>
            <a:prstGeom prst="line">
              <a:avLst/>
            </a:prstGeom>
            <a:noFill/>
            <a:ln w="76200">
              <a:solidFill>
                <a:srgbClr val="33CC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s-A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1692275" y="3573462"/>
              <a:ext cx="575469" cy="1079673"/>
            </a:xfrm>
            <a:prstGeom prst="line">
              <a:avLst/>
            </a:prstGeom>
            <a:noFill/>
            <a:ln w="76200">
              <a:solidFill>
                <a:srgbClr val="33CC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s-A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2267745" y="4653136"/>
              <a:ext cx="288032" cy="288032"/>
            </a:xfrm>
            <a:prstGeom prst="line">
              <a:avLst/>
            </a:prstGeom>
            <a:noFill/>
            <a:ln w="76200">
              <a:solidFill>
                <a:srgbClr val="33CC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s-AR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7" name="36 Conector recto"/>
            <p:cNvCxnSpPr/>
            <p:nvPr/>
          </p:nvCxnSpPr>
          <p:spPr bwMode="auto">
            <a:xfrm flipV="1">
              <a:off x="2123728" y="1772816"/>
              <a:ext cx="1080120" cy="72008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33CC33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42 Conector recto"/>
            <p:cNvCxnSpPr/>
            <p:nvPr/>
          </p:nvCxnSpPr>
          <p:spPr bwMode="auto">
            <a:xfrm>
              <a:off x="6804248" y="3140968"/>
              <a:ext cx="144016" cy="36004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33CC33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44 Conector recto"/>
            <p:cNvCxnSpPr>
              <a:endCxn id="52" idx="0"/>
            </p:cNvCxnSpPr>
            <p:nvPr/>
          </p:nvCxnSpPr>
          <p:spPr bwMode="auto">
            <a:xfrm>
              <a:off x="7020272" y="3861048"/>
              <a:ext cx="54595" cy="1462895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33CC33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2" name="51 Arco"/>
            <p:cNvSpPr/>
            <p:nvPr/>
          </p:nvSpPr>
          <p:spPr bwMode="auto">
            <a:xfrm rot="9307926">
              <a:off x="5843118" y="5178202"/>
              <a:ext cx="1276136" cy="643777"/>
            </a:xfrm>
            <a:prstGeom prst="arc">
              <a:avLst>
                <a:gd name="adj1" fmla="val 11300526"/>
                <a:gd name="adj2" fmla="val 17370574"/>
              </a:avLst>
            </a:prstGeom>
            <a:noFill/>
            <a:ln w="76200" cap="flat" cmpd="sng" algn="ctr">
              <a:solidFill>
                <a:srgbClr val="33CC33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AR" sz="2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55" name="54 Conector recto"/>
            <p:cNvCxnSpPr>
              <a:endCxn id="52" idx="2"/>
            </p:cNvCxnSpPr>
            <p:nvPr/>
          </p:nvCxnSpPr>
          <p:spPr bwMode="auto">
            <a:xfrm flipV="1">
              <a:off x="4932040" y="5834788"/>
              <a:ext cx="1580540" cy="84968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33CC33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66 Conector recto"/>
            <p:cNvCxnSpPr/>
            <p:nvPr/>
          </p:nvCxnSpPr>
          <p:spPr bwMode="auto">
            <a:xfrm>
              <a:off x="2555776" y="4941168"/>
              <a:ext cx="288032" cy="216024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33CC33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68 Conector recto"/>
            <p:cNvCxnSpPr>
              <a:endCxn id="16" idx="1"/>
            </p:cNvCxnSpPr>
            <p:nvPr/>
          </p:nvCxnSpPr>
          <p:spPr bwMode="auto">
            <a:xfrm>
              <a:off x="2843808" y="5157192"/>
              <a:ext cx="216024" cy="144016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33CC33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3" name="72 Elipse"/>
          <p:cNvSpPr/>
          <p:nvPr/>
        </p:nvSpPr>
        <p:spPr bwMode="auto">
          <a:xfrm>
            <a:off x="4860032" y="5832000"/>
            <a:ext cx="288032" cy="189288"/>
          </a:xfrm>
          <a:prstGeom prst="ellipse">
            <a:avLst/>
          </a:prstGeom>
          <a:solidFill>
            <a:srgbClr val="33CC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4" name="73 Elipse"/>
          <p:cNvSpPr/>
          <p:nvPr/>
        </p:nvSpPr>
        <p:spPr bwMode="auto">
          <a:xfrm>
            <a:off x="6948264" y="5327944"/>
            <a:ext cx="288032" cy="189288"/>
          </a:xfrm>
          <a:prstGeom prst="ellipse">
            <a:avLst/>
          </a:prstGeom>
          <a:solidFill>
            <a:srgbClr val="33CC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7" name="76 Forma libre"/>
          <p:cNvSpPr/>
          <p:nvPr/>
        </p:nvSpPr>
        <p:spPr bwMode="auto">
          <a:xfrm rot="15882343">
            <a:off x="1914333" y="2281235"/>
            <a:ext cx="430205" cy="462300"/>
          </a:xfrm>
          <a:custGeom>
            <a:avLst/>
            <a:gdLst>
              <a:gd name="connsiteX0" fmla="*/ 0 w 757113"/>
              <a:gd name="connsiteY0" fmla="*/ 421907 h 421907"/>
              <a:gd name="connsiteX1" fmla="*/ 114619 w 757113"/>
              <a:gd name="connsiteY1" fmla="*/ 0 h 421907"/>
              <a:gd name="connsiteX2" fmla="*/ 642494 w 757113"/>
              <a:gd name="connsiteY2" fmla="*/ 0 h 421907"/>
              <a:gd name="connsiteX3" fmla="*/ 757113 w 757113"/>
              <a:gd name="connsiteY3" fmla="*/ 421907 h 421907"/>
              <a:gd name="connsiteX4" fmla="*/ 0 w 757113"/>
              <a:gd name="connsiteY4" fmla="*/ 421907 h 421907"/>
              <a:gd name="connsiteX0" fmla="*/ 0 w 757113"/>
              <a:gd name="connsiteY0" fmla="*/ 421907 h 421907"/>
              <a:gd name="connsiteX1" fmla="*/ 114619 w 757113"/>
              <a:gd name="connsiteY1" fmla="*/ 0 h 421907"/>
              <a:gd name="connsiteX2" fmla="*/ 590334 w 757113"/>
              <a:gd name="connsiteY2" fmla="*/ 64336 h 421907"/>
              <a:gd name="connsiteX3" fmla="*/ 757113 w 757113"/>
              <a:gd name="connsiteY3" fmla="*/ 421907 h 421907"/>
              <a:gd name="connsiteX4" fmla="*/ 0 w 757113"/>
              <a:gd name="connsiteY4" fmla="*/ 421907 h 421907"/>
              <a:gd name="connsiteX0" fmla="*/ 1 w 658610"/>
              <a:gd name="connsiteY0" fmla="*/ 397501 h 421907"/>
              <a:gd name="connsiteX1" fmla="*/ 16116 w 658610"/>
              <a:gd name="connsiteY1" fmla="*/ 0 h 421907"/>
              <a:gd name="connsiteX2" fmla="*/ 491831 w 658610"/>
              <a:gd name="connsiteY2" fmla="*/ 64336 h 421907"/>
              <a:gd name="connsiteX3" fmla="*/ 658610 w 658610"/>
              <a:gd name="connsiteY3" fmla="*/ 421907 h 421907"/>
              <a:gd name="connsiteX4" fmla="*/ 1 w 658610"/>
              <a:gd name="connsiteY4" fmla="*/ 397501 h 421907"/>
              <a:gd name="connsiteX0" fmla="*/ 0 w 491830"/>
              <a:gd name="connsiteY0" fmla="*/ 397501 h 437650"/>
              <a:gd name="connsiteX1" fmla="*/ 16115 w 491830"/>
              <a:gd name="connsiteY1" fmla="*/ 0 h 437650"/>
              <a:gd name="connsiteX2" fmla="*/ 491830 w 491830"/>
              <a:gd name="connsiteY2" fmla="*/ 64336 h 437650"/>
              <a:gd name="connsiteX3" fmla="*/ 469048 w 491830"/>
              <a:gd name="connsiteY3" fmla="*/ 437650 h 437650"/>
              <a:gd name="connsiteX4" fmla="*/ 0 w 491830"/>
              <a:gd name="connsiteY4" fmla="*/ 397501 h 437650"/>
              <a:gd name="connsiteX0" fmla="*/ 0 w 491830"/>
              <a:gd name="connsiteY0" fmla="*/ 397501 h 437651"/>
              <a:gd name="connsiteX1" fmla="*/ 16115 w 491830"/>
              <a:gd name="connsiteY1" fmla="*/ 0 h 437651"/>
              <a:gd name="connsiteX2" fmla="*/ 491830 w 491830"/>
              <a:gd name="connsiteY2" fmla="*/ 64336 h 437651"/>
              <a:gd name="connsiteX3" fmla="*/ 469049 w 491830"/>
              <a:gd name="connsiteY3" fmla="*/ 437651 h 437651"/>
              <a:gd name="connsiteX4" fmla="*/ 0 w 491830"/>
              <a:gd name="connsiteY4" fmla="*/ 397501 h 437651"/>
              <a:gd name="connsiteX0" fmla="*/ 0 w 469048"/>
              <a:gd name="connsiteY0" fmla="*/ 397501 h 437651"/>
              <a:gd name="connsiteX1" fmla="*/ 16115 w 469048"/>
              <a:gd name="connsiteY1" fmla="*/ 0 h 437651"/>
              <a:gd name="connsiteX2" fmla="*/ 212282 w 469048"/>
              <a:gd name="connsiteY2" fmla="*/ 9426 h 437651"/>
              <a:gd name="connsiteX3" fmla="*/ 469049 w 469048"/>
              <a:gd name="connsiteY3" fmla="*/ 437651 h 437651"/>
              <a:gd name="connsiteX4" fmla="*/ 0 w 469048"/>
              <a:gd name="connsiteY4" fmla="*/ 397501 h 437651"/>
              <a:gd name="connsiteX0" fmla="*/ 0 w 538947"/>
              <a:gd name="connsiteY0" fmla="*/ 397501 h 439997"/>
              <a:gd name="connsiteX1" fmla="*/ 16115 w 538947"/>
              <a:gd name="connsiteY1" fmla="*/ 0 h 439997"/>
              <a:gd name="connsiteX2" fmla="*/ 212282 w 538947"/>
              <a:gd name="connsiteY2" fmla="*/ 9426 h 439997"/>
              <a:gd name="connsiteX3" fmla="*/ 538947 w 538947"/>
              <a:gd name="connsiteY3" fmla="*/ 439997 h 439997"/>
              <a:gd name="connsiteX4" fmla="*/ 0 w 538947"/>
              <a:gd name="connsiteY4" fmla="*/ 397501 h 439997"/>
              <a:gd name="connsiteX0" fmla="*/ 0 w 563401"/>
              <a:gd name="connsiteY0" fmla="*/ 400280 h 439997"/>
              <a:gd name="connsiteX1" fmla="*/ 40569 w 563401"/>
              <a:gd name="connsiteY1" fmla="*/ 0 h 439997"/>
              <a:gd name="connsiteX2" fmla="*/ 236736 w 563401"/>
              <a:gd name="connsiteY2" fmla="*/ 9426 h 439997"/>
              <a:gd name="connsiteX3" fmla="*/ 563401 w 563401"/>
              <a:gd name="connsiteY3" fmla="*/ 439997 h 439997"/>
              <a:gd name="connsiteX4" fmla="*/ 0 w 563401"/>
              <a:gd name="connsiteY4" fmla="*/ 400280 h 439997"/>
              <a:gd name="connsiteX0" fmla="*/ 0 w 563401"/>
              <a:gd name="connsiteY0" fmla="*/ 400280 h 439997"/>
              <a:gd name="connsiteX1" fmla="*/ 40569 w 563401"/>
              <a:gd name="connsiteY1" fmla="*/ 0 h 439997"/>
              <a:gd name="connsiteX2" fmla="*/ 236736 w 563401"/>
              <a:gd name="connsiteY2" fmla="*/ 9426 h 439997"/>
              <a:gd name="connsiteX3" fmla="*/ 563401 w 563401"/>
              <a:gd name="connsiteY3" fmla="*/ 439997 h 439997"/>
              <a:gd name="connsiteX4" fmla="*/ 0 w 563401"/>
              <a:gd name="connsiteY4" fmla="*/ 400280 h 439997"/>
              <a:gd name="connsiteX0" fmla="*/ -1 w 568511"/>
              <a:gd name="connsiteY0" fmla="*/ 483943 h 483944"/>
              <a:gd name="connsiteX1" fmla="*/ 45679 w 568511"/>
              <a:gd name="connsiteY1" fmla="*/ 0 h 483944"/>
              <a:gd name="connsiteX2" fmla="*/ 241846 w 568511"/>
              <a:gd name="connsiteY2" fmla="*/ 9426 h 483944"/>
              <a:gd name="connsiteX3" fmla="*/ 568511 w 568511"/>
              <a:gd name="connsiteY3" fmla="*/ 439997 h 483944"/>
              <a:gd name="connsiteX4" fmla="*/ -1 w 568511"/>
              <a:gd name="connsiteY4" fmla="*/ 483943 h 483944"/>
              <a:gd name="connsiteX0" fmla="*/ 1 w 564674"/>
              <a:gd name="connsiteY0" fmla="*/ 483943 h 502874"/>
              <a:gd name="connsiteX1" fmla="*/ 45681 w 564674"/>
              <a:gd name="connsiteY1" fmla="*/ 0 h 502874"/>
              <a:gd name="connsiteX2" fmla="*/ 241848 w 564674"/>
              <a:gd name="connsiteY2" fmla="*/ 9426 h 502874"/>
              <a:gd name="connsiteX3" fmla="*/ 564674 w 564674"/>
              <a:gd name="connsiteY3" fmla="*/ 502874 h 502874"/>
              <a:gd name="connsiteX4" fmla="*/ 1 w 564674"/>
              <a:gd name="connsiteY4" fmla="*/ 483943 h 502874"/>
              <a:gd name="connsiteX0" fmla="*/ -1 w 564672"/>
              <a:gd name="connsiteY0" fmla="*/ 501975 h 520906"/>
              <a:gd name="connsiteX1" fmla="*/ 30664 w 564672"/>
              <a:gd name="connsiteY1" fmla="*/ 0 h 520906"/>
              <a:gd name="connsiteX2" fmla="*/ 241846 w 564672"/>
              <a:gd name="connsiteY2" fmla="*/ 27458 h 520906"/>
              <a:gd name="connsiteX3" fmla="*/ 564672 w 564672"/>
              <a:gd name="connsiteY3" fmla="*/ 520906 h 520906"/>
              <a:gd name="connsiteX4" fmla="*/ -1 w 564672"/>
              <a:gd name="connsiteY4" fmla="*/ 501975 h 520906"/>
              <a:gd name="connsiteX0" fmla="*/ 1 w 564672"/>
              <a:gd name="connsiteY0" fmla="*/ 501975 h 520906"/>
              <a:gd name="connsiteX1" fmla="*/ 30666 w 564672"/>
              <a:gd name="connsiteY1" fmla="*/ 0 h 520906"/>
              <a:gd name="connsiteX2" fmla="*/ 241848 w 564672"/>
              <a:gd name="connsiteY2" fmla="*/ 27458 h 520906"/>
              <a:gd name="connsiteX3" fmla="*/ 564672 w 564672"/>
              <a:gd name="connsiteY3" fmla="*/ 520906 h 520906"/>
              <a:gd name="connsiteX4" fmla="*/ 1 w 564672"/>
              <a:gd name="connsiteY4" fmla="*/ 501975 h 520906"/>
              <a:gd name="connsiteX0" fmla="*/ 0 w 613008"/>
              <a:gd name="connsiteY0" fmla="*/ 491306 h 520906"/>
              <a:gd name="connsiteX1" fmla="*/ 79002 w 613008"/>
              <a:gd name="connsiteY1" fmla="*/ 0 h 520906"/>
              <a:gd name="connsiteX2" fmla="*/ 290184 w 613008"/>
              <a:gd name="connsiteY2" fmla="*/ 27458 h 520906"/>
              <a:gd name="connsiteX3" fmla="*/ 613008 w 613008"/>
              <a:gd name="connsiteY3" fmla="*/ 520906 h 520906"/>
              <a:gd name="connsiteX4" fmla="*/ 0 w 613008"/>
              <a:gd name="connsiteY4" fmla="*/ 491306 h 520906"/>
              <a:gd name="connsiteX0" fmla="*/ 0 w 714190"/>
              <a:gd name="connsiteY0" fmla="*/ 491306 h 537672"/>
              <a:gd name="connsiteX1" fmla="*/ 79002 w 714190"/>
              <a:gd name="connsiteY1" fmla="*/ 0 h 537672"/>
              <a:gd name="connsiteX2" fmla="*/ 290184 w 714190"/>
              <a:gd name="connsiteY2" fmla="*/ 27458 h 537672"/>
              <a:gd name="connsiteX3" fmla="*/ 714191 w 714190"/>
              <a:gd name="connsiteY3" fmla="*/ 537672 h 537672"/>
              <a:gd name="connsiteX4" fmla="*/ 0 w 714190"/>
              <a:gd name="connsiteY4" fmla="*/ 491306 h 537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4190" h="537672">
                <a:moveTo>
                  <a:pt x="0" y="491306"/>
                </a:moveTo>
                <a:lnTo>
                  <a:pt x="79002" y="0"/>
                </a:lnTo>
                <a:lnTo>
                  <a:pt x="290184" y="27458"/>
                </a:lnTo>
                <a:lnTo>
                  <a:pt x="714191" y="537672"/>
                </a:lnTo>
                <a:lnTo>
                  <a:pt x="0" y="491306"/>
                </a:lnTo>
                <a:close/>
              </a:path>
            </a:pathLst>
          </a:custGeom>
          <a:solidFill>
            <a:srgbClr val="33CC33">
              <a:alpha val="7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0" name="79 Rectángulo redondeado"/>
          <p:cNvSpPr/>
          <p:nvPr/>
        </p:nvSpPr>
        <p:spPr bwMode="auto">
          <a:xfrm>
            <a:off x="2520000" y="2520000"/>
            <a:ext cx="162000" cy="162000"/>
          </a:xfrm>
          <a:prstGeom prst="roundRect">
            <a:avLst>
              <a:gd name="adj" fmla="val 27019"/>
            </a:avLst>
          </a:prstGeom>
          <a:solidFill>
            <a:srgbClr val="CCCC00">
              <a:alpha val="69804"/>
            </a:srgbClr>
          </a:solidFill>
          <a:ln w="28575">
            <a:pattFill prst="pct70">
              <a:fgClr>
                <a:srgbClr val="FFCC00"/>
              </a:fgClr>
              <a:bgClr>
                <a:srgbClr val="FFFFFF"/>
              </a:bgClr>
            </a:pattFill>
            <a:round/>
            <a:headEnd/>
            <a:tailEnd/>
          </a:ln>
        </p:spPr>
        <p:txBody>
          <a:bodyPr wrap="none" anchor="ctr"/>
          <a:lstStyle/>
          <a:p>
            <a:pPr marL="0" marR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endParaRPr lang="es-AR"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80 Rectángulo"/>
          <p:cNvSpPr/>
          <p:nvPr/>
        </p:nvSpPr>
        <p:spPr bwMode="auto">
          <a:xfrm>
            <a:off x="2123728" y="2852936"/>
            <a:ext cx="936104" cy="360040"/>
          </a:xfrm>
          <a:prstGeom prst="rect">
            <a:avLst/>
          </a:prstGeom>
          <a:solidFill>
            <a:srgbClr val="33CC33">
              <a:alpha val="7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endParaRPr lang="es-AR"/>
          </a:p>
        </p:txBody>
      </p:sp>
      <p:sp>
        <p:nvSpPr>
          <p:cNvPr id="82" name="81 Forma libre"/>
          <p:cNvSpPr/>
          <p:nvPr/>
        </p:nvSpPr>
        <p:spPr bwMode="auto">
          <a:xfrm rot="20051511">
            <a:off x="-156081" y="2757816"/>
            <a:ext cx="2089822" cy="921893"/>
          </a:xfrm>
          <a:custGeom>
            <a:avLst/>
            <a:gdLst>
              <a:gd name="connsiteX0" fmla="*/ 2 w 1432358"/>
              <a:gd name="connsiteY0" fmla="*/ 165027 h 432048"/>
              <a:gd name="connsiteX1" fmla="*/ 716179 w 1432358"/>
              <a:gd name="connsiteY1" fmla="*/ 0 h 432048"/>
              <a:gd name="connsiteX2" fmla="*/ 1432356 w 1432358"/>
              <a:gd name="connsiteY2" fmla="*/ 165027 h 432048"/>
              <a:gd name="connsiteX3" fmla="*/ 1158802 w 1432358"/>
              <a:gd name="connsiteY3" fmla="*/ 432047 h 432048"/>
              <a:gd name="connsiteX4" fmla="*/ 273556 w 1432358"/>
              <a:gd name="connsiteY4" fmla="*/ 432047 h 432048"/>
              <a:gd name="connsiteX5" fmla="*/ 2 w 1432358"/>
              <a:gd name="connsiteY5" fmla="*/ 165027 h 432048"/>
              <a:gd name="connsiteX0" fmla="*/ 0 w 1446854"/>
              <a:gd name="connsiteY0" fmla="*/ 165027 h 443859"/>
              <a:gd name="connsiteX1" fmla="*/ 716177 w 1446854"/>
              <a:gd name="connsiteY1" fmla="*/ 0 h 443859"/>
              <a:gd name="connsiteX2" fmla="*/ 1432354 w 1446854"/>
              <a:gd name="connsiteY2" fmla="*/ 165027 h 443859"/>
              <a:gd name="connsiteX3" fmla="*/ 1446854 w 1446854"/>
              <a:gd name="connsiteY3" fmla="*/ 443859 h 443859"/>
              <a:gd name="connsiteX4" fmla="*/ 273554 w 1446854"/>
              <a:gd name="connsiteY4" fmla="*/ 432047 h 443859"/>
              <a:gd name="connsiteX5" fmla="*/ 0 w 1446854"/>
              <a:gd name="connsiteY5" fmla="*/ 165027 h 443859"/>
              <a:gd name="connsiteX0" fmla="*/ 0 w 1603601"/>
              <a:gd name="connsiteY0" fmla="*/ 165027 h 443859"/>
              <a:gd name="connsiteX1" fmla="*/ 716177 w 1603601"/>
              <a:gd name="connsiteY1" fmla="*/ 0 h 443859"/>
              <a:gd name="connsiteX2" fmla="*/ 1603601 w 1603601"/>
              <a:gd name="connsiteY2" fmla="*/ 221463 h 443859"/>
              <a:gd name="connsiteX3" fmla="*/ 1446854 w 1603601"/>
              <a:gd name="connsiteY3" fmla="*/ 443859 h 443859"/>
              <a:gd name="connsiteX4" fmla="*/ 273554 w 1603601"/>
              <a:gd name="connsiteY4" fmla="*/ 432047 h 443859"/>
              <a:gd name="connsiteX5" fmla="*/ 0 w 1603601"/>
              <a:gd name="connsiteY5" fmla="*/ 165027 h 443859"/>
              <a:gd name="connsiteX0" fmla="*/ 0 w 1603601"/>
              <a:gd name="connsiteY0" fmla="*/ 309230 h 588062"/>
              <a:gd name="connsiteX1" fmla="*/ 501565 w 1603601"/>
              <a:gd name="connsiteY1" fmla="*/ 0 h 588062"/>
              <a:gd name="connsiteX2" fmla="*/ 1603601 w 1603601"/>
              <a:gd name="connsiteY2" fmla="*/ 365666 h 588062"/>
              <a:gd name="connsiteX3" fmla="*/ 1446854 w 1603601"/>
              <a:gd name="connsiteY3" fmla="*/ 588062 h 588062"/>
              <a:gd name="connsiteX4" fmla="*/ 273554 w 1603601"/>
              <a:gd name="connsiteY4" fmla="*/ 576250 h 588062"/>
              <a:gd name="connsiteX5" fmla="*/ 0 w 1603601"/>
              <a:gd name="connsiteY5" fmla="*/ 309230 h 588062"/>
              <a:gd name="connsiteX0" fmla="*/ 0 w 1603601"/>
              <a:gd name="connsiteY0" fmla="*/ 309230 h 588062"/>
              <a:gd name="connsiteX1" fmla="*/ 501565 w 1603601"/>
              <a:gd name="connsiteY1" fmla="*/ 0 h 588062"/>
              <a:gd name="connsiteX2" fmla="*/ 1603601 w 1603601"/>
              <a:gd name="connsiteY2" fmla="*/ 365666 h 588062"/>
              <a:gd name="connsiteX3" fmla="*/ 1446854 w 1603601"/>
              <a:gd name="connsiteY3" fmla="*/ 588062 h 588062"/>
              <a:gd name="connsiteX4" fmla="*/ 273554 w 1603601"/>
              <a:gd name="connsiteY4" fmla="*/ 576250 h 588062"/>
              <a:gd name="connsiteX5" fmla="*/ 0 w 1603601"/>
              <a:gd name="connsiteY5" fmla="*/ 309230 h 588062"/>
              <a:gd name="connsiteX0" fmla="*/ 0 w 1603601"/>
              <a:gd name="connsiteY0" fmla="*/ 309230 h 588062"/>
              <a:gd name="connsiteX1" fmla="*/ 501565 w 1603601"/>
              <a:gd name="connsiteY1" fmla="*/ 0 h 588062"/>
              <a:gd name="connsiteX2" fmla="*/ 1603601 w 1603601"/>
              <a:gd name="connsiteY2" fmla="*/ 365666 h 588062"/>
              <a:gd name="connsiteX3" fmla="*/ 1446854 w 1603601"/>
              <a:gd name="connsiteY3" fmla="*/ 588062 h 588062"/>
              <a:gd name="connsiteX4" fmla="*/ 273554 w 1603601"/>
              <a:gd name="connsiteY4" fmla="*/ 576250 h 588062"/>
              <a:gd name="connsiteX5" fmla="*/ 0 w 1603601"/>
              <a:gd name="connsiteY5" fmla="*/ 309230 h 588062"/>
              <a:gd name="connsiteX0" fmla="*/ 0 w 1603601"/>
              <a:gd name="connsiteY0" fmla="*/ 309230 h 588062"/>
              <a:gd name="connsiteX1" fmla="*/ 501565 w 1603601"/>
              <a:gd name="connsiteY1" fmla="*/ 0 h 588062"/>
              <a:gd name="connsiteX2" fmla="*/ 1603601 w 1603601"/>
              <a:gd name="connsiteY2" fmla="*/ 365666 h 588062"/>
              <a:gd name="connsiteX3" fmla="*/ 1446854 w 1603601"/>
              <a:gd name="connsiteY3" fmla="*/ 588062 h 588062"/>
              <a:gd name="connsiteX4" fmla="*/ 273554 w 1603601"/>
              <a:gd name="connsiteY4" fmla="*/ 576250 h 588062"/>
              <a:gd name="connsiteX5" fmla="*/ 0 w 1603601"/>
              <a:gd name="connsiteY5" fmla="*/ 309230 h 588062"/>
              <a:gd name="connsiteX0" fmla="*/ 0 w 1835833"/>
              <a:gd name="connsiteY0" fmla="*/ 360210 h 588062"/>
              <a:gd name="connsiteX1" fmla="*/ 733797 w 1835833"/>
              <a:gd name="connsiteY1" fmla="*/ 0 h 588062"/>
              <a:gd name="connsiteX2" fmla="*/ 1835833 w 1835833"/>
              <a:gd name="connsiteY2" fmla="*/ 365666 h 588062"/>
              <a:gd name="connsiteX3" fmla="*/ 1679086 w 1835833"/>
              <a:gd name="connsiteY3" fmla="*/ 588062 h 588062"/>
              <a:gd name="connsiteX4" fmla="*/ 505786 w 1835833"/>
              <a:gd name="connsiteY4" fmla="*/ 576250 h 588062"/>
              <a:gd name="connsiteX5" fmla="*/ 0 w 1835833"/>
              <a:gd name="connsiteY5" fmla="*/ 360210 h 588062"/>
              <a:gd name="connsiteX0" fmla="*/ 0 w 1835833"/>
              <a:gd name="connsiteY0" fmla="*/ 360210 h 588062"/>
              <a:gd name="connsiteX1" fmla="*/ 733797 w 1835833"/>
              <a:gd name="connsiteY1" fmla="*/ 0 h 588062"/>
              <a:gd name="connsiteX2" fmla="*/ 1835833 w 1835833"/>
              <a:gd name="connsiteY2" fmla="*/ 365666 h 588062"/>
              <a:gd name="connsiteX3" fmla="*/ 1679086 w 1835833"/>
              <a:gd name="connsiteY3" fmla="*/ 588062 h 588062"/>
              <a:gd name="connsiteX4" fmla="*/ 505786 w 1835833"/>
              <a:gd name="connsiteY4" fmla="*/ 576250 h 588062"/>
              <a:gd name="connsiteX5" fmla="*/ 0 w 1835833"/>
              <a:gd name="connsiteY5" fmla="*/ 360210 h 588062"/>
              <a:gd name="connsiteX0" fmla="*/ 55416 w 1891249"/>
              <a:gd name="connsiteY0" fmla="*/ 360210 h 588062"/>
              <a:gd name="connsiteX1" fmla="*/ 789213 w 1891249"/>
              <a:gd name="connsiteY1" fmla="*/ 0 h 588062"/>
              <a:gd name="connsiteX2" fmla="*/ 1891249 w 1891249"/>
              <a:gd name="connsiteY2" fmla="*/ 365666 h 588062"/>
              <a:gd name="connsiteX3" fmla="*/ 1734502 w 1891249"/>
              <a:gd name="connsiteY3" fmla="*/ 588062 h 588062"/>
              <a:gd name="connsiteX4" fmla="*/ 561202 w 1891249"/>
              <a:gd name="connsiteY4" fmla="*/ 576250 h 588062"/>
              <a:gd name="connsiteX5" fmla="*/ 55416 w 1891249"/>
              <a:gd name="connsiteY5" fmla="*/ 360210 h 588062"/>
              <a:gd name="connsiteX0" fmla="*/ 59863 w 1895696"/>
              <a:gd name="connsiteY0" fmla="*/ 360210 h 635744"/>
              <a:gd name="connsiteX1" fmla="*/ 793660 w 1895696"/>
              <a:gd name="connsiteY1" fmla="*/ 0 h 635744"/>
              <a:gd name="connsiteX2" fmla="*/ 1895696 w 1895696"/>
              <a:gd name="connsiteY2" fmla="*/ 365666 h 635744"/>
              <a:gd name="connsiteX3" fmla="*/ 1738949 w 1895696"/>
              <a:gd name="connsiteY3" fmla="*/ 588062 h 635744"/>
              <a:gd name="connsiteX4" fmla="*/ 565649 w 1895696"/>
              <a:gd name="connsiteY4" fmla="*/ 576250 h 635744"/>
              <a:gd name="connsiteX5" fmla="*/ 450942 w 1895696"/>
              <a:gd name="connsiteY5" fmla="*/ 599737 h 635744"/>
              <a:gd name="connsiteX6" fmla="*/ 59863 w 1895696"/>
              <a:gd name="connsiteY6" fmla="*/ 360210 h 635744"/>
              <a:gd name="connsiteX0" fmla="*/ 59863 w 1895696"/>
              <a:gd name="connsiteY0" fmla="*/ 360210 h 599737"/>
              <a:gd name="connsiteX1" fmla="*/ 793660 w 1895696"/>
              <a:gd name="connsiteY1" fmla="*/ 0 h 599737"/>
              <a:gd name="connsiteX2" fmla="*/ 1895696 w 1895696"/>
              <a:gd name="connsiteY2" fmla="*/ 365666 h 599737"/>
              <a:gd name="connsiteX3" fmla="*/ 1738949 w 1895696"/>
              <a:gd name="connsiteY3" fmla="*/ 588062 h 599737"/>
              <a:gd name="connsiteX4" fmla="*/ 565649 w 1895696"/>
              <a:gd name="connsiteY4" fmla="*/ 576250 h 599737"/>
              <a:gd name="connsiteX5" fmla="*/ 450942 w 1895696"/>
              <a:gd name="connsiteY5" fmla="*/ 599737 h 599737"/>
              <a:gd name="connsiteX6" fmla="*/ 59863 w 1895696"/>
              <a:gd name="connsiteY6" fmla="*/ 360210 h 599737"/>
              <a:gd name="connsiteX0" fmla="*/ 59863 w 1895696"/>
              <a:gd name="connsiteY0" fmla="*/ 360210 h 599737"/>
              <a:gd name="connsiteX1" fmla="*/ 793660 w 1895696"/>
              <a:gd name="connsiteY1" fmla="*/ 0 h 599737"/>
              <a:gd name="connsiteX2" fmla="*/ 1895696 w 1895696"/>
              <a:gd name="connsiteY2" fmla="*/ 365666 h 599737"/>
              <a:gd name="connsiteX3" fmla="*/ 1738949 w 1895696"/>
              <a:gd name="connsiteY3" fmla="*/ 588062 h 599737"/>
              <a:gd name="connsiteX4" fmla="*/ 565649 w 1895696"/>
              <a:gd name="connsiteY4" fmla="*/ 576250 h 599737"/>
              <a:gd name="connsiteX5" fmla="*/ 450942 w 1895696"/>
              <a:gd name="connsiteY5" fmla="*/ 599737 h 599737"/>
              <a:gd name="connsiteX6" fmla="*/ 59863 w 1895696"/>
              <a:gd name="connsiteY6" fmla="*/ 360210 h 599737"/>
              <a:gd name="connsiteX0" fmla="*/ 134224 w 1970057"/>
              <a:gd name="connsiteY0" fmla="*/ 360210 h 588062"/>
              <a:gd name="connsiteX1" fmla="*/ 868021 w 1970057"/>
              <a:gd name="connsiteY1" fmla="*/ 0 h 588062"/>
              <a:gd name="connsiteX2" fmla="*/ 1970057 w 1970057"/>
              <a:gd name="connsiteY2" fmla="*/ 365666 h 588062"/>
              <a:gd name="connsiteX3" fmla="*/ 1813310 w 1970057"/>
              <a:gd name="connsiteY3" fmla="*/ 588062 h 588062"/>
              <a:gd name="connsiteX4" fmla="*/ 640010 w 1970057"/>
              <a:gd name="connsiteY4" fmla="*/ 576250 h 588062"/>
              <a:gd name="connsiteX5" fmla="*/ 299478 w 1970057"/>
              <a:gd name="connsiteY5" fmla="*/ 579686 h 588062"/>
              <a:gd name="connsiteX6" fmla="*/ 134224 w 1970057"/>
              <a:gd name="connsiteY6" fmla="*/ 360210 h 588062"/>
              <a:gd name="connsiteX0" fmla="*/ 263875 w 2099708"/>
              <a:gd name="connsiteY0" fmla="*/ 360210 h 588062"/>
              <a:gd name="connsiteX1" fmla="*/ 997672 w 2099708"/>
              <a:gd name="connsiteY1" fmla="*/ 0 h 588062"/>
              <a:gd name="connsiteX2" fmla="*/ 2099708 w 2099708"/>
              <a:gd name="connsiteY2" fmla="*/ 365666 h 588062"/>
              <a:gd name="connsiteX3" fmla="*/ 1942961 w 2099708"/>
              <a:gd name="connsiteY3" fmla="*/ 588062 h 588062"/>
              <a:gd name="connsiteX4" fmla="*/ 769661 w 2099708"/>
              <a:gd name="connsiteY4" fmla="*/ 576250 h 588062"/>
              <a:gd name="connsiteX5" fmla="*/ 299478 w 2099708"/>
              <a:gd name="connsiteY5" fmla="*/ 536666 h 588062"/>
              <a:gd name="connsiteX6" fmla="*/ 263875 w 2099708"/>
              <a:gd name="connsiteY6" fmla="*/ 360210 h 588062"/>
              <a:gd name="connsiteX0" fmla="*/ 263875 w 2089821"/>
              <a:gd name="connsiteY0" fmla="*/ 360210 h 588062"/>
              <a:gd name="connsiteX1" fmla="*/ 997672 w 2089821"/>
              <a:gd name="connsiteY1" fmla="*/ 0 h 588062"/>
              <a:gd name="connsiteX2" fmla="*/ 2089821 w 2089821"/>
              <a:gd name="connsiteY2" fmla="*/ 326006 h 588062"/>
              <a:gd name="connsiteX3" fmla="*/ 1942961 w 2089821"/>
              <a:gd name="connsiteY3" fmla="*/ 588062 h 588062"/>
              <a:gd name="connsiteX4" fmla="*/ 769661 w 2089821"/>
              <a:gd name="connsiteY4" fmla="*/ 576250 h 588062"/>
              <a:gd name="connsiteX5" fmla="*/ 299478 w 2089821"/>
              <a:gd name="connsiteY5" fmla="*/ 536666 h 588062"/>
              <a:gd name="connsiteX6" fmla="*/ 263875 w 2089821"/>
              <a:gd name="connsiteY6" fmla="*/ 360210 h 588062"/>
              <a:gd name="connsiteX0" fmla="*/ 263875 w 2089821"/>
              <a:gd name="connsiteY0" fmla="*/ 421380 h 649232"/>
              <a:gd name="connsiteX1" fmla="*/ 922958 w 2089821"/>
              <a:gd name="connsiteY1" fmla="*/ 0 h 649232"/>
              <a:gd name="connsiteX2" fmla="*/ 2089821 w 2089821"/>
              <a:gd name="connsiteY2" fmla="*/ 387176 h 649232"/>
              <a:gd name="connsiteX3" fmla="*/ 1942961 w 2089821"/>
              <a:gd name="connsiteY3" fmla="*/ 649232 h 649232"/>
              <a:gd name="connsiteX4" fmla="*/ 769661 w 2089821"/>
              <a:gd name="connsiteY4" fmla="*/ 637420 h 649232"/>
              <a:gd name="connsiteX5" fmla="*/ 299478 w 2089821"/>
              <a:gd name="connsiteY5" fmla="*/ 597836 h 649232"/>
              <a:gd name="connsiteX6" fmla="*/ 263875 w 2089821"/>
              <a:gd name="connsiteY6" fmla="*/ 421380 h 649232"/>
              <a:gd name="connsiteX0" fmla="*/ 263875 w 2089821"/>
              <a:gd name="connsiteY0" fmla="*/ 399870 h 627722"/>
              <a:gd name="connsiteX1" fmla="*/ 987784 w 2089821"/>
              <a:gd name="connsiteY1" fmla="*/ 0 h 627722"/>
              <a:gd name="connsiteX2" fmla="*/ 2089821 w 2089821"/>
              <a:gd name="connsiteY2" fmla="*/ 365666 h 627722"/>
              <a:gd name="connsiteX3" fmla="*/ 1942961 w 2089821"/>
              <a:gd name="connsiteY3" fmla="*/ 627722 h 627722"/>
              <a:gd name="connsiteX4" fmla="*/ 769661 w 2089821"/>
              <a:gd name="connsiteY4" fmla="*/ 615910 h 627722"/>
              <a:gd name="connsiteX5" fmla="*/ 299478 w 2089821"/>
              <a:gd name="connsiteY5" fmla="*/ 576326 h 627722"/>
              <a:gd name="connsiteX6" fmla="*/ 263875 w 2089821"/>
              <a:gd name="connsiteY6" fmla="*/ 399870 h 627722"/>
              <a:gd name="connsiteX0" fmla="*/ 222638 w 2089821"/>
              <a:gd name="connsiteY0" fmla="*/ 404689 h 627722"/>
              <a:gd name="connsiteX1" fmla="*/ 987784 w 2089821"/>
              <a:gd name="connsiteY1" fmla="*/ 0 h 627722"/>
              <a:gd name="connsiteX2" fmla="*/ 2089821 w 2089821"/>
              <a:gd name="connsiteY2" fmla="*/ 365666 h 627722"/>
              <a:gd name="connsiteX3" fmla="*/ 1942961 w 2089821"/>
              <a:gd name="connsiteY3" fmla="*/ 627722 h 627722"/>
              <a:gd name="connsiteX4" fmla="*/ 769661 w 2089821"/>
              <a:gd name="connsiteY4" fmla="*/ 615910 h 627722"/>
              <a:gd name="connsiteX5" fmla="*/ 299478 w 2089821"/>
              <a:gd name="connsiteY5" fmla="*/ 576326 h 627722"/>
              <a:gd name="connsiteX6" fmla="*/ 222638 w 2089821"/>
              <a:gd name="connsiteY6" fmla="*/ 404689 h 627722"/>
              <a:gd name="connsiteX0" fmla="*/ 222638 w 2089822"/>
              <a:gd name="connsiteY0" fmla="*/ 404689 h 627722"/>
              <a:gd name="connsiteX1" fmla="*/ 987784 w 2089822"/>
              <a:gd name="connsiteY1" fmla="*/ 0 h 627722"/>
              <a:gd name="connsiteX2" fmla="*/ 2089822 w 2089822"/>
              <a:gd name="connsiteY2" fmla="*/ 365667 h 627722"/>
              <a:gd name="connsiteX3" fmla="*/ 1942961 w 2089822"/>
              <a:gd name="connsiteY3" fmla="*/ 627722 h 627722"/>
              <a:gd name="connsiteX4" fmla="*/ 769661 w 2089822"/>
              <a:gd name="connsiteY4" fmla="*/ 615910 h 627722"/>
              <a:gd name="connsiteX5" fmla="*/ 299478 w 2089822"/>
              <a:gd name="connsiteY5" fmla="*/ 576326 h 627722"/>
              <a:gd name="connsiteX6" fmla="*/ 222638 w 2089822"/>
              <a:gd name="connsiteY6" fmla="*/ 404689 h 627722"/>
              <a:gd name="connsiteX0" fmla="*/ 222638 w 2089822"/>
              <a:gd name="connsiteY0" fmla="*/ 404689 h 632541"/>
              <a:gd name="connsiteX1" fmla="*/ 987784 w 2089822"/>
              <a:gd name="connsiteY1" fmla="*/ 0 h 632541"/>
              <a:gd name="connsiteX2" fmla="*/ 2089822 w 2089822"/>
              <a:gd name="connsiteY2" fmla="*/ 365667 h 632541"/>
              <a:gd name="connsiteX3" fmla="*/ 1901726 w 2089822"/>
              <a:gd name="connsiteY3" fmla="*/ 632541 h 632541"/>
              <a:gd name="connsiteX4" fmla="*/ 769661 w 2089822"/>
              <a:gd name="connsiteY4" fmla="*/ 615910 h 632541"/>
              <a:gd name="connsiteX5" fmla="*/ 299478 w 2089822"/>
              <a:gd name="connsiteY5" fmla="*/ 576326 h 632541"/>
              <a:gd name="connsiteX6" fmla="*/ 222638 w 2089822"/>
              <a:gd name="connsiteY6" fmla="*/ 404689 h 632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9822" h="632541">
                <a:moveTo>
                  <a:pt x="222638" y="404689"/>
                </a:moveTo>
                <a:cubicBezTo>
                  <a:pt x="389826" y="301612"/>
                  <a:pt x="655099" y="69859"/>
                  <a:pt x="987784" y="0"/>
                </a:cubicBezTo>
                <a:lnTo>
                  <a:pt x="2089822" y="365667"/>
                </a:lnTo>
                <a:lnTo>
                  <a:pt x="1901726" y="632541"/>
                </a:lnTo>
                <a:lnTo>
                  <a:pt x="769661" y="615910"/>
                </a:lnTo>
                <a:cubicBezTo>
                  <a:pt x="552250" y="608281"/>
                  <a:pt x="8868" y="536036"/>
                  <a:pt x="299478" y="576326"/>
                </a:cubicBezTo>
                <a:cubicBezTo>
                  <a:pt x="0" y="487367"/>
                  <a:pt x="162775" y="495070"/>
                  <a:pt x="222638" y="404689"/>
                </a:cubicBezTo>
                <a:close/>
              </a:path>
            </a:pathLst>
          </a:custGeom>
          <a:solidFill>
            <a:srgbClr val="33CC33">
              <a:alpha val="7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38" name="Text Box 15"/>
          <p:cNvSpPr txBox="1">
            <a:spLocks noChangeArrowheads="1"/>
          </p:cNvSpPr>
          <p:nvPr/>
        </p:nvSpPr>
        <p:spPr bwMode="auto">
          <a:xfrm rot="16200000">
            <a:off x="7853373" y="5090700"/>
            <a:ext cx="230425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808080"/>
                </a:solidFill>
                <a:latin typeface="Arial" pitchFamily="34" charset="0"/>
                <a:cs typeface="Arial" pitchFamily="34" charset="0"/>
              </a:rPr>
              <a:t>Cátedra IHAU B  FAUD. UNC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1" grpId="0" animBg="1"/>
      <p:bldP spid="28" grpId="0" animBg="1"/>
      <p:bldP spid="29" grpId="0" animBg="1"/>
      <p:bldP spid="33819" grpId="0" animBg="1"/>
      <p:bldP spid="33820" grpId="0" animBg="1"/>
      <p:bldP spid="33" grpId="0" animBg="1"/>
      <p:bldP spid="35" grpId="0" animBg="1"/>
      <p:bldP spid="33818" grpId="0" animBg="1"/>
      <p:bldP spid="73" grpId="0" animBg="1"/>
      <p:bldP spid="74" grpId="0" animBg="1"/>
      <p:bldP spid="77" grpId="0" animBg="1"/>
      <p:bldP spid="77" grpId="1" animBg="1"/>
      <p:bldP spid="80" grpId="0" animBg="1"/>
      <p:bldP spid="81" grpId="0" animBg="1"/>
      <p:bldP spid="8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50" descr="PLAZA"/>
          <p:cNvPicPr>
            <a:picLocks noChangeAspect="1" noChangeArrowheads="1"/>
          </p:cNvPicPr>
          <p:nvPr/>
        </p:nvPicPr>
        <p:blipFill>
          <a:blip r:embed="rId2" cstate="print">
            <a:grayscl/>
            <a:lum contrast="40000"/>
          </a:blip>
          <a:srcRect l="6790" r="9337" b="62906"/>
          <a:stretch>
            <a:fillRect/>
          </a:stretch>
        </p:blipFill>
        <p:spPr bwMode="auto">
          <a:xfrm>
            <a:off x="395536" y="590491"/>
            <a:ext cx="2952328" cy="2474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8" name="Picture 12" descr="MAP17705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395536" y="3182779"/>
            <a:ext cx="2975314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9" name="Picture 14" descr="victoir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556468"/>
            <a:ext cx="4041775" cy="320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0" name="Picture 18" descr="placevictoir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839806"/>
            <a:ext cx="4059238" cy="258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2" name="Text Box 20"/>
          <p:cNvSpPr txBox="1">
            <a:spLocks noChangeArrowheads="1"/>
          </p:cNvSpPr>
          <p:nvPr/>
        </p:nvSpPr>
        <p:spPr bwMode="auto">
          <a:xfrm>
            <a:off x="4427984" y="6207115"/>
            <a:ext cx="221567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 sz="1000" dirty="0">
                <a:latin typeface="+mn-lt"/>
              </a:rPr>
              <a:t>    1º plaza real. Luis XIV . “Rey Sol”</a:t>
            </a:r>
            <a:endParaRPr lang="es-ES" sz="1000" dirty="0">
              <a:latin typeface="+mn-lt"/>
            </a:endParaRPr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B826A2-74B4-4C75-BBB1-C2457AC97364}" type="slidenum">
              <a:rPr lang="es-ES" smtClean="0">
                <a:latin typeface="+mn-lt"/>
              </a:rPr>
              <a:pPr>
                <a:defRPr/>
              </a:pPr>
              <a:t>23</a:t>
            </a:fld>
            <a:endParaRPr lang="es-ES" dirty="0">
              <a:latin typeface="+mn-lt"/>
            </a:endParaRP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 rot="16200000">
            <a:off x="7853373" y="5090700"/>
            <a:ext cx="230425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808080"/>
                </a:solidFill>
                <a:latin typeface="+mn-lt"/>
                <a:cs typeface="Arial" pitchFamily="34" charset="0"/>
              </a:rPr>
              <a:t>Cátedra IHAU B  FAUD. UNC</a:t>
            </a:r>
          </a:p>
        </p:txBody>
      </p:sp>
      <p:sp>
        <p:nvSpPr>
          <p:cNvPr id="35847" name="Rectangle 10"/>
          <p:cNvSpPr>
            <a:spLocks noChangeArrowheads="1"/>
          </p:cNvSpPr>
          <p:nvPr/>
        </p:nvSpPr>
        <p:spPr bwMode="auto">
          <a:xfrm>
            <a:off x="251520" y="6525344"/>
            <a:ext cx="89284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600" i="0" dirty="0">
                <a:latin typeface="+mn-lt"/>
              </a:rPr>
              <a:t>Plazas Reales:</a:t>
            </a:r>
            <a:r>
              <a:rPr lang="es-ES" sz="1600" dirty="0">
                <a:latin typeface="+mn-lt"/>
              </a:rPr>
              <a:t> </a:t>
            </a:r>
            <a:r>
              <a:rPr lang="es-ES" sz="1600" i="0" dirty="0">
                <a:latin typeface="+mn-lt"/>
              </a:rPr>
              <a:t>Place des </a:t>
            </a:r>
            <a:r>
              <a:rPr lang="es-ES" sz="1600" i="0" dirty="0" err="1">
                <a:latin typeface="+mn-lt"/>
              </a:rPr>
              <a:t>Victoires</a:t>
            </a:r>
            <a:r>
              <a:rPr lang="es-ES" sz="1600" dirty="0">
                <a:latin typeface="+mn-lt"/>
              </a:rPr>
              <a:t> </a:t>
            </a:r>
            <a:r>
              <a:rPr lang="es-ES" sz="1600" i="0" dirty="0">
                <a:latin typeface="+mn-lt"/>
              </a:rPr>
              <a:t>Jules </a:t>
            </a:r>
            <a:r>
              <a:rPr lang="es-ES" sz="1600" i="0" dirty="0" err="1">
                <a:latin typeface="+mn-lt"/>
              </a:rPr>
              <a:t>Hardouin-Mansart</a:t>
            </a:r>
            <a:r>
              <a:rPr lang="es-ES" sz="1600" i="0" dirty="0">
                <a:latin typeface="+mn-lt"/>
              </a:rPr>
              <a:t>. 1685</a:t>
            </a:r>
          </a:p>
        </p:txBody>
      </p:sp>
      <p:sp>
        <p:nvSpPr>
          <p:cNvPr id="16" name="Text Box 31"/>
          <p:cNvSpPr txBox="1">
            <a:spLocks noChangeArrowheads="1"/>
          </p:cNvSpPr>
          <p:nvPr/>
        </p:nvSpPr>
        <p:spPr bwMode="auto">
          <a:xfrm>
            <a:off x="0" y="0"/>
            <a:ext cx="9286875" cy="457201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ES" i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Paris                                                            Luis XIV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50" descr="PLAZA"/>
          <p:cNvPicPr>
            <a:picLocks noChangeAspect="1" noChangeArrowheads="1"/>
          </p:cNvPicPr>
          <p:nvPr/>
        </p:nvPicPr>
        <p:blipFill>
          <a:blip r:embed="rId2" cstate="print">
            <a:grayscl/>
            <a:lum contrast="40000"/>
          </a:blip>
          <a:srcRect l="6800" t="44234" r="4793" b="3134"/>
          <a:stretch>
            <a:fillRect/>
          </a:stretch>
        </p:blipFill>
        <p:spPr bwMode="auto">
          <a:xfrm>
            <a:off x="251520" y="677925"/>
            <a:ext cx="4608512" cy="5199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6" descr="place-vendo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263" y="3774270"/>
            <a:ext cx="315035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16" descr="vendome"/>
          <p:cNvPicPr>
            <a:picLocks noChangeAspect="1" noChangeArrowheads="1"/>
          </p:cNvPicPr>
          <p:nvPr/>
        </p:nvPicPr>
        <p:blipFill>
          <a:blip r:embed="rId4" cstate="print"/>
          <a:srcRect l="5521" r="13381" b="12290"/>
          <a:stretch>
            <a:fillRect/>
          </a:stretch>
        </p:blipFill>
        <p:spPr bwMode="auto">
          <a:xfrm>
            <a:off x="5148064" y="695661"/>
            <a:ext cx="3168352" cy="2574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4" name="Rectangle 20"/>
          <p:cNvSpPr>
            <a:spLocks noChangeArrowheads="1"/>
          </p:cNvSpPr>
          <p:nvPr/>
        </p:nvSpPr>
        <p:spPr bwMode="auto">
          <a:xfrm>
            <a:off x="0" y="6167045"/>
            <a:ext cx="92519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800" i="0" dirty="0">
                <a:latin typeface="Arial" pitchFamily="34" charset="0"/>
                <a:cs typeface="Arial" pitchFamily="34" charset="0"/>
              </a:rPr>
              <a:t>Plazas Reales: Place </a:t>
            </a:r>
            <a:r>
              <a:rPr lang="es-ES" sz="1800" i="0" dirty="0" err="1">
                <a:latin typeface="Arial" pitchFamily="34" charset="0"/>
                <a:cs typeface="Arial" pitchFamily="34" charset="0"/>
              </a:rPr>
              <a:t>Vendome</a:t>
            </a:r>
            <a:r>
              <a:rPr lang="es-ES" sz="1800" i="0" dirty="0">
                <a:latin typeface="Arial" pitchFamily="34" charset="0"/>
                <a:cs typeface="Arial" pitchFamily="34" charset="0"/>
              </a:rPr>
              <a:t> o de Louis Le Grand.</a:t>
            </a:r>
          </a:p>
          <a:p>
            <a:r>
              <a:rPr lang="es-ES" sz="1800" i="0" dirty="0">
                <a:latin typeface="Arial" pitchFamily="34" charset="0"/>
                <a:cs typeface="Arial" pitchFamily="34" charset="0"/>
              </a:rPr>
              <a:t>Jules </a:t>
            </a:r>
            <a:r>
              <a:rPr lang="es-ES" sz="1800" i="0" dirty="0" err="1">
                <a:latin typeface="Arial" pitchFamily="34" charset="0"/>
                <a:cs typeface="Arial" pitchFamily="34" charset="0"/>
              </a:rPr>
              <a:t>Hardouin-Mansart</a:t>
            </a:r>
            <a:r>
              <a:rPr lang="es-ES" sz="1800" i="0" dirty="0">
                <a:latin typeface="Arial" pitchFamily="34" charset="0"/>
                <a:cs typeface="Arial" pitchFamily="34" charset="0"/>
              </a:rPr>
              <a:t>. 1699</a:t>
            </a:r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10400" y="6165304"/>
            <a:ext cx="1905000" cy="457200"/>
          </a:xfrm>
        </p:spPr>
        <p:txBody>
          <a:bodyPr/>
          <a:lstStyle/>
          <a:p>
            <a:pPr>
              <a:defRPr/>
            </a:pPr>
            <a:fld id="{F4B826A2-74B4-4C75-BBB1-C2457AC97364}" type="slidenum">
              <a:rPr lang="es-ES" smtClean="0">
                <a:latin typeface="Arial" pitchFamily="34" charset="0"/>
                <a:cs typeface="Arial" pitchFamily="34" charset="0"/>
              </a:rPr>
              <a:pPr>
                <a:defRPr/>
              </a:pPr>
              <a:t>24</a:t>
            </a:fld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 rot="16200000">
            <a:off x="7853373" y="5270484"/>
            <a:ext cx="230425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808080"/>
                </a:solidFill>
                <a:latin typeface="Arial" pitchFamily="34" charset="0"/>
                <a:cs typeface="Arial" pitchFamily="34" charset="0"/>
              </a:rPr>
              <a:t>Cátedra IHAU B  FAUD. UNC</a:t>
            </a:r>
          </a:p>
        </p:txBody>
      </p:sp>
      <p:sp>
        <p:nvSpPr>
          <p:cNvPr id="14" name="Text Box 31"/>
          <p:cNvSpPr txBox="1">
            <a:spLocks noChangeArrowheads="1"/>
          </p:cNvSpPr>
          <p:nvPr/>
        </p:nvSpPr>
        <p:spPr bwMode="auto">
          <a:xfrm>
            <a:off x="0" y="0"/>
            <a:ext cx="9286875" cy="457201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ES" i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Paris                                                            Luis XIV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611560" y="908719"/>
            <a:ext cx="2743200" cy="1332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 i="0" dirty="0">
                <a:solidFill>
                  <a:srgbClr val="000000"/>
                </a:solidFill>
                <a:latin typeface="Arial" charset="0"/>
              </a:rPr>
              <a:t>Monarquías en ascenso</a:t>
            </a:r>
          </a:p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000000"/>
                </a:solidFill>
                <a:latin typeface="Arial" charset="0"/>
              </a:rPr>
              <a:t>Debilitamiento del poder feudal</a:t>
            </a:r>
          </a:p>
          <a:p>
            <a:pPr>
              <a:spcBef>
                <a:spcPct val="50000"/>
              </a:spcBef>
            </a:pPr>
            <a:r>
              <a:rPr lang="es-ES" sz="1600" i="0" dirty="0">
                <a:solidFill>
                  <a:srgbClr val="000000"/>
                </a:solidFill>
                <a:latin typeface="Arial" charset="0"/>
              </a:rPr>
              <a:t>Autonomía urbana. </a:t>
            </a:r>
          </a:p>
          <a:p>
            <a:pPr>
              <a:spcBef>
                <a:spcPct val="50000"/>
              </a:spcBef>
            </a:pPr>
            <a:r>
              <a:rPr lang="es-ES" sz="1600" i="0" dirty="0">
                <a:solidFill>
                  <a:srgbClr val="000000"/>
                </a:solidFill>
                <a:latin typeface="Arial" charset="0"/>
              </a:rPr>
              <a:t>La comuna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604664" y="2420888"/>
            <a:ext cx="2743200" cy="1332000"/>
          </a:xfrm>
          <a:prstGeom prst="rect">
            <a:avLst/>
          </a:prstGeom>
          <a:noFill/>
          <a:ln w="57150">
            <a:solidFill>
              <a:srgbClr val="33CC33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 i="0" dirty="0">
                <a:solidFill>
                  <a:srgbClr val="000000"/>
                </a:solidFill>
                <a:latin typeface="Arial" charset="0"/>
              </a:rPr>
              <a:t>Resurgimiento comercial</a:t>
            </a:r>
          </a:p>
          <a:p>
            <a:pPr>
              <a:spcBef>
                <a:spcPct val="50000"/>
              </a:spcBef>
            </a:pPr>
            <a:r>
              <a:rPr lang="es-ES" sz="1400" i="0" dirty="0">
                <a:solidFill>
                  <a:srgbClr val="000000"/>
                </a:solidFill>
                <a:latin typeface="Arial" charset="0"/>
              </a:rPr>
              <a:t>Aumento de producción</a:t>
            </a:r>
          </a:p>
          <a:p>
            <a:pPr>
              <a:spcBef>
                <a:spcPct val="50000"/>
              </a:spcBef>
            </a:pPr>
            <a:r>
              <a:rPr lang="es-ES" sz="1400" i="0" dirty="0">
                <a:solidFill>
                  <a:srgbClr val="000000"/>
                </a:solidFill>
                <a:latin typeface="Arial" charset="0"/>
              </a:rPr>
              <a:t>Ligas comerciales. </a:t>
            </a:r>
          </a:p>
          <a:p>
            <a:pPr>
              <a:spcBef>
                <a:spcPct val="50000"/>
              </a:spcBef>
            </a:pPr>
            <a:r>
              <a:rPr lang="es-ES" sz="1400" i="0" dirty="0">
                <a:solidFill>
                  <a:srgbClr val="000000"/>
                </a:solidFill>
                <a:latin typeface="Arial" charset="0"/>
              </a:rPr>
              <a:t>Gremios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604664" y="3897200"/>
            <a:ext cx="2743200" cy="13320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i="0" dirty="0">
                <a:solidFill>
                  <a:srgbClr val="000000"/>
                </a:solidFill>
                <a:latin typeface="Arial" charset="0"/>
              </a:rPr>
              <a:t>Organización Social</a:t>
            </a:r>
          </a:p>
          <a:p>
            <a:pPr>
              <a:spcBef>
                <a:spcPct val="50000"/>
              </a:spcBef>
            </a:pPr>
            <a:r>
              <a:rPr lang="es-ES" sz="1200" i="0" u="sng" dirty="0">
                <a:solidFill>
                  <a:srgbClr val="000000"/>
                </a:solidFill>
                <a:latin typeface="Arial" charset="0"/>
              </a:rPr>
              <a:t>Burguesía </a:t>
            </a:r>
          </a:p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000000"/>
                </a:solidFill>
                <a:latin typeface="Arial" charset="0"/>
              </a:rPr>
              <a:t>Libertad ciudadana. </a:t>
            </a:r>
            <a:r>
              <a:rPr lang="es-ES" sz="1200" i="0" u="sng" dirty="0">
                <a:solidFill>
                  <a:srgbClr val="000000"/>
                </a:solidFill>
                <a:latin typeface="Arial" charset="0"/>
              </a:rPr>
              <a:t>Movilidad social</a:t>
            </a:r>
          </a:p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000000"/>
                </a:solidFill>
                <a:latin typeface="Arial" charset="0"/>
              </a:rPr>
              <a:t>Asociaciones civiles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604664" y="5335468"/>
            <a:ext cx="2743200" cy="1332000"/>
          </a:xfrm>
          <a:prstGeom prst="rect">
            <a:avLst/>
          </a:prstGeom>
          <a:noFill/>
          <a:ln w="57150">
            <a:solidFill>
              <a:srgbClr val="FF33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0"/>
              </a:spcBef>
            </a:pPr>
            <a:r>
              <a:rPr lang="es-ES" sz="1600" i="0" dirty="0">
                <a:solidFill>
                  <a:srgbClr val="000000"/>
                </a:solidFill>
                <a:latin typeface="Arial" charset="0"/>
              </a:rPr>
              <a:t>Europa y </a:t>
            </a:r>
            <a:r>
              <a:rPr lang="es-ES" sz="1600" i="0" dirty="0" err="1">
                <a:solidFill>
                  <a:srgbClr val="000000"/>
                </a:solidFill>
                <a:latin typeface="Arial" charset="0"/>
              </a:rPr>
              <a:t>America</a:t>
            </a:r>
            <a:r>
              <a:rPr lang="es-ES" sz="1600" i="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s-ES" sz="1800" b="1" i="0" dirty="0">
                <a:solidFill>
                  <a:srgbClr val="000000"/>
                </a:solidFill>
                <a:latin typeface="Arial" charset="0"/>
              </a:rPr>
              <a:t>Cristianismo</a:t>
            </a:r>
          </a:p>
          <a:p>
            <a:pPr>
              <a:spcBef>
                <a:spcPts val="0"/>
              </a:spcBef>
            </a:pPr>
            <a:r>
              <a:rPr lang="es-ES" sz="1400" i="0" dirty="0">
                <a:solidFill>
                  <a:srgbClr val="000000"/>
                </a:solidFill>
                <a:latin typeface="Arial" charset="0"/>
              </a:rPr>
              <a:t>Escolasticismo. </a:t>
            </a:r>
          </a:p>
          <a:p>
            <a:pPr>
              <a:spcBef>
                <a:spcPts val="0"/>
              </a:spcBef>
            </a:pPr>
            <a:r>
              <a:rPr lang="es-ES" sz="1400" i="0" dirty="0">
                <a:solidFill>
                  <a:srgbClr val="000000"/>
                </a:solidFill>
                <a:latin typeface="Arial" charset="0"/>
              </a:rPr>
              <a:t>Órdenes mendicantes</a:t>
            </a:r>
          </a:p>
          <a:p>
            <a:pPr>
              <a:spcBef>
                <a:spcPts val="0"/>
              </a:spcBef>
            </a:pPr>
            <a:r>
              <a:rPr lang="es-ES" sz="1400" i="0" dirty="0">
                <a:solidFill>
                  <a:srgbClr val="000000"/>
                </a:solidFill>
                <a:latin typeface="Arial" charset="0"/>
              </a:rPr>
              <a:t>Expansión del Islam</a:t>
            </a: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3448984" y="5337360"/>
            <a:ext cx="2779200" cy="1332000"/>
          </a:xfrm>
          <a:prstGeom prst="rect">
            <a:avLst/>
          </a:prstGeom>
          <a:noFill/>
          <a:ln w="38100">
            <a:solidFill>
              <a:srgbClr val="FF33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sz="1800" b="1" i="0" dirty="0">
                <a:solidFill>
                  <a:srgbClr val="000000"/>
                </a:solidFill>
                <a:latin typeface="Arial" charset="0"/>
              </a:rPr>
              <a:t>Reforma </a:t>
            </a:r>
          </a:p>
          <a:p>
            <a:r>
              <a:rPr lang="es-ES" sz="1400" i="0" dirty="0">
                <a:solidFill>
                  <a:srgbClr val="000000"/>
                </a:solidFill>
                <a:latin typeface="Arial" charset="0"/>
              </a:rPr>
              <a:t>Ruptura de la unidad  cristiana</a:t>
            </a:r>
          </a:p>
          <a:p>
            <a:r>
              <a:rPr lang="es-ES" sz="1400" i="0" dirty="0">
                <a:solidFill>
                  <a:srgbClr val="000000"/>
                </a:solidFill>
                <a:latin typeface="Arial" charset="0"/>
              </a:rPr>
              <a:t>Expulsión de los moros  España</a:t>
            </a:r>
          </a:p>
          <a:p>
            <a:r>
              <a:rPr lang="es-ES" sz="1400" i="0" dirty="0">
                <a:solidFill>
                  <a:srgbClr val="000000"/>
                </a:solidFill>
                <a:latin typeface="Arial" charset="0"/>
              </a:rPr>
              <a:t>Fusión, transculturación e hibridación en América y África</a:t>
            </a: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6382072" y="908720"/>
            <a:ext cx="2438400" cy="13320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800" i="0" dirty="0" err="1">
                <a:solidFill>
                  <a:srgbClr val="000000"/>
                </a:solidFill>
                <a:latin typeface="Arial" charset="0"/>
              </a:rPr>
              <a:t>Monarquias</a:t>
            </a:r>
            <a:r>
              <a:rPr lang="es-ES" sz="1800" i="0" dirty="0">
                <a:solidFill>
                  <a:srgbClr val="000000"/>
                </a:solidFill>
                <a:latin typeface="Arial" charset="0"/>
              </a:rPr>
              <a:t> Absolutas / </a:t>
            </a:r>
            <a:r>
              <a:rPr lang="es-ES" sz="180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rPr>
              <a:t>Monarquías parlamentarias</a:t>
            </a:r>
          </a:p>
          <a:p>
            <a:pPr>
              <a:spcBef>
                <a:spcPct val="50000"/>
              </a:spcBef>
            </a:pPr>
            <a:r>
              <a:rPr lang="es-ES" sz="1800" i="0" dirty="0">
                <a:solidFill>
                  <a:srgbClr val="000000"/>
                </a:solidFill>
                <a:latin typeface="Arial" charset="0"/>
              </a:rPr>
              <a:t>ESTADO-NACION</a:t>
            </a:r>
          </a:p>
        </p:txBody>
      </p:sp>
      <p:sp>
        <p:nvSpPr>
          <p:cNvPr id="16398" name="AutoShape 14"/>
          <p:cNvSpPr>
            <a:spLocks noChangeArrowheads="1"/>
          </p:cNvSpPr>
          <p:nvPr/>
        </p:nvSpPr>
        <p:spPr bwMode="auto">
          <a:xfrm>
            <a:off x="6382072" y="2332856"/>
            <a:ext cx="2438400" cy="1600200"/>
          </a:xfrm>
          <a:prstGeom prst="rightArrow">
            <a:avLst>
              <a:gd name="adj1" fmla="val 50000"/>
              <a:gd name="adj2" fmla="val 38095"/>
            </a:avLst>
          </a:prstGeom>
          <a:noFill/>
          <a:ln w="28575">
            <a:solidFill>
              <a:srgbClr val="00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 i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399" name="Text Box 15"/>
          <p:cNvSpPr txBox="1">
            <a:spLocks noChangeArrowheads="1"/>
          </p:cNvSpPr>
          <p:nvPr/>
        </p:nvSpPr>
        <p:spPr bwMode="auto">
          <a:xfrm>
            <a:off x="6358260" y="2758306"/>
            <a:ext cx="24622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sz="1800" i="0" dirty="0">
                <a:solidFill>
                  <a:srgbClr val="000000"/>
                </a:solidFill>
                <a:latin typeface="Arial" charset="0"/>
              </a:rPr>
              <a:t>MERCANTILIMO</a:t>
            </a:r>
            <a:r>
              <a:rPr lang="es-ES" sz="1200" i="0" dirty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r>
              <a:rPr lang="es-ES" sz="1200" i="0" dirty="0">
                <a:solidFill>
                  <a:srgbClr val="000000"/>
                </a:solidFill>
                <a:latin typeface="Arial" charset="0"/>
              </a:rPr>
              <a:t>HACIA</a:t>
            </a:r>
            <a:r>
              <a:rPr lang="es-ES" sz="1800" i="0" dirty="0">
                <a:solidFill>
                  <a:srgbClr val="000000"/>
                </a:solidFill>
                <a:latin typeface="Arial" charset="0"/>
              </a:rPr>
              <a:t> CAPITALISMO</a:t>
            </a:r>
          </a:p>
        </p:txBody>
      </p:sp>
      <p:sp>
        <p:nvSpPr>
          <p:cNvPr id="16400" name="AutoShape 16"/>
          <p:cNvSpPr>
            <a:spLocks noChangeArrowheads="1"/>
          </p:cNvSpPr>
          <p:nvPr/>
        </p:nvSpPr>
        <p:spPr bwMode="auto">
          <a:xfrm>
            <a:off x="6454080" y="3933056"/>
            <a:ext cx="2438400" cy="1371600"/>
          </a:xfrm>
          <a:prstGeom prst="rightArrow">
            <a:avLst>
              <a:gd name="adj1" fmla="val 58102"/>
              <a:gd name="adj2" fmla="val 49309"/>
            </a:avLst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AR" i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401" name="Text Box 17"/>
          <p:cNvSpPr txBox="1">
            <a:spLocks noChangeArrowheads="1"/>
          </p:cNvSpPr>
          <p:nvPr/>
        </p:nvSpPr>
        <p:spPr bwMode="auto">
          <a:xfrm>
            <a:off x="6386264" y="5337360"/>
            <a:ext cx="2362200" cy="1332000"/>
          </a:xfrm>
          <a:prstGeom prst="rect">
            <a:avLst/>
          </a:prstGeom>
          <a:noFill/>
          <a:ln w="38100">
            <a:solidFill>
              <a:srgbClr val="FF33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sz="1800" i="0" dirty="0">
                <a:solidFill>
                  <a:srgbClr val="000000"/>
                </a:solidFill>
                <a:latin typeface="Arial" charset="0"/>
              </a:rPr>
              <a:t>CONTRAREFORMA</a:t>
            </a:r>
          </a:p>
          <a:p>
            <a:r>
              <a:rPr lang="es-ES" sz="1800" i="0" dirty="0">
                <a:solidFill>
                  <a:srgbClr val="000000"/>
                </a:solidFill>
                <a:latin typeface="Arial" charset="0"/>
              </a:rPr>
              <a:t>Reordenamiento territorial del mundo cristiano</a:t>
            </a:r>
          </a:p>
        </p:txBody>
      </p:sp>
      <p:sp>
        <p:nvSpPr>
          <p:cNvPr id="16402" name="Text Box 18"/>
          <p:cNvSpPr txBox="1">
            <a:spLocks noChangeArrowheads="1"/>
          </p:cNvSpPr>
          <p:nvPr/>
        </p:nvSpPr>
        <p:spPr bwMode="auto">
          <a:xfrm>
            <a:off x="6530230" y="4149080"/>
            <a:ext cx="19240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sz="1800" i="0" dirty="0">
                <a:solidFill>
                  <a:srgbClr val="000000"/>
                </a:solidFill>
                <a:latin typeface="Arial" charset="0"/>
              </a:rPr>
              <a:t>Burguesía  </a:t>
            </a:r>
          </a:p>
          <a:p>
            <a:r>
              <a:rPr lang="es-ES" sz="1800" i="0" dirty="0">
                <a:solidFill>
                  <a:srgbClr val="000000"/>
                </a:solidFill>
                <a:latin typeface="Arial" charset="0"/>
              </a:rPr>
              <a:t>Tercer estado</a:t>
            </a:r>
          </a:p>
          <a:p>
            <a:r>
              <a:rPr lang="es-ES" sz="1800" i="0" dirty="0" err="1">
                <a:solidFill>
                  <a:srgbClr val="000000"/>
                </a:solidFill>
                <a:latin typeface="Arial" charset="0"/>
              </a:rPr>
              <a:t>Exclavismo</a:t>
            </a:r>
            <a:endParaRPr lang="es-ES" sz="1800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406" name="Text Box 22"/>
          <p:cNvSpPr txBox="1">
            <a:spLocks noChangeArrowheads="1"/>
          </p:cNvSpPr>
          <p:nvPr/>
        </p:nvSpPr>
        <p:spPr bwMode="auto">
          <a:xfrm>
            <a:off x="0" y="269875"/>
            <a:ext cx="9144000" cy="40011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sz="2000" b="1" i="0" dirty="0">
                <a:solidFill>
                  <a:srgbClr val="FFFFFF"/>
                </a:solidFill>
                <a:latin typeface="Arial" charset="0"/>
              </a:rPr>
              <a:t>         Baja edad media                   Renacimiento            Siglos XVII y XVII</a:t>
            </a:r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3484984" y="908720"/>
            <a:ext cx="2743200" cy="1332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lIns="72000" rIns="72000">
            <a:spAutoFit/>
          </a:bodyPr>
          <a:lstStyle/>
          <a:p>
            <a:pPr>
              <a:spcBef>
                <a:spcPts val="1000"/>
              </a:spcBef>
            </a:pPr>
            <a:r>
              <a:rPr lang="es-ES" sz="2000" b="1" i="0" dirty="0">
                <a:solidFill>
                  <a:srgbClr val="000000"/>
                </a:solidFill>
                <a:latin typeface="Arial" charset="0"/>
              </a:rPr>
              <a:t>Caída del Imperio Romano de Oriente</a:t>
            </a:r>
            <a:endParaRPr lang="es-ES" sz="2000" i="0" dirty="0">
              <a:solidFill>
                <a:srgbClr val="000000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es-ES" sz="1400" b="1" i="0" dirty="0">
                <a:solidFill>
                  <a:srgbClr val="000000"/>
                </a:solidFill>
                <a:latin typeface="Arial" charset="0"/>
              </a:rPr>
              <a:t>Monarquías consolidadas</a:t>
            </a:r>
          </a:p>
          <a:p>
            <a:pPr>
              <a:spcBef>
                <a:spcPct val="50000"/>
              </a:spcBef>
            </a:pPr>
            <a:r>
              <a:rPr lang="es-ES" sz="1400" b="1" i="0" dirty="0">
                <a:solidFill>
                  <a:srgbClr val="000000"/>
                </a:solidFill>
                <a:latin typeface="Arial" charset="0"/>
              </a:rPr>
              <a:t>Unificación de reinos</a:t>
            </a:r>
          </a:p>
        </p:txBody>
      </p:sp>
      <p:sp>
        <p:nvSpPr>
          <p:cNvPr id="21" name="20 CuadroTexto"/>
          <p:cNvSpPr txBox="1"/>
          <p:nvPr/>
        </p:nvSpPr>
        <p:spPr>
          <a:xfrm rot="16200000">
            <a:off x="-358441" y="1374666"/>
            <a:ext cx="1332000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i="0" dirty="0">
                <a:solidFill>
                  <a:schemeClr val="bg1"/>
                </a:solidFill>
                <a:latin typeface="Arial" charset="0"/>
              </a:rPr>
              <a:t>Política</a:t>
            </a:r>
          </a:p>
        </p:txBody>
      </p:sp>
      <p:sp>
        <p:nvSpPr>
          <p:cNvPr id="22" name="21 CuadroTexto"/>
          <p:cNvSpPr txBox="1"/>
          <p:nvPr/>
        </p:nvSpPr>
        <p:spPr>
          <a:xfrm rot="16200000">
            <a:off x="-358441" y="2886833"/>
            <a:ext cx="1332000" cy="400110"/>
          </a:xfrm>
          <a:prstGeom prst="rect">
            <a:avLst/>
          </a:prstGeom>
          <a:solidFill>
            <a:srgbClr val="33CC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i="0" dirty="0">
                <a:solidFill>
                  <a:schemeClr val="bg1"/>
                </a:solidFill>
                <a:latin typeface="Arial" charset="0"/>
              </a:rPr>
              <a:t>Economía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3484984" y="2420888"/>
            <a:ext cx="2743200" cy="1332000"/>
          </a:xfrm>
          <a:prstGeom prst="rect">
            <a:avLst/>
          </a:prstGeom>
          <a:noFill/>
          <a:ln w="57150">
            <a:solidFill>
              <a:srgbClr val="33CC33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b="1" i="0" dirty="0">
                <a:solidFill>
                  <a:srgbClr val="000000"/>
                </a:solidFill>
                <a:latin typeface="Arial" charset="0"/>
              </a:rPr>
              <a:t>Expansión Colonial</a:t>
            </a:r>
          </a:p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000000"/>
                </a:solidFill>
                <a:latin typeface="Arial" charset="0"/>
              </a:rPr>
              <a:t>Nuevos productos</a:t>
            </a:r>
          </a:p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000000"/>
                </a:solidFill>
                <a:latin typeface="Arial" charset="0"/>
              </a:rPr>
              <a:t>Nuevos mercados</a:t>
            </a:r>
          </a:p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000000"/>
                </a:solidFill>
                <a:latin typeface="Arial" charset="0"/>
              </a:rPr>
              <a:t>Monopolios marítimos</a:t>
            </a:r>
          </a:p>
        </p:txBody>
      </p:sp>
      <p:sp>
        <p:nvSpPr>
          <p:cNvPr id="24" name="23 CuadroTexto"/>
          <p:cNvSpPr txBox="1"/>
          <p:nvPr/>
        </p:nvSpPr>
        <p:spPr>
          <a:xfrm rot="16200000">
            <a:off x="-358441" y="4363145"/>
            <a:ext cx="1332000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i="0" dirty="0">
                <a:solidFill>
                  <a:schemeClr val="bg1"/>
                </a:solidFill>
                <a:latin typeface="Arial" charset="0"/>
              </a:rPr>
              <a:t>Sociedad</a:t>
            </a:r>
          </a:p>
        </p:txBody>
      </p:sp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3491880" y="3897200"/>
            <a:ext cx="2743200" cy="1332000"/>
          </a:xfrm>
          <a:prstGeom prst="rect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0" dirty="0">
                <a:solidFill>
                  <a:srgbClr val="000000"/>
                </a:solidFill>
                <a:latin typeface="Arial" charset="0"/>
              </a:rPr>
              <a:t>América: Aniquilamiento y mestizaje</a:t>
            </a:r>
          </a:p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000000"/>
                </a:solidFill>
                <a:latin typeface="Arial" charset="0"/>
              </a:rPr>
              <a:t>Sociedad colonial </a:t>
            </a:r>
          </a:p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000000"/>
                </a:solidFill>
                <a:latin typeface="Arial" charset="0"/>
              </a:rPr>
              <a:t>Privilegios de raza y origen</a:t>
            </a:r>
          </a:p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000000"/>
                </a:solidFill>
                <a:latin typeface="Arial" charset="0"/>
              </a:rPr>
              <a:t>Europa. Consolida burguesía </a:t>
            </a:r>
          </a:p>
        </p:txBody>
      </p:sp>
      <p:sp>
        <p:nvSpPr>
          <p:cNvPr id="26" name="25 CuadroTexto"/>
          <p:cNvSpPr txBox="1"/>
          <p:nvPr/>
        </p:nvSpPr>
        <p:spPr>
          <a:xfrm rot="16200000">
            <a:off x="-358441" y="5803305"/>
            <a:ext cx="1332000" cy="400110"/>
          </a:xfrm>
          <a:prstGeom prst="rect">
            <a:avLst/>
          </a:prstGeom>
          <a:solidFill>
            <a:srgbClr val="FF33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i="0" dirty="0">
                <a:solidFill>
                  <a:schemeClr val="bg1"/>
                </a:solidFill>
                <a:latin typeface="Arial" charset="0"/>
              </a:rPr>
              <a:t>Religión</a:t>
            </a:r>
          </a:p>
        </p:txBody>
      </p:sp>
      <p:sp>
        <p:nvSpPr>
          <p:cNvPr id="28" name="Text Box 15"/>
          <p:cNvSpPr txBox="1">
            <a:spLocks noChangeArrowheads="1"/>
          </p:cNvSpPr>
          <p:nvPr/>
        </p:nvSpPr>
        <p:spPr bwMode="auto">
          <a:xfrm rot="16200000">
            <a:off x="7853373" y="5270484"/>
            <a:ext cx="230425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808080"/>
                </a:solidFill>
                <a:latin typeface="Arial" pitchFamily="34" charset="0"/>
                <a:cs typeface="Arial" pitchFamily="34" charset="0"/>
              </a:rPr>
              <a:t>Cátedra IHAU B  FAUD. UNC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5" grpId="0" animBg="1"/>
      <p:bldP spid="16397" grpId="0" animBg="1"/>
      <p:bldP spid="16398" grpId="0" animBg="1"/>
      <p:bldP spid="16399" grpId="0"/>
      <p:bldP spid="16400" grpId="0" animBg="1"/>
      <p:bldP spid="16401" grpId="0" animBg="1"/>
      <p:bldP spid="16402" grpId="0"/>
      <p:bldP spid="19" grpId="0" animBg="1"/>
      <p:bldP spid="23" grpId="0" animBg="1"/>
      <p:bldP spid="2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611560" y="908719"/>
            <a:ext cx="2743200" cy="1800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 i="0" dirty="0">
                <a:solidFill>
                  <a:srgbClr val="000000"/>
                </a:solidFill>
                <a:latin typeface="Arial" charset="0"/>
              </a:rPr>
              <a:t>Mejoras en la medicina</a:t>
            </a:r>
          </a:p>
          <a:p>
            <a:pPr>
              <a:spcBef>
                <a:spcPct val="50000"/>
              </a:spcBef>
            </a:pPr>
            <a:r>
              <a:rPr lang="es-ES" sz="1400" b="1" i="0" dirty="0">
                <a:solidFill>
                  <a:srgbClr val="000000"/>
                </a:solidFill>
                <a:latin typeface="Arial" charset="0"/>
              </a:rPr>
              <a:t>Conocimiento geográficos</a:t>
            </a:r>
          </a:p>
          <a:p>
            <a:pPr>
              <a:spcBef>
                <a:spcPct val="50000"/>
              </a:spcBef>
            </a:pPr>
            <a:r>
              <a:rPr lang="es-ES" sz="1400" b="1" i="0" dirty="0">
                <a:solidFill>
                  <a:srgbClr val="000000"/>
                </a:solidFill>
                <a:latin typeface="Arial" charset="0"/>
              </a:rPr>
              <a:t>Físicos y navegación</a:t>
            </a:r>
          </a:p>
          <a:p>
            <a:pPr>
              <a:spcBef>
                <a:spcPct val="50000"/>
              </a:spcBef>
            </a:pPr>
            <a:r>
              <a:rPr lang="es-ES" sz="1400" b="1" i="0" dirty="0">
                <a:solidFill>
                  <a:srgbClr val="000000"/>
                </a:solidFill>
                <a:latin typeface="Arial" charset="0"/>
              </a:rPr>
              <a:t>Filosofía Tomista</a:t>
            </a:r>
          </a:p>
          <a:p>
            <a:pPr>
              <a:spcBef>
                <a:spcPct val="50000"/>
              </a:spcBef>
            </a:pPr>
            <a:endParaRPr lang="es-ES" sz="1400" b="1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604664" y="2925144"/>
            <a:ext cx="2743200" cy="1800000"/>
          </a:xfrm>
          <a:prstGeom prst="rect">
            <a:avLst/>
          </a:prstGeom>
          <a:noFill/>
          <a:ln w="57150">
            <a:solidFill>
              <a:srgbClr val="FF33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600" b="1" i="0" dirty="0">
                <a:solidFill>
                  <a:srgbClr val="000000"/>
                </a:solidFill>
                <a:latin typeface="Arial" charset="0"/>
              </a:rPr>
              <a:t>Cristianismo</a:t>
            </a:r>
          </a:p>
          <a:p>
            <a:pPr algn="ctr">
              <a:spcBef>
                <a:spcPct val="50000"/>
              </a:spcBef>
            </a:pPr>
            <a:r>
              <a:rPr lang="es-ES" sz="1400" b="1" i="0" dirty="0">
                <a:solidFill>
                  <a:srgbClr val="000000"/>
                </a:solidFill>
                <a:latin typeface="Arial" charset="0"/>
              </a:rPr>
              <a:t>Escolasticismo</a:t>
            </a:r>
          </a:p>
          <a:p>
            <a:pPr algn="ctr">
              <a:spcBef>
                <a:spcPct val="50000"/>
              </a:spcBef>
            </a:pPr>
            <a:r>
              <a:rPr lang="es-ES" sz="1400" b="1" i="0" dirty="0">
                <a:solidFill>
                  <a:srgbClr val="000000"/>
                </a:solidFill>
                <a:latin typeface="Arial" charset="0"/>
              </a:rPr>
              <a:t>Platonismo </a:t>
            </a:r>
          </a:p>
          <a:p>
            <a:pPr algn="ctr">
              <a:spcBef>
                <a:spcPct val="50000"/>
              </a:spcBef>
            </a:pPr>
            <a:r>
              <a:rPr lang="es-ES" sz="1400" b="1" i="0" dirty="0">
                <a:solidFill>
                  <a:srgbClr val="000000"/>
                </a:solidFill>
                <a:latin typeface="Arial" charset="0"/>
              </a:rPr>
              <a:t>Aristotelismo</a:t>
            </a:r>
          </a:p>
          <a:p>
            <a:pPr algn="r">
              <a:spcBef>
                <a:spcPct val="50000"/>
              </a:spcBef>
            </a:pPr>
            <a:r>
              <a:rPr lang="es-ES" sz="1600" b="1" i="0" dirty="0">
                <a:solidFill>
                  <a:srgbClr val="000000"/>
                </a:solidFill>
                <a:latin typeface="Arial" charset="0"/>
              </a:rPr>
              <a:t>Humanismo</a:t>
            </a: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6372200" y="908720"/>
            <a:ext cx="2520000" cy="180049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800" b="1" i="0" dirty="0">
                <a:solidFill>
                  <a:srgbClr val="000000"/>
                </a:solidFill>
                <a:latin typeface="Arial" charset="0"/>
              </a:rPr>
              <a:t>Ilustración</a:t>
            </a:r>
          </a:p>
          <a:p>
            <a:pPr>
              <a:spcBef>
                <a:spcPct val="50000"/>
              </a:spcBef>
            </a:pPr>
            <a:r>
              <a:rPr lang="es-ES" sz="1800" b="1" i="0" dirty="0">
                <a:solidFill>
                  <a:srgbClr val="000000"/>
                </a:solidFill>
                <a:latin typeface="Arial" charset="0"/>
              </a:rPr>
              <a:t>Newton </a:t>
            </a:r>
          </a:p>
          <a:p>
            <a:pPr>
              <a:spcBef>
                <a:spcPct val="50000"/>
              </a:spcBef>
            </a:pPr>
            <a:r>
              <a:rPr lang="es-ES" sz="1200" b="1" i="0" dirty="0">
                <a:solidFill>
                  <a:srgbClr val="000000"/>
                </a:solidFill>
                <a:latin typeface="Arial" charset="0"/>
              </a:rPr>
              <a:t>Ley de gravitación universal</a:t>
            </a:r>
          </a:p>
          <a:p>
            <a:pPr algn="r">
              <a:spcBef>
                <a:spcPct val="50000"/>
              </a:spcBef>
            </a:pPr>
            <a:r>
              <a:rPr lang="es-ES" sz="1200" b="1" i="0" dirty="0">
                <a:solidFill>
                  <a:srgbClr val="000000"/>
                </a:solidFill>
                <a:latin typeface="Arial" charset="0"/>
              </a:rPr>
              <a:t>Enciclopedia</a:t>
            </a:r>
          </a:p>
          <a:p>
            <a:pPr algn="r">
              <a:spcBef>
                <a:spcPct val="50000"/>
              </a:spcBef>
            </a:pPr>
            <a:r>
              <a:rPr lang="es-ES" sz="1200" b="1" i="0" dirty="0">
                <a:solidFill>
                  <a:srgbClr val="000000"/>
                </a:solidFill>
                <a:latin typeface="Arial" charset="0"/>
              </a:rPr>
              <a:t>Rousseau  / Voltaire </a:t>
            </a:r>
            <a:r>
              <a:rPr lang="es-ES" sz="1200" b="1" i="0" dirty="0" err="1">
                <a:solidFill>
                  <a:srgbClr val="000000"/>
                </a:solidFill>
                <a:latin typeface="Arial" charset="0"/>
              </a:rPr>
              <a:t>Montesquieu</a:t>
            </a:r>
            <a:r>
              <a:rPr lang="es-ES" sz="1200" b="1" i="0" dirty="0">
                <a:solidFill>
                  <a:srgbClr val="000000"/>
                </a:solidFill>
                <a:latin typeface="Arial" charset="0"/>
              </a:rPr>
              <a:t> / </a:t>
            </a:r>
            <a:r>
              <a:rPr lang="es-ES" sz="1200" b="1" i="0" dirty="0" err="1">
                <a:solidFill>
                  <a:srgbClr val="000000"/>
                </a:solidFill>
                <a:latin typeface="Arial" charset="0"/>
              </a:rPr>
              <a:t>Locke</a:t>
            </a:r>
            <a:r>
              <a:rPr lang="es-ES" sz="1200" b="1" i="0" dirty="0">
                <a:solidFill>
                  <a:srgbClr val="000000"/>
                </a:solidFill>
                <a:latin typeface="Arial" charset="0"/>
              </a:rPr>
              <a:t> / </a:t>
            </a:r>
            <a:r>
              <a:rPr lang="es-ES" sz="1200" b="1" i="0" dirty="0" err="1">
                <a:solidFill>
                  <a:srgbClr val="000000"/>
                </a:solidFill>
                <a:latin typeface="Arial" charset="0"/>
              </a:rPr>
              <a:t>hume</a:t>
            </a:r>
            <a:r>
              <a:rPr lang="es-ES" sz="1200" b="1" i="0" dirty="0">
                <a:solidFill>
                  <a:srgbClr val="000000"/>
                </a:solidFill>
                <a:latin typeface="Arial" charset="0"/>
              </a:rPr>
              <a:t> </a:t>
            </a:r>
          </a:p>
        </p:txBody>
      </p:sp>
      <p:sp>
        <p:nvSpPr>
          <p:cNvPr id="16406" name="Text Box 22"/>
          <p:cNvSpPr txBox="1">
            <a:spLocks noChangeArrowheads="1"/>
          </p:cNvSpPr>
          <p:nvPr/>
        </p:nvSpPr>
        <p:spPr bwMode="auto">
          <a:xfrm>
            <a:off x="0" y="269875"/>
            <a:ext cx="9144000" cy="3968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 sz="2000" b="1" i="0" dirty="0">
                <a:solidFill>
                  <a:srgbClr val="FFFFFF"/>
                </a:solidFill>
                <a:latin typeface="Arial" charset="0"/>
              </a:rPr>
              <a:t>         Baja edad media                   Renacimiento                 siglos XVII-XVII</a:t>
            </a:r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3484984" y="908717"/>
            <a:ext cx="2743200" cy="1800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lIns="72000" rIns="72000">
            <a:spAutoFit/>
          </a:bodyPr>
          <a:lstStyle/>
          <a:p>
            <a:pPr>
              <a:spcBef>
                <a:spcPts val="200"/>
              </a:spcBef>
            </a:pPr>
            <a:r>
              <a:rPr lang="es-ES" sz="2000" b="1" i="0" dirty="0">
                <a:solidFill>
                  <a:srgbClr val="000000"/>
                </a:solidFill>
                <a:latin typeface="Arial" charset="0"/>
              </a:rPr>
              <a:t>Revolución científica</a:t>
            </a:r>
            <a:endParaRPr lang="es-ES" sz="2000" i="0" dirty="0">
              <a:solidFill>
                <a:srgbClr val="000000"/>
              </a:solidFill>
              <a:latin typeface="Arial" charset="0"/>
            </a:endParaRPr>
          </a:p>
          <a:p>
            <a:pPr>
              <a:spcBef>
                <a:spcPts val="200"/>
              </a:spcBef>
            </a:pPr>
            <a:r>
              <a:rPr lang="es-ES" sz="1400" b="1" i="0" dirty="0">
                <a:solidFill>
                  <a:srgbClr val="000000"/>
                </a:solidFill>
                <a:latin typeface="Arial" charset="0"/>
              </a:rPr>
              <a:t>Teoría heliocéntrica Copérnico </a:t>
            </a:r>
          </a:p>
          <a:p>
            <a:pPr>
              <a:spcBef>
                <a:spcPts val="200"/>
              </a:spcBef>
            </a:pPr>
            <a:r>
              <a:rPr lang="es-ES" sz="1400" b="1" i="0" dirty="0">
                <a:solidFill>
                  <a:srgbClr val="000000"/>
                </a:solidFill>
                <a:latin typeface="Arial" charset="0"/>
              </a:rPr>
              <a:t>Brújula / pólvora / telescopio</a:t>
            </a:r>
          </a:p>
          <a:p>
            <a:pPr>
              <a:spcBef>
                <a:spcPts val="200"/>
              </a:spcBef>
            </a:pPr>
            <a:r>
              <a:rPr lang="es-ES" sz="1200" b="1" i="0" dirty="0">
                <a:solidFill>
                  <a:srgbClr val="000000"/>
                </a:solidFill>
                <a:latin typeface="Arial" charset="0"/>
              </a:rPr>
              <a:t>Compas / Astrolabio </a:t>
            </a:r>
          </a:p>
          <a:p>
            <a:pPr>
              <a:spcBef>
                <a:spcPts val="200"/>
              </a:spcBef>
            </a:pPr>
            <a:r>
              <a:rPr lang="es-ES" sz="1400" b="1" i="0" dirty="0">
                <a:solidFill>
                  <a:srgbClr val="000000"/>
                </a:solidFill>
                <a:latin typeface="Arial" charset="0"/>
              </a:rPr>
              <a:t>Galileo / Leonardo / </a:t>
            </a:r>
            <a:r>
              <a:rPr lang="es-ES" sz="1400" b="1" i="0" dirty="0" err="1">
                <a:solidFill>
                  <a:srgbClr val="000000"/>
                </a:solidFill>
                <a:latin typeface="Arial" charset="0"/>
              </a:rPr>
              <a:t>Kepler</a:t>
            </a:r>
            <a:endParaRPr lang="es-ES" sz="1400" b="1" i="0" dirty="0">
              <a:solidFill>
                <a:srgbClr val="000000"/>
              </a:solidFill>
              <a:latin typeface="Arial" charset="0"/>
            </a:endParaRPr>
          </a:p>
          <a:p>
            <a:pPr>
              <a:spcBef>
                <a:spcPts val="200"/>
              </a:spcBef>
            </a:pPr>
            <a:r>
              <a:rPr lang="es-ES" sz="2000" b="1" i="0" dirty="0">
                <a:solidFill>
                  <a:srgbClr val="000000"/>
                </a:solidFill>
                <a:latin typeface="Arial" charset="0"/>
              </a:rPr>
              <a:t>Imprenta</a:t>
            </a:r>
          </a:p>
        </p:txBody>
      </p:sp>
      <p:sp>
        <p:nvSpPr>
          <p:cNvPr id="21" name="20 CuadroTexto"/>
          <p:cNvSpPr txBox="1"/>
          <p:nvPr/>
        </p:nvSpPr>
        <p:spPr>
          <a:xfrm rot="16200000">
            <a:off x="-592442" y="1620000"/>
            <a:ext cx="1800000" cy="369332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i="0" dirty="0">
                <a:solidFill>
                  <a:schemeClr val="bg1"/>
                </a:solidFill>
                <a:latin typeface="Arial" charset="0"/>
              </a:rPr>
              <a:t>Ciencia y </a:t>
            </a:r>
            <a:r>
              <a:rPr lang="es-ES" sz="1800" i="0" dirty="0">
                <a:solidFill>
                  <a:schemeClr val="bg1"/>
                </a:solidFill>
                <a:latin typeface="Arial" charset="0"/>
              </a:rPr>
              <a:t>técnica</a:t>
            </a:r>
          </a:p>
        </p:txBody>
      </p:sp>
      <p:sp>
        <p:nvSpPr>
          <p:cNvPr id="22" name="21 CuadroTexto"/>
          <p:cNvSpPr txBox="1"/>
          <p:nvPr/>
        </p:nvSpPr>
        <p:spPr>
          <a:xfrm rot="16200000">
            <a:off x="-592441" y="3625089"/>
            <a:ext cx="1800000" cy="400110"/>
          </a:xfrm>
          <a:prstGeom prst="rect">
            <a:avLst/>
          </a:prstGeom>
          <a:solidFill>
            <a:srgbClr val="FF33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i="0" dirty="0">
                <a:solidFill>
                  <a:schemeClr val="bg1"/>
                </a:solidFill>
                <a:latin typeface="Arial" charset="0"/>
              </a:rPr>
              <a:t>Ideología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3484984" y="2924944"/>
            <a:ext cx="2743200" cy="1800000"/>
          </a:xfrm>
          <a:prstGeom prst="rect">
            <a:avLst/>
          </a:prstGeom>
          <a:noFill/>
          <a:ln w="57150">
            <a:solidFill>
              <a:srgbClr val="FF33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i="0" dirty="0">
                <a:solidFill>
                  <a:srgbClr val="000000"/>
                </a:solidFill>
                <a:latin typeface="Arial" charset="0"/>
              </a:rPr>
              <a:t>Racionalismo</a:t>
            </a:r>
          </a:p>
          <a:p>
            <a:pPr>
              <a:spcBef>
                <a:spcPts val="600"/>
              </a:spcBef>
            </a:pPr>
            <a:r>
              <a:rPr lang="es-ES" sz="1800" b="1" i="0" dirty="0">
                <a:solidFill>
                  <a:srgbClr val="000000"/>
                </a:solidFill>
                <a:latin typeface="Arial" charset="0"/>
              </a:rPr>
              <a:t>Crisis del pensamiento cristiano</a:t>
            </a:r>
          </a:p>
          <a:p>
            <a:pPr algn="ctr">
              <a:spcBef>
                <a:spcPts val="600"/>
              </a:spcBef>
            </a:pPr>
            <a:r>
              <a:rPr lang="es-ES" sz="1800" b="1" i="0" dirty="0">
                <a:solidFill>
                  <a:srgbClr val="000000"/>
                </a:solidFill>
                <a:latin typeface="Arial" charset="0"/>
              </a:rPr>
              <a:t>Maquiavelo</a:t>
            </a:r>
          </a:p>
          <a:p>
            <a:pPr algn="r">
              <a:spcBef>
                <a:spcPts val="600"/>
              </a:spcBef>
            </a:pPr>
            <a:r>
              <a:rPr lang="es-ES" sz="1800" b="1" i="0" dirty="0">
                <a:solidFill>
                  <a:srgbClr val="000000"/>
                </a:solidFill>
                <a:latin typeface="Arial" charset="0"/>
              </a:rPr>
              <a:t>Progreso</a:t>
            </a:r>
          </a:p>
        </p:txBody>
      </p:sp>
      <p:sp>
        <p:nvSpPr>
          <p:cNvPr id="24" name="23 CuadroTexto"/>
          <p:cNvSpPr txBox="1"/>
          <p:nvPr/>
        </p:nvSpPr>
        <p:spPr>
          <a:xfrm rot="16200000">
            <a:off x="-592441" y="5616000"/>
            <a:ext cx="1800000" cy="40011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i="0" dirty="0">
                <a:solidFill>
                  <a:schemeClr val="bg1"/>
                </a:solidFill>
                <a:latin typeface="Arial" charset="0"/>
              </a:rPr>
              <a:t>Arte </a:t>
            </a:r>
          </a:p>
        </p:txBody>
      </p:sp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3491880" y="4950000"/>
            <a:ext cx="2743200" cy="1800000"/>
          </a:xfrm>
          <a:prstGeom prst="rect">
            <a:avLst/>
          </a:prstGeom>
          <a:noFill/>
          <a:ln w="57150">
            <a:solidFill>
              <a:srgbClr val="7030A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0" dirty="0">
                <a:solidFill>
                  <a:srgbClr val="000000"/>
                </a:solidFill>
                <a:latin typeface="Arial" charset="0"/>
              </a:rPr>
              <a:t>Perspectiva </a:t>
            </a:r>
            <a:r>
              <a:rPr lang="es-ES" sz="1200" b="1" i="0" dirty="0" err="1">
                <a:solidFill>
                  <a:srgbClr val="000000"/>
                </a:solidFill>
                <a:latin typeface="Arial" charset="0"/>
              </a:rPr>
              <a:t>monofocal</a:t>
            </a:r>
            <a:endParaRPr lang="es-ES" sz="1200" b="1" i="0" dirty="0">
              <a:solidFill>
                <a:srgbClr val="000000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es-ES" sz="1200" b="1" i="0" dirty="0">
                <a:solidFill>
                  <a:srgbClr val="000000"/>
                </a:solidFill>
                <a:latin typeface="Arial" charset="0"/>
              </a:rPr>
              <a:t>Anatomía</a:t>
            </a:r>
          </a:p>
          <a:p>
            <a:pPr>
              <a:spcBef>
                <a:spcPct val="50000"/>
              </a:spcBef>
            </a:pPr>
            <a:r>
              <a:rPr lang="es-ES" sz="1200" b="1" i="0" dirty="0">
                <a:solidFill>
                  <a:srgbClr val="000000"/>
                </a:solidFill>
                <a:latin typeface="Arial" charset="0"/>
              </a:rPr>
              <a:t>Tratadistas</a:t>
            </a:r>
          </a:p>
          <a:p>
            <a:pPr>
              <a:spcBef>
                <a:spcPct val="50000"/>
              </a:spcBef>
            </a:pPr>
            <a:r>
              <a:rPr lang="es-ES" sz="1200" b="1" i="0" dirty="0">
                <a:solidFill>
                  <a:srgbClr val="000000"/>
                </a:solidFill>
                <a:latin typeface="Arial" charset="0"/>
              </a:rPr>
              <a:t>Canon      </a:t>
            </a:r>
            <a:r>
              <a:rPr lang="es-ES" sz="2800" b="1" i="0" dirty="0">
                <a:solidFill>
                  <a:srgbClr val="000000"/>
                </a:solidFill>
                <a:latin typeface="Arial" charset="0"/>
              </a:rPr>
              <a:t>Clásico</a:t>
            </a:r>
          </a:p>
          <a:p>
            <a:pPr>
              <a:spcBef>
                <a:spcPct val="50000"/>
              </a:spcBef>
            </a:pPr>
            <a:r>
              <a:rPr lang="es-ES" sz="1200" b="1" i="0" dirty="0">
                <a:solidFill>
                  <a:srgbClr val="000000"/>
                </a:solidFill>
                <a:latin typeface="Arial" charset="0"/>
              </a:rPr>
              <a:t>Geometría</a:t>
            </a:r>
            <a:endParaRPr lang="es-ES" sz="1200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6372200" y="2909262"/>
            <a:ext cx="2520000" cy="1815882"/>
          </a:xfrm>
          <a:prstGeom prst="rect">
            <a:avLst/>
          </a:prstGeom>
          <a:noFill/>
          <a:ln w="38100">
            <a:solidFill>
              <a:srgbClr val="FF33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600" b="1" i="0" dirty="0">
                <a:solidFill>
                  <a:srgbClr val="000000"/>
                </a:solidFill>
                <a:latin typeface="Arial" charset="0"/>
              </a:rPr>
              <a:t>Contrarreforma</a:t>
            </a:r>
          </a:p>
          <a:p>
            <a:pPr algn="ctr">
              <a:spcBef>
                <a:spcPct val="50000"/>
              </a:spcBef>
            </a:pPr>
            <a:r>
              <a:rPr lang="es-ES" sz="1600" b="1" i="0" dirty="0">
                <a:solidFill>
                  <a:srgbClr val="000000"/>
                </a:solidFill>
                <a:latin typeface="Arial" charset="0"/>
              </a:rPr>
              <a:t>Inquisición</a:t>
            </a:r>
          </a:p>
          <a:p>
            <a:pPr algn="ctr">
              <a:spcBef>
                <a:spcPct val="50000"/>
              </a:spcBef>
            </a:pPr>
            <a:r>
              <a:rPr lang="es-ES" sz="1600" b="1" i="0" dirty="0">
                <a:solidFill>
                  <a:srgbClr val="000000"/>
                </a:solidFill>
                <a:latin typeface="Arial" charset="0"/>
              </a:rPr>
              <a:t>Vs</a:t>
            </a:r>
          </a:p>
          <a:p>
            <a:pPr algn="ctr">
              <a:spcBef>
                <a:spcPct val="50000"/>
              </a:spcBef>
            </a:pPr>
            <a:r>
              <a:rPr lang="es-ES" sz="1600" b="1" i="0" dirty="0">
                <a:solidFill>
                  <a:srgbClr val="000000"/>
                </a:solidFill>
                <a:latin typeface="Arial" charset="0"/>
              </a:rPr>
              <a:t>Optimismo</a:t>
            </a:r>
          </a:p>
          <a:p>
            <a:pPr algn="ctr">
              <a:spcBef>
                <a:spcPct val="50000"/>
              </a:spcBef>
            </a:pPr>
            <a:r>
              <a:rPr lang="es-ES" sz="1600" b="1" i="0" dirty="0">
                <a:solidFill>
                  <a:srgbClr val="000000"/>
                </a:solidFill>
                <a:latin typeface="Arial" charset="0"/>
              </a:rPr>
              <a:t>Laicismo</a:t>
            </a:r>
            <a:endParaRPr lang="es-ES" sz="1200" b="1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8" name="27 Rectángulo"/>
          <p:cNvSpPr/>
          <p:nvPr/>
        </p:nvSpPr>
        <p:spPr>
          <a:xfrm>
            <a:off x="4788024" y="5363051"/>
            <a:ext cx="10903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i="0" dirty="0">
                <a:solidFill>
                  <a:srgbClr val="000000"/>
                </a:solidFill>
                <a:latin typeface="Arial" charset="0"/>
              </a:rPr>
              <a:t>Orden</a:t>
            </a:r>
            <a:endParaRPr lang="es-AR" dirty="0"/>
          </a:p>
        </p:txBody>
      </p:sp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611560" y="4950000"/>
            <a:ext cx="2743200" cy="1800000"/>
          </a:xfrm>
          <a:prstGeom prst="rect">
            <a:avLst/>
          </a:prstGeom>
          <a:noFill/>
          <a:ln w="57150">
            <a:solidFill>
              <a:srgbClr val="7030A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s-ES" sz="1600" b="1" i="0" dirty="0">
                <a:solidFill>
                  <a:srgbClr val="000000"/>
                </a:solidFill>
                <a:latin typeface="Arial" charset="0"/>
              </a:rPr>
              <a:t>Gótico</a:t>
            </a:r>
          </a:p>
          <a:p>
            <a:pPr>
              <a:spcBef>
                <a:spcPts val="600"/>
              </a:spcBef>
            </a:pPr>
            <a:r>
              <a:rPr lang="es-ES" sz="1400" b="1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rPr>
              <a:t>Bizantino / Islámico</a:t>
            </a:r>
          </a:p>
          <a:p>
            <a:pPr>
              <a:spcBef>
                <a:spcPts val="600"/>
              </a:spcBef>
            </a:pPr>
            <a:r>
              <a:rPr lang="es-ES" sz="1200" b="1" i="0" dirty="0">
                <a:solidFill>
                  <a:srgbClr val="000000"/>
                </a:solidFill>
                <a:latin typeface="Arial" charset="0"/>
              </a:rPr>
              <a:t>     Espiritualidad cristiana</a:t>
            </a:r>
          </a:p>
          <a:p>
            <a:pPr>
              <a:spcBef>
                <a:spcPts val="600"/>
              </a:spcBef>
            </a:pPr>
            <a:r>
              <a:rPr lang="es-ES" sz="1400" b="1" i="0" dirty="0">
                <a:solidFill>
                  <a:srgbClr val="000000"/>
                </a:solidFill>
                <a:latin typeface="Arial" charset="0"/>
              </a:rPr>
              <a:t>   Catedrales / </a:t>
            </a:r>
            <a:r>
              <a:rPr lang="es-ES" sz="1400" b="1" i="0" dirty="0" err="1">
                <a:solidFill>
                  <a:srgbClr val="000000"/>
                </a:solidFill>
                <a:latin typeface="Arial" charset="0"/>
              </a:rPr>
              <a:t>Vitreaux</a:t>
            </a:r>
            <a:endParaRPr lang="es-ES" sz="1400" b="1" i="0" dirty="0">
              <a:solidFill>
                <a:srgbClr val="000000"/>
              </a:solidFill>
              <a:latin typeface="Arial" charset="0"/>
            </a:endParaRPr>
          </a:p>
          <a:p>
            <a:pPr>
              <a:spcBef>
                <a:spcPts val="600"/>
              </a:spcBef>
            </a:pPr>
            <a:r>
              <a:rPr lang="es-ES" sz="1200" b="1" i="0" dirty="0">
                <a:solidFill>
                  <a:srgbClr val="000000"/>
                </a:solidFill>
                <a:latin typeface="Arial" charset="0"/>
              </a:rPr>
              <a:t>Gremios y cofradías</a:t>
            </a:r>
          </a:p>
          <a:p>
            <a:pPr algn="r">
              <a:spcBef>
                <a:spcPts val="600"/>
              </a:spcBef>
            </a:pPr>
            <a:r>
              <a:rPr lang="es-ES" sz="1400" b="1" i="0" dirty="0">
                <a:solidFill>
                  <a:srgbClr val="000000"/>
                </a:solidFill>
                <a:latin typeface="Arial" charset="0"/>
              </a:rPr>
              <a:t>Naturalismo</a:t>
            </a:r>
          </a:p>
        </p:txBody>
      </p:sp>
      <p:sp>
        <p:nvSpPr>
          <p:cNvPr id="32" name="31 Rectángulo"/>
          <p:cNvSpPr/>
          <p:nvPr/>
        </p:nvSpPr>
        <p:spPr>
          <a:xfrm>
            <a:off x="7279704" y="5489356"/>
            <a:ext cx="13660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s-ES" b="1" i="0" dirty="0">
                <a:solidFill>
                  <a:srgbClr val="000000"/>
                </a:solidFill>
                <a:latin typeface="Arial" charset="0"/>
              </a:rPr>
              <a:t>Barroco</a:t>
            </a:r>
          </a:p>
        </p:txBody>
      </p:sp>
      <p:sp>
        <p:nvSpPr>
          <p:cNvPr id="33" name="Text Box 3"/>
          <p:cNvSpPr txBox="1">
            <a:spLocks noChangeArrowheads="1"/>
          </p:cNvSpPr>
          <p:nvPr/>
        </p:nvSpPr>
        <p:spPr bwMode="auto">
          <a:xfrm>
            <a:off x="6372200" y="4940875"/>
            <a:ext cx="2520000" cy="1800493"/>
          </a:xfrm>
          <a:prstGeom prst="rect">
            <a:avLst/>
          </a:prstGeom>
          <a:noFill/>
          <a:ln w="57150">
            <a:solidFill>
              <a:srgbClr val="7030A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0" dirty="0">
                <a:solidFill>
                  <a:srgbClr val="000000"/>
                </a:solidFill>
                <a:latin typeface="Arial" charset="0"/>
              </a:rPr>
              <a:t>Perspectiva infinita</a:t>
            </a:r>
          </a:p>
          <a:p>
            <a:pPr>
              <a:spcBef>
                <a:spcPct val="50000"/>
              </a:spcBef>
            </a:pPr>
            <a:r>
              <a:rPr lang="es-ES" sz="1600" b="1" i="0" dirty="0">
                <a:solidFill>
                  <a:srgbClr val="000000"/>
                </a:solidFill>
                <a:latin typeface="Arial" charset="0"/>
              </a:rPr>
              <a:t>Espacio dinámico</a:t>
            </a:r>
          </a:p>
          <a:p>
            <a:pPr>
              <a:spcBef>
                <a:spcPct val="50000"/>
              </a:spcBef>
            </a:pPr>
            <a:endParaRPr lang="es-ES" sz="1200" b="1" i="0" dirty="0">
              <a:solidFill>
                <a:srgbClr val="000000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es-ES" sz="1400" b="1" i="0" dirty="0">
                <a:solidFill>
                  <a:srgbClr val="000000"/>
                </a:solidFill>
                <a:latin typeface="Arial" charset="0"/>
              </a:rPr>
              <a:t>Ornamentación</a:t>
            </a:r>
          </a:p>
          <a:p>
            <a:pPr>
              <a:spcBef>
                <a:spcPct val="50000"/>
              </a:spcBef>
            </a:pPr>
            <a:r>
              <a:rPr lang="es-ES" sz="1200" b="1" i="0" dirty="0">
                <a:solidFill>
                  <a:srgbClr val="000000"/>
                </a:solidFill>
                <a:latin typeface="Arial" charset="0"/>
              </a:rPr>
              <a:t>                   Claroscuro</a:t>
            </a:r>
          </a:p>
          <a:p>
            <a:pPr>
              <a:spcBef>
                <a:spcPct val="50000"/>
              </a:spcBef>
            </a:pPr>
            <a:endParaRPr lang="es-ES" sz="1200" b="1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 rot="16200000">
            <a:off x="7878852" y="5162708"/>
            <a:ext cx="230425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0" dirty="0">
                <a:solidFill>
                  <a:srgbClr val="808080"/>
                </a:solidFill>
                <a:latin typeface="Arial" pitchFamily="34" charset="0"/>
                <a:cs typeface="Arial" pitchFamily="34" charset="0"/>
              </a:rPr>
              <a:t>Cátedra IHAU B  FAUD. UNC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7" grpId="0" animBg="1"/>
      <p:bldP spid="19" grpId="0" animBg="1"/>
      <p:bldP spid="23" grpId="0" animBg="1"/>
      <p:bldP spid="25" grpId="0" animBg="1"/>
      <p:bldP spid="27" grpId="0" animBg="1"/>
      <p:bldP spid="28" grpId="0"/>
      <p:bldP spid="32" grpId="0"/>
      <p:bldP spid="33" grpId="0" animBg="1"/>
    </p:bldLst>
  </p:timing>
</p:sld>
</file>

<file path=ppt/theme/theme1.xml><?xml version="1.0" encoding="utf-8"?>
<a:theme xmlns:a="http://schemas.openxmlformats.org/drawingml/2006/main" name="Azur">
  <a:themeElements>
    <a:clrScheme name="Azur 1">
      <a:dk1>
        <a:srgbClr val="000000"/>
      </a:dk1>
      <a:lt1>
        <a:srgbClr val="FFFFFF"/>
      </a:lt1>
      <a:dk2>
        <a:srgbClr val="3333FF"/>
      </a:dk2>
      <a:lt2>
        <a:srgbClr val="00FFFF"/>
      </a:lt2>
      <a:accent1>
        <a:srgbClr val="00CCCC"/>
      </a:accent1>
      <a:accent2>
        <a:srgbClr val="6666FF"/>
      </a:accent2>
      <a:accent3>
        <a:srgbClr val="ADADFF"/>
      </a:accent3>
      <a:accent4>
        <a:srgbClr val="DADADA"/>
      </a:accent4>
      <a:accent5>
        <a:srgbClr val="AAE2E2"/>
      </a:accent5>
      <a:accent6>
        <a:srgbClr val="5C5CE7"/>
      </a:accent6>
      <a:hlink>
        <a:srgbClr val="CCCCFF"/>
      </a:hlink>
      <a:folHlink>
        <a:srgbClr val="CC99FF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zur 1">
        <a:dk1>
          <a:srgbClr val="000000"/>
        </a:dk1>
        <a:lt1>
          <a:srgbClr val="FFFFFF"/>
        </a:lt1>
        <a:dk2>
          <a:srgbClr val="3333FF"/>
        </a:dk2>
        <a:lt2>
          <a:srgbClr val="00FFFF"/>
        </a:lt2>
        <a:accent1>
          <a:srgbClr val="00CCCC"/>
        </a:accent1>
        <a:accent2>
          <a:srgbClr val="6666FF"/>
        </a:accent2>
        <a:accent3>
          <a:srgbClr val="ADADFF"/>
        </a:accent3>
        <a:accent4>
          <a:srgbClr val="DADADA"/>
        </a:accent4>
        <a:accent5>
          <a:srgbClr val="AAE2E2"/>
        </a:accent5>
        <a:accent6>
          <a:srgbClr val="5C5CE7"/>
        </a:accent6>
        <a:hlink>
          <a:srgbClr val="CCCC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zur 2">
        <a:dk1>
          <a:srgbClr val="000000"/>
        </a:dk1>
        <a:lt1>
          <a:srgbClr val="CCECFF"/>
        </a:lt1>
        <a:dk2>
          <a:srgbClr val="330099"/>
        </a:dk2>
        <a:lt2>
          <a:srgbClr val="0099CC"/>
        </a:lt2>
        <a:accent1>
          <a:srgbClr val="009999"/>
        </a:accent1>
        <a:accent2>
          <a:srgbClr val="FF99CC"/>
        </a:accent2>
        <a:accent3>
          <a:srgbClr val="E2F4FF"/>
        </a:accent3>
        <a:accent4>
          <a:srgbClr val="000000"/>
        </a:accent4>
        <a:accent5>
          <a:srgbClr val="AACACA"/>
        </a:accent5>
        <a:accent6>
          <a:srgbClr val="E78AB9"/>
        </a:accent6>
        <a:hlink>
          <a:srgbClr val="6600CC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zur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iseño predeterminado">
  <a:themeElements>
    <a:clrScheme name="">
      <a:dk1>
        <a:srgbClr val="000000"/>
      </a:dk1>
      <a:lt1>
        <a:srgbClr val="00000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AAAAAA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C:\Archivos de programa\Microsoft Office\Templates\Diseños de presentaciones\Azur.pot</Template>
  <TotalTime>4467</TotalTime>
  <Words>1607</Words>
  <Application>Microsoft Office PowerPoint</Application>
  <PresentationFormat>Presentación en pantalla (4:3)</PresentationFormat>
  <Paragraphs>386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6</vt:i4>
      </vt:variant>
      <vt:variant>
        <vt:lpstr>Títulos de diapositiva</vt:lpstr>
      </vt:variant>
      <vt:variant>
        <vt:i4>26</vt:i4>
      </vt:variant>
    </vt:vector>
  </HeadingPairs>
  <TitlesOfParts>
    <vt:vector size="37" baseType="lpstr">
      <vt:lpstr>Arial</vt:lpstr>
      <vt:lpstr>Arial Unicode MS</vt:lpstr>
      <vt:lpstr>Calibri</vt:lpstr>
      <vt:lpstr>Times New Roman</vt:lpstr>
      <vt:lpstr>Wingdings</vt:lpstr>
      <vt:lpstr>Azur</vt:lpstr>
      <vt:lpstr>Diseño predeterminado</vt:lpstr>
      <vt:lpstr>1_Diseño predeterminado</vt:lpstr>
      <vt:lpstr>2_Diseño predeterminado</vt:lpstr>
      <vt:lpstr>3_Diseño predeterminado</vt:lpstr>
      <vt:lpstr>5_Diseño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Comunicaciones Estratégicas S. A.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Diana Cohen</dc:creator>
  <cp:lastModifiedBy>Joaquin Peralta</cp:lastModifiedBy>
  <cp:revision>393</cp:revision>
  <dcterms:created xsi:type="dcterms:W3CDTF">2005-03-29T02:36:36Z</dcterms:created>
  <dcterms:modified xsi:type="dcterms:W3CDTF">2026-06-15T14:47:16Z</dcterms:modified>
</cp:coreProperties>
</file>