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8" r:id="rId2"/>
    <p:sldId id="289" r:id="rId3"/>
    <p:sldId id="275" r:id="rId4"/>
    <p:sldId id="276" r:id="rId5"/>
    <p:sldId id="269" r:id="rId6"/>
    <p:sldId id="277" r:id="rId7"/>
    <p:sldId id="278" r:id="rId8"/>
    <p:sldId id="279" r:id="rId9"/>
    <p:sldId id="280" r:id="rId10"/>
    <p:sldId id="281" r:id="rId11"/>
    <p:sldId id="282" r:id="rId12"/>
    <p:sldId id="283" r:id="rId13"/>
    <p:sldId id="284" r:id="rId14"/>
    <p:sldId id="285" r:id="rId15"/>
    <p:sldId id="286" r:id="rId16"/>
    <p:sldId id="287" r:id="rId17"/>
    <p:sldId id="296" r:id="rId18"/>
    <p:sldId id="295" r:id="rId19"/>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90033"/>
    <a:srgbClr val="FF5050"/>
    <a:srgbClr val="00CCFF"/>
    <a:srgbClr val="FF6699"/>
    <a:srgbClr val="00FF00"/>
    <a:srgbClr val="00FF99"/>
    <a:srgbClr val="CC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0" d="100"/>
          <a:sy n="90" d="100"/>
        </p:scale>
        <p:origin x="57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AR"/>
          </a:p>
        </p:txBody>
      </p:sp>
      <p:sp>
        <p:nvSpPr>
          <p:cNvPr id="4" name="Marcador de fecha 3"/>
          <p:cNvSpPr>
            <a:spLocks noGrp="1"/>
          </p:cNvSpPr>
          <p:nvPr>
            <p:ph type="dt" sz="half" idx="10"/>
          </p:nvPr>
        </p:nvSpPr>
        <p:spPr/>
        <p:txBody>
          <a:bodyPr/>
          <a:lstStyle/>
          <a:p>
            <a:fld id="{C531001B-D3AE-45DE-AE81-023242480D9B}" type="datetimeFigureOut">
              <a:rPr lang="es-AR" smtClean="0"/>
              <a:t>26/4/2020</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E6ABE7DD-0F30-4E24-817F-0CAD34255B17}" type="slidenum">
              <a:rPr lang="es-AR" smtClean="0"/>
              <a:t>‹Nº›</a:t>
            </a:fld>
            <a:endParaRPr lang="es-AR"/>
          </a:p>
        </p:txBody>
      </p:sp>
    </p:spTree>
    <p:extLst>
      <p:ext uri="{BB962C8B-B14F-4D97-AF65-F5344CB8AC3E}">
        <p14:creationId xmlns:p14="http://schemas.microsoft.com/office/powerpoint/2010/main" val="1991405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fld id="{C531001B-D3AE-45DE-AE81-023242480D9B}" type="datetimeFigureOut">
              <a:rPr lang="es-AR" smtClean="0"/>
              <a:t>26/4/2020</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E6ABE7DD-0F30-4E24-817F-0CAD34255B17}" type="slidenum">
              <a:rPr lang="es-AR" smtClean="0"/>
              <a:t>‹Nº›</a:t>
            </a:fld>
            <a:endParaRPr lang="es-AR"/>
          </a:p>
        </p:txBody>
      </p:sp>
    </p:spTree>
    <p:extLst>
      <p:ext uri="{BB962C8B-B14F-4D97-AF65-F5344CB8AC3E}">
        <p14:creationId xmlns:p14="http://schemas.microsoft.com/office/powerpoint/2010/main" val="2031019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C531001B-D3AE-45DE-AE81-023242480D9B}" type="datetimeFigureOut">
              <a:rPr lang="es-AR" smtClean="0"/>
              <a:t>26/4/2020</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E6ABE7DD-0F30-4E24-817F-0CAD34255B17}" type="slidenum">
              <a:rPr lang="es-AR" smtClean="0"/>
              <a:t>‹Nº›</a:t>
            </a:fld>
            <a:endParaRPr lang="es-AR"/>
          </a:p>
        </p:txBody>
      </p:sp>
    </p:spTree>
    <p:extLst>
      <p:ext uri="{BB962C8B-B14F-4D97-AF65-F5344CB8AC3E}">
        <p14:creationId xmlns:p14="http://schemas.microsoft.com/office/powerpoint/2010/main" val="3087067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p:cNvSpPr>
            <a:spLocks noGrp="1"/>
          </p:cNvSpPr>
          <p:nvPr>
            <p:ph type="dt" sz="half" idx="10"/>
          </p:nvPr>
        </p:nvSpPr>
        <p:spPr/>
        <p:txBody>
          <a:bodyPr/>
          <a:lstStyle/>
          <a:p>
            <a:fld id="{C531001B-D3AE-45DE-AE81-023242480D9B}" type="datetimeFigureOut">
              <a:rPr lang="es-AR" smtClean="0"/>
              <a:t>26/4/2020</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E6ABE7DD-0F30-4E24-817F-0CAD34255B17}" type="slidenum">
              <a:rPr lang="es-AR" smtClean="0"/>
              <a:t>‹Nº›</a:t>
            </a:fld>
            <a:endParaRPr lang="es-AR"/>
          </a:p>
        </p:txBody>
      </p:sp>
    </p:spTree>
    <p:extLst>
      <p:ext uri="{BB962C8B-B14F-4D97-AF65-F5344CB8AC3E}">
        <p14:creationId xmlns:p14="http://schemas.microsoft.com/office/powerpoint/2010/main" val="2553604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p:cNvSpPr>
            <a:spLocks noGrp="1"/>
          </p:cNvSpPr>
          <p:nvPr>
            <p:ph type="dt" sz="half" idx="10"/>
          </p:nvPr>
        </p:nvSpPr>
        <p:spPr/>
        <p:txBody>
          <a:bodyPr/>
          <a:lstStyle/>
          <a:p>
            <a:fld id="{C531001B-D3AE-45DE-AE81-023242480D9B}" type="datetimeFigureOut">
              <a:rPr lang="es-AR" smtClean="0"/>
              <a:t>26/4/2020</a:t>
            </a:fld>
            <a:endParaRPr lang="es-AR"/>
          </a:p>
        </p:txBody>
      </p:sp>
      <p:sp>
        <p:nvSpPr>
          <p:cNvPr id="8" name="Marcador de pie de página 7"/>
          <p:cNvSpPr>
            <a:spLocks noGrp="1"/>
          </p:cNvSpPr>
          <p:nvPr>
            <p:ph type="ftr" sz="quarter" idx="11"/>
          </p:nvPr>
        </p:nvSpPr>
        <p:spPr/>
        <p:txBody>
          <a:bodyPr/>
          <a:lstStyle/>
          <a:p>
            <a:endParaRPr lang="es-AR"/>
          </a:p>
        </p:txBody>
      </p:sp>
      <p:sp>
        <p:nvSpPr>
          <p:cNvPr id="9" name="Marcador de número de diapositiva 8"/>
          <p:cNvSpPr>
            <a:spLocks noGrp="1"/>
          </p:cNvSpPr>
          <p:nvPr>
            <p:ph type="sldNum" sz="quarter" idx="12"/>
          </p:nvPr>
        </p:nvSpPr>
        <p:spPr/>
        <p:txBody>
          <a:bodyPr/>
          <a:lstStyle/>
          <a:p>
            <a:fld id="{E6ABE7DD-0F30-4E24-817F-0CAD34255B17}" type="slidenum">
              <a:rPr lang="es-AR" smtClean="0"/>
              <a:t>‹Nº›</a:t>
            </a:fld>
            <a:endParaRPr lang="es-AR"/>
          </a:p>
        </p:txBody>
      </p:sp>
    </p:spTree>
    <p:extLst>
      <p:ext uri="{BB962C8B-B14F-4D97-AF65-F5344CB8AC3E}">
        <p14:creationId xmlns:p14="http://schemas.microsoft.com/office/powerpoint/2010/main" val="303528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fecha 2"/>
          <p:cNvSpPr>
            <a:spLocks noGrp="1"/>
          </p:cNvSpPr>
          <p:nvPr>
            <p:ph type="dt" sz="half" idx="10"/>
          </p:nvPr>
        </p:nvSpPr>
        <p:spPr/>
        <p:txBody>
          <a:bodyPr/>
          <a:lstStyle/>
          <a:p>
            <a:fld id="{C531001B-D3AE-45DE-AE81-023242480D9B}" type="datetimeFigureOut">
              <a:rPr lang="es-AR" smtClean="0"/>
              <a:t>26/4/2020</a:t>
            </a:fld>
            <a:endParaRPr lang="es-AR"/>
          </a:p>
        </p:txBody>
      </p:sp>
      <p:sp>
        <p:nvSpPr>
          <p:cNvPr id="4" name="Marcador de pie de página 3"/>
          <p:cNvSpPr>
            <a:spLocks noGrp="1"/>
          </p:cNvSpPr>
          <p:nvPr>
            <p:ph type="ftr" sz="quarter" idx="11"/>
          </p:nvPr>
        </p:nvSpPr>
        <p:spPr/>
        <p:txBody>
          <a:bodyPr/>
          <a:lstStyle/>
          <a:p>
            <a:endParaRPr lang="es-AR"/>
          </a:p>
        </p:txBody>
      </p:sp>
      <p:sp>
        <p:nvSpPr>
          <p:cNvPr id="5" name="Marcador de número de diapositiva 4"/>
          <p:cNvSpPr>
            <a:spLocks noGrp="1"/>
          </p:cNvSpPr>
          <p:nvPr>
            <p:ph type="sldNum" sz="quarter" idx="12"/>
          </p:nvPr>
        </p:nvSpPr>
        <p:spPr/>
        <p:txBody>
          <a:bodyPr/>
          <a:lstStyle/>
          <a:p>
            <a:fld id="{E6ABE7DD-0F30-4E24-817F-0CAD34255B17}" type="slidenum">
              <a:rPr lang="es-AR" smtClean="0"/>
              <a:t>‹Nº›</a:t>
            </a:fld>
            <a:endParaRPr lang="es-AR"/>
          </a:p>
        </p:txBody>
      </p:sp>
    </p:spTree>
    <p:extLst>
      <p:ext uri="{BB962C8B-B14F-4D97-AF65-F5344CB8AC3E}">
        <p14:creationId xmlns:p14="http://schemas.microsoft.com/office/powerpoint/2010/main" val="103755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C531001B-D3AE-45DE-AE81-023242480D9B}" type="datetimeFigureOut">
              <a:rPr lang="es-AR" smtClean="0"/>
              <a:t>26/4/2020</a:t>
            </a:fld>
            <a:endParaRPr lang="es-AR"/>
          </a:p>
        </p:txBody>
      </p:sp>
      <p:sp>
        <p:nvSpPr>
          <p:cNvPr id="3" name="Marcador de pie de página 2"/>
          <p:cNvSpPr>
            <a:spLocks noGrp="1"/>
          </p:cNvSpPr>
          <p:nvPr>
            <p:ph type="ftr" sz="quarter" idx="11"/>
          </p:nvPr>
        </p:nvSpPr>
        <p:spPr/>
        <p:txBody>
          <a:bodyPr/>
          <a:lstStyle/>
          <a:p>
            <a:endParaRPr lang="es-AR"/>
          </a:p>
        </p:txBody>
      </p:sp>
      <p:sp>
        <p:nvSpPr>
          <p:cNvPr id="4" name="Marcador de número de diapositiva 3"/>
          <p:cNvSpPr>
            <a:spLocks noGrp="1"/>
          </p:cNvSpPr>
          <p:nvPr>
            <p:ph type="sldNum" sz="quarter" idx="12"/>
          </p:nvPr>
        </p:nvSpPr>
        <p:spPr/>
        <p:txBody>
          <a:bodyPr/>
          <a:lstStyle/>
          <a:p>
            <a:fld id="{E6ABE7DD-0F30-4E24-817F-0CAD34255B17}" type="slidenum">
              <a:rPr lang="es-AR" smtClean="0"/>
              <a:t>‹Nº›</a:t>
            </a:fld>
            <a:endParaRPr lang="es-AR"/>
          </a:p>
        </p:txBody>
      </p:sp>
    </p:spTree>
    <p:extLst>
      <p:ext uri="{BB962C8B-B14F-4D97-AF65-F5344CB8AC3E}">
        <p14:creationId xmlns:p14="http://schemas.microsoft.com/office/powerpoint/2010/main" val="2540465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C531001B-D3AE-45DE-AE81-023242480D9B}" type="datetimeFigureOut">
              <a:rPr lang="es-AR" smtClean="0"/>
              <a:t>26/4/2020</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E6ABE7DD-0F30-4E24-817F-0CAD34255B17}" type="slidenum">
              <a:rPr lang="es-AR" smtClean="0"/>
              <a:t>‹Nº›</a:t>
            </a:fld>
            <a:endParaRPr lang="es-AR"/>
          </a:p>
        </p:txBody>
      </p:sp>
    </p:spTree>
    <p:extLst>
      <p:ext uri="{BB962C8B-B14F-4D97-AF65-F5344CB8AC3E}">
        <p14:creationId xmlns:p14="http://schemas.microsoft.com/office/powerpoint/2010/main" val="1871005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C531001B-D3AE-45DE-AE81-023242480D9B}" type="datetimeFigureOut">
              <a:rPr lang="es-AR" smtClean="0"/>
              <a:t>26/4/2020</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E6ABE7DD-0F30-4E24-817F-0CAD34255B17}" type="slidenum">
              <a:rPr lang="es-AR" smtClean="0"/>
              <a:t>‹Nº›</a:t>
            </a:fld>
            <a:endParaRPr lang="es-AR"/>
          </a:p>
        </p:txBody>
      </p:sp>
    </p:spTree>
    <p:extLst>
      <p:ext uri="{BB962C8B-B14F-4D97-AF65-F5344CB8AC3E}">
        <p14:creationId xmlns:p14="http://schemas.microsoft.com/office/powerpoint/2010/main" val="2392116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fld id="{C531001B-D3AE-45DE-AE81-023242480D9B}" type="datetimeFigureOut">
              <a:rPr lang="es-AR" smtClean="0"/>
              <a:t>26/4/2020</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E6ABE7DD-0F30-4E24-817F-0CAD34255B17}" type="slidenum">
              <a:rPr lang="es-AR" smtClean="0"/>
              <a:t>‹Nº›</a:t>
            </a:fld>
            <a:endParaRPr lang="es-AR"/>
          </a:p>
        </p:txBody>
      </p:sp>
    </p:spTree>
    <p:extLst>
      <p:ext uri="{BB962C8B-B14F-4D97-AF65-F5344CB8AC3E}">
        <p14:creationId xmlns:p14="http://schemas.microsoft.com/office/powerpoint/2010/main" val="1891868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fld id="{C531001B-D3AE-45DE-AE81-023242480D9B}" type="datetimeFigureOut">
              <a:rPr lang="es-AR" smtClean="0"/>
              <a:t>26/4/2020</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E6ABE7DD-0F30-4E24-817F-0CAD34255B17}" type="slidenum">
              <a:rPr lang="es-AR" smtClean="0"/>
              <a:t>‹Nº›</a:t>
            </a:fld>
            <a:endParaRPr lang="es-AR"/>
          </a:p>
        </p:txBody>
      </p:sp>
    </p:spTree>
    <p:extLst>
      <p:ext uri="{BB962C8B-B14F-4D97-AF65-F5344CB8AC3E}">
        <p14:creationId xmlns:p14="http://schemas.microsoft.com/office/powerpoint/2010/main" val="3356511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31001B-D3AE-45DE-AE81-023242480D9B}" type="datetimeFigureOut">
              <a:rPr lang="es-AR" smtClean="0"/>
              <a:t>26/4/2020</a:t>
            </a:fld>
            <a:endParaRPr lang="es-A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ABE7DD-0F30-4E24-817F-0CAD34255B17}" type="slidenum">
              <a:rPr lang="es-AR" smtClean="0"/>
              <a:t>‹Nº›</a:t>
            </a:fld>
            <a:endParaRPr lang="es-AR"/>
          </a:p>
        </p:txBody>
      </p:sp>
    </p:spTree>
    <p:extLst>
      <p:ext uri="{BB962C8B-B14F-4D97-AF65-F5344CB8AC3E}">
        <p14:creationId xmlns:p14="http://schemas.microsoft.com/office/powerpoint/2010/main" val="25116036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1000" b="-4000"/>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8BA9686-A67E-4F1F-80C1-7C09888D0F6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78465" y="338947"/>
            <a:ext cx="575945" cy="575945"/>
          </a:xfrm>
          <a:prstGeom prst="rect">
            <a:avLst/>
          </a:prstGeom>
          <a:noFill/>
          <a:ln>
            <a:solidFill>
              <a:srgbClr val="002060"/>
            </a:solidFill>
          </a:ln>
        </p:spPr>
      </p:pic>
      <p:pic>
        <p:nvPicPr>
          <p:cNvPr id="2" name="Imagen 1">
            <a:extLst>
              <a:ext uri="{FF2B5EF4-FFF2-40B4-BE49-F238E27FC236}">
                <a16:creationId xmlns:a16="http://schemas.microsoft.com/office/drawing/2014/main" id="{6E6D17A6-D41C-4B45-86CA-D4423813FB7F}"/>
              </a:ext>
            </a:extLst>
          </p:cNvPr>
          <p:cNvPicPr>
            <a:picLocks noChangeAspect="1"/>
          </p:cNvPicPr>
          <p:nvPr/>
        </p:nvPicPr>
        <p:blipFill>
          <a:blip r:embed="rId4"/>
          <a:stretch>
            <a:fillRect/>
          </a:stretch>
        </p:blipFill>
        <p:spPr>
          <a:xfrm>
            <a:off x="413624" y="1377983"/>
            <a:ext cx="4320000" cy="4320000"/>
          </a:xfrm>
          <a:prstGeom prst="rect">
            <a:avLst/>
          </a:prstGeom>
        </p:spPr>
      </p:pic>
      <p:sp>
        <p:nvSpPr>
          <p:cNvPr id="6" name="CuadroTexto 5">
            <a:extLst>
              <a:ext uri="{FF2B5EF4-FFF2-40B4-BE49-F238E27FC236}">
                <a16:creationId xmlns:a16="http://schemas.microsoft.com/office/drawing/2014/main" id="{3D9DB620-6332-4AE2-9FDA-C182EEBDDCC7}"/>
              </a:ext>
            </a:extLst>
          </p:cNvPr>
          <p:cNvSpPr txBox="1"/>
          <p:nvPr/>
        </p:nvSpPr>
        <p:spPr>
          <a:xfrm>
            <a:off x="4733624" y="2814438"/>
            <a:ext cx="5319825" cy="3413051"/>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6000" b="0" i="0" u="none" strike="noStrike" kern="1200" cap="none" spc="0" normalizeH="0" baseline="0" noProof="0" dirty="0">
                <a:ln>
                  <a:noFill/>
                </a:ln>
                <a:solidFill>
                  <a:srgbClr val="00CC00"/>
                </a:solidFill>
                <a:effectLst/>
                <a:uLnTx/>
                <a:uFillTx/>
                <a:latin typeface="Ink Free" panose="03080402000500000000" pitchFamily="66" charset="0"/>
                <a:ea typeface="+mn-ea"/>
                <a:cs typeface="+mn-cs"/>
              </a:rPr>
              <a:t>Conectores que indican </a:t>
            </a:r>
            <a:r>
              <a:rPr kumimoji="0" lang="es-ES" sz="6000" b="0" i="0" u="none" strike="noStrike" kern="1200" cap="none" spc="0" normalizeH="0" baseline="0" noProof="0" dirty="0">
                <a:ln>
                  <a:noFill/>
                </a:ln>
                <a:solidFill>
                  <a:srgbClr val="9933FF"/>
                </a:solidFill>
                <a:effectLst/>
                <a:uLnTx/>
                <a:uFillTx/>
                <a:latin typeface="Ink Free" panose="03080402000500000000" pitchFamily="66" charset="0"/>
                <a:ea typeface="+mn-ea"/>
                <a:cs typeface="+mn-cs"/>
              </a:rPr>
              <a:t>“contraste” </a:t>
            </a:r>
            <a:endParaRPr kumimoji="0" lang="es-AR" sz="6000" b="0" i="0" u="none" strike="noStrike" kern="1200" cap="none" spc="0" normalizeH="0" baseline="0" noProof="0" dirty="0">
              <a:ln>
                <a:noFill/>
              </a:ln>
              <a:solidFill>
                <a:srgbClr val="9933FF"/>
              </a:solidFill>
              <a:effectLst/>
              <a:uLnTx/>
              <a:uFillTx/>
              <a:latin typeface="Ink Free" panose="03080402000500000000" pitchFamily="66" charset="0"/>
              <a:ea typeface="+mn-ea"/>
              <a:cs typeface="+mn-cs"/>
            </a:endParaRPr>
          </a:p>
        </p:txBody>
      </p:sp>
    </p:spTree>
    <p:extLst>
      <p:ext uri="{BB962C8B-B14F-4D97-AF65-F5344CB8AC3E}">
        <p14:creationId xmlns:p14="http://schemas.microsoft.com/office/powerpoint/2010/main" val="3668108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58535" y="1303468"/>
            <a:ext cx="10800000" cy="5101936"/>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marL="0" indent="0" algn="just">
              <a:lnSpc>
                <a:spcPct val="150000"/>
              </a:lnSpc>
              <a:spcBef>
                <a:spcPts val="0"/>
              </a:spcBef>
              <a:buNone/>
            </a:pPr>
            <a:r>
              <a:rPr lang="es-AR" sz="2200" dirty="0">
                <a:latin typeface="Gadugi" panose="020B0502040204020203" pitchFamily="34" charset="0"/>
              </a:rPr>
              <a:t>Los conectores son elementos de enlace entre oraciones y entre párrafos que dan cohesión al texto mediante procedimientos de conexión. No constituyen una clase especial de palabras, sino que forman un grupo de palabras que tienen en común el hecho de crear relaciones semánticas (de sentido) dentro de un texto </a:t>
            </a:r>
            <a:r>
              <a:rPr lang="es-AR" sz="1200" dirty="0">
                <a:latin typeface="Gadugi" panose="020B0502040204020203" pitchFamily="34" charset="0"/>
              </a:rPr>
              <a:t>(M. Marín (2009). Conceptos clave. Buenos Aires: </a:t>
            </a:r>
            <a:r>
              <a:rPr lang="es-AR" sz="1200" dirty="0" err="1">
                <a:latin typeface="Gadugi" panose="020B0502040204020203" pitchFamily="34" charset="0"/>
              </a:rPr>
              <a:t>Aiqué</a:t>
            </a:r>
            <a:r>
              <a:rPr lang="es-AR" sz="1200" dirty="0">
                <a:latin typeface="Gadugi" panose="020B0502040204020203" pitchFamily="34" charset="0"/>
              </a:rPr>
              <a:t>. 48).</a:t>
            </a:r>
          </a:p>
          <a:p>
            <a:pPr marL="0" indent="0" algn="just">
              <a:lnSpc>
                <a:spcPct val="150000"/>
              </a:lnSpc>
              <a:spcBef>
                <a:spcPts val="0"/>
              </a:spcBef>
              <a:buNone/>
            </a:pPr>
            <a:endParaRPr lang="es-AR" sz="1200" dirty="0">
              <a:latin typeface="Gadugi" panose="020B0502040204020203" pitchFamily="34" charset="0"/>
            </a:endParaRPr>
          </a:p>
          <a:p>
            <a:pPr marL="0" indent="0" algn="just">
              <a:lnSpc>
                <a:spcPct val="150000"/>
              </a:lnSpc>
              <a:spcBef>
                <a:spcPts val="0"/>
              </a:spcBef>
              <a:buNone/>
            </a:pPr>
            <a:r>
              <a:rPr lang="es-AR" sz="2200" dirty="0">
                <a:latin typeface="Gadugi" panose="020B0502040204020203" pitchFamily="34" charset="0"/>
              </a:rPr>
              <a:t>Desde esta perspectiva, </a:t>
            </a:r>
            <a:r>
              <a:rPr lang="es-AR" sz="2200" b="1" dirty="0">
                <a:latin typeface="Gadugi" panose="020B0502040204020203" pitchFamily="34" charset="0"/>
              </a:rPr>
              <a:t>un conector es el “faro” que guía al receptor de un texto a interpretarlo</a:t>
            </a:r>
            <a:r>
              <a:rPr lang="es-AR" sz="2200" dirty="0">
                <a:latin typeface="Gadugi" panose="020B0502040204020203" pitchFamily="34" charset="0"/>
              </a:rPr>
              <a:t>: señala cómo hay que vincular la información que le sigue con la precedente.</a:t>
            </a:r>
          </a:p>
          <a:p>
            <a:pPr marL="0" indent="0" algn="just">
              <a:lnSpc>
                <a:spcPct val="150000"/>
              </a:lnSpc>
              <a:spcBef>
                <a:spcPts val="0"/>
              </a:spcBef>
              <a:buNone/>
            </a:pPr>
            <a:endParaRPr lang="es-AR" sz="1800" dirty="0">
              <a:latin typeface="Gadugi" panose="020B0502040204020203" pitchFamily="34" charset="0"/>
            </a:endParaRPr>
          </a:p>
          <a:p>
            <a:pPr marL="0" indent="0" algn="just">
              <a:lnSpc>
                <a:spcPct val="100000"/>
              </a:lnSpc>
              <a:spcBef>
                <a:spcPts val="0"/>
              </a:spcBef>
              <a:buNone/>
            </a:pPr>
            <a:endParaRPr lang="es-AR" sz="1800" dirty="0">
              <a:latin typeface="Gadugi" panose="020B0502040204020203" pitchFamily="34" charset="0"/>
            </a:endParaRPr>
          </a:p>
        </p:txBody>
      </p:sp>
      <p:sp>
        <p:nvSpPr>
          <p:cNvPr id="5" name="CuadroTexto 4"/>
          <p:cNvSpPr txBox="1"/>
          <p:nvPr/>
        </p:nvSpPr>
        <p:spPr>
          <a:xfrm>
            <a:off x="758536" y="452596"/>
            <a:ext cx="10800000"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prstClr val="black"/>
                </a:solidFill>
                <a:effectLst/>
                <a:uLnTx/>
                <a:uFillTx/>
                <a:latin typeface="Rockwell" panose="02060603020205020403" pitchFamily="18" charset="0"/>
                <a:ea typeface="+mn-ea"/>
                <a:cs typeface="+mn-cs"/>
              </a:rPr>
              <a:t>Conectores</a:t>
            </a:r>
          </a:p>
        </p:txBody>
      </p:sp>
      <p:pic>
        <p:nvPicPr>
          <p:cNvPr id="4" name="Imagen 3">
            <a:extLst>
              <a:ext uri="{FF2B5EF4-FFF2-40B4-BE49-F238E27FC236}">
                <a16:creationId xmlns:a16="http://schemas.microsoft.com/office/drawing/2014/main" id="{E7FE8D3D-E3B3-4A8F-A429-1F7B30CA26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14729" y="172996"/>
            <a:ext cx="1296000" cy="129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01467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58535" y="1303468"/>
            <a:ext cx="10800000" cy="5101936"/>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marL="0" indent="0" algn="just">
              <a:lnSpc>
                <a:spcPct val="150000"/>
              </a:lnSpc>
              <a:spcBef>
                <a:spcPts val="0"/>
              </a:spcBef>
              <a:buNone/>
            </a:pPr>
            <a:r>
              <a:rPr lang="es-AR" sz="2200" dirty="0">
                <a:latin typeface="Gadugi" panose="020B0502040204020203" pitchFamily="34" charset="0"/>
              </a:rPr>
              <a:t>Sugerencias para abordar la comprensión de ideas vinculadas por un </a:t>
            </a:r>
            <a:r>
              <a:rPr lang="es-AR" sz="2200" b="1" dirty="0">
                <a:latin typeface="Gadugi" panose="020B0502040204020203" pitchFamily="34" charset="0"/>
              </a:rPr>
              <a:t>conector</a:t>
            </a:r>
            <a:r>
              <a:rPr lang="es-AR" sz="2200" dirty="0">
                <a:latin typeface="Gadugi" panose="020B0502040204020203" pitchFamily="34" charset="0"/>
              </a:rPr>
              <a:t>:</a:t>
            </a:r>
          </a:p>
          <a:p>
            <a:pPr marL="342900" indent="-342900" algn="just">
              <a:lnSpc>
                <a:spcPct val="150000"/>
              </a:lnSpc>
              <a:spcBef>
                <a:spcPts val="0"/>
              </a:spcBef>
              <a:buAutoNum type="arabicPeriod"/>
            </a:pPr>
            <a:r>
              <a:rPr lang="es-AR" sz="2200" dirty="0">
                <a:latin typeface="Gadugi" panose="020B0502040204020203" pitchFamily="34" charset="0"/>
              </a:rPr>
              <a:t>Identificar el lugar que ocupa el conector en el texto. Prestar atención a los signos de puntuación.</a:t>
            </a:r>
          </a:p>
          <a:p>
            <a:pPr marL="342900" indent="-342900" algn="just">
              <a:lnSpc>
                <a:spcPct val="150000"/>
              </a:lnSpc>
              <a:spcBef>
                <a:spcPts val="0"/>
              </a:spcBef>
              <a:buAutoNum type="arabicPeriod"/>
            </a:pPr>
            <a:r>
              <a:rPr lang="es-AR" sz="2200" dirty="0">
                <a:latin typeface="Gadugi" panose="020B0502040204020203" pitchFamily="34" charset="0"/>
              </a:rPr>
              <a:t>Identificar palabras clave y transparentes en cada una de las ideas vinculadas.</a:t>
            </a:r>
          </a:p>
          <a:p>
            <a:pPr marL="342900" indent="-342900" algn="just">
              <a:lnSpc>
                <a:spcPct val="150000"/>
              </a:lnSpc>
              <a:spcBef>
                <a:spcPts val="0"/>
              </a:spcBef>
              <a:buAutoNum type="arabicPeriod"/>
            </a:pPr>
            <a:r>
              <a:rPr lang="es-AR" sz="2200" dirty="0">
                <a:latin typeface="Gadugi" panose="020B0502040204020203" pitchFamily="34" charset="0"/>
              </a:rPr>
              <a:t>Dar una versión en castellano de las ideas en inglés. (No es necesario hacer traducciones literales. Lo importante es no distorsionar el sentido del original.)</a:t>
            </a:r>
          </a:p>
          <a:p>
            <a:pPr marL="0" indent="0" algn="just">
              <a:lnSpc>
                <a:spcPct val="100000"/>
              </a:lnSpc>
              <a:spcBef>
                <a:spcPts val="0"/>
              </a:spcBef>
              <a:buNone/>
            </a:pPr>
            <a:endParaRPr lang="es-AR" sz="1800" dirty="0">
              <a:latin typeface="Gadugi" panose="020B0502040204020203" pitchFamily="34" charset="0"/>
            </a:endParaRPr>
          </a:p>
        </p:txBody>
      </p:sp>
      <p:grpSp>
        <p:nvGrpSpPr>
          <p:cNvPr id="2" name="Grupo 1">
            <a:extLst>
              <a:ext uri="{FF2B5EF4-FFF2-40B4-BE49-F238E27FC236}">
                <a16:creationId xmlns:a16="http://schemas.microsoft.com/office/drawing/2014/main" id="{80610171-55E6-416B-9EEB-B8C9018070C7}"/>
              </a:ext>
            </a:extLst>
          </p:cNvPr>
          <p:cNvGrpSpPr/>
          <p:nvPr/>
        </p:nvGrpSpPr>
        <p:grpSpPr>
          <a:xfrm>
            <a:off x="758536" y="172996"/>
            <a:ext cx="10800000" cy="1296000"/>
            <a:chOff x="758536" y="172996"/>
            <a:chExt cx="10800000" cy="1296000"/>
          </a:xfrm>
        </p:grpSpPr>
        <p:sp>
          <p:nvSpPr>
            <p:cNvPr id="5" name="CuadroTexto 4"/>
            <p:cNvSpPr txBox="1"/>
            <p:nvPr/>
          </p:nvSpPr>
          <p:spPr>
            <a:xfrm>
              <a:off x="758536" y="452596"/>
              <a:ext cx="10800000"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schemeClr val="tx1"/>
                  </a:solidFill>
                  <a:effectLst/>
                  <a:uLnTx/>
                  <a:uFillTx/>
                  <a:latin typeface="Rockwell" panose="02060603020205020403" pitchFamily="18" charset="0"/>
                  <a:ea typeface="+mn-ea"/>
                  <a:cs typeface="+mn-cs"/>
                </a:rPr>
                <a:t>Conectores</a:t>
              </a:r>
            </a:p>
          </p:txBody>
        </p:sp>
        <p:pic>
          <p:nvPicPr>
            <p:cNvPr id="4" name="Imagen 3">
              <a:extLst>
                <a:ext uri="{FF2B5EF4-FFF2-40B4-BE49-F238E27FC236}">
                  <a16:creationId xmlns:a16="http://schemas.microsoft.com/office/drawing/2014/main" id="{E7FE8D3D-E3B3-4A8F-A429-1F7B30CA26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14729" y="172996"/>
              <a:ext cx="1296000" cy="129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Tree>
    <p:extLst>
      <p:ext uri="{BB962C8B-B14F-4D97-AF65-F5344CB8AC3E}">
        <p14:creationId xmlns:p14="http://schemas.microsoft.com/office/powerpoint/2010/main" val="289269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58535" y="1303468"/>
            <a:ext cx="10800000" cy="5101936"/>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marL="342900" indent="-342900" algn="just">
              <a:lnSpc>
                <a:spcPct val="150000"/>
              </a:lnSpc>
              <a:spcBef>
                <a:spcPts val="0"/>
              </a:spcBef>
              <a:buAutoNum type="arabicPeriod"/>
            </a:pPr>
            <a:r>
              <a:rPr lang="es-AR" sz="2200" b="1" dirty="0">
                <a:latin typeface="Gadugi" panose="020B0502040204020203" pitchFamily="34" charset="0"/>
              </a:rPr>
              <a:t>Identificar el lugar que ocupa el conector en el texto:</a:t>
            </a: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00000"/>
              </a:lnSpc>
              <a:spcBef>
                <a:spcPts val="0"/>
              </a:spcBef>
              <a:buNone/>
            </a:pPr>
            <a:endParaRPr lang="es-AR" sz="1800" dirty="0">
              <a:latin typeface="Gadugi" panose="020B0502040204020203" pitchFamily="34" charset="0"/>
            </a:endParaRPr>
          </a:p>
        </p:txBody>
      </p:sp>
      <p:grpSp>
        <p:nvGrpSpPr>
          <p:cNvPr id="6" name="Grupo 5">
            <a:extLst>
              <a:ext uri="{FF2B5EF4-FFF2-40B4-BE49-F238E27FC236}">
                <a16:creationId xmlns:a16="http://schemas.microsoft.com/office/drawing/2014/main" id="{07DE5EF4-569A-498C-882A-FAD6C1FF0792}"/>
              </a:ext>
            </a:extLst>
          </p:cNvPr>
          <p:cNvGrpSpPr/>
          <p:nvPr/>
        </p:nvGrpSpPr>
        <p:grpSpPr>
          <a:xfrm>
            <a:off x="758536" y="172996"/>
            <a:ext cx="10800000" cy="1296000"/>
            <a:chOff x="758536" y="172996"/>
            <a:chExt cx="10800000" cy="1296000"/>
          </a:xfrm>
        </p:grpSpPr>
        <p:sp>
          <p:nvSpPr>
            <p:cNvPr id="5" name="CuadroTexto 4"/>
            <p:cNvSpPr txBox="1"/>
            <p:nvPr/>
          </p:nvSpPr>
          <p:spPr>
            <a:xfrm>
              <a:off x="758536" y="452596"/>
              <a:ext cx="10800000"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schemeClr val="tx1"/>
                  </a:solidFill>
                  <a:effectLst/>
                  <a:uLnTx/>
                  <a:uFillTx/>
                  <a:latin typeface="Rockwell" panose="02060603020205020403" pitchFamily="18" charset="0"/>
                  <a:ea typeface="+mn-ea"/>
                  <a:cs typeface="+mn-cs"/>
                </a:rPr>
                <a:t>Conectores</a:t>
              </a:r>
            </a:p>
          </p:txBody>
        </p:sp>
        <p:pic>
          <p:nvPicPr>
            <p:cNvPr id="4" name="Imagen 3">
              <a:extLst>
                <a:ext uri="{FF2B5EF4-FFF2-40B4-BE49-F238E27FC236}">
                  <a16:creationId xmlns:a16="http://schemas.microsoft.com/office/drawing/2014/main" id="{E7FE8D3D-E3B3-4A8F-A429-1F7B30CA26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14729" y="172996"/>
              <a:ext cx="1296000" cy="129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pic>
        <p:nvPicPr>
          <p:cNvPr id="7" name="Imagen 6">
            <a:extLst>
              <a:ext uri="{FF2B5EF4-FFF2-40B4-BE49-F238E27FC236}">
                <a16:creationId xmlns:a16="http://schemas.microsoft.com/office/drawing/2014/main" id="{AC0ADB6B-BDE5-4562-B7B5-31F73D9D1CBD}"/>
              </a:ext>
            </a:extLst>
          </p:cNvPr>
          <p:cNvPicPr>
            <a:picLocks noChangeAspect="1"/>
          </p:cNvPicPr>
          <p:nvPr/>
        </p:nvPicPr>
        <p:blipFill>
          <a:blip r:embed="rId3"/>
          <a:stretch>
            <a:fillRect/>
          </a:stretch>
        </p:blipFill>
        <p:spPr>
          <a:xfrm>
            <a:off x="1684137" y="2317898"/>
            <a:ext cx="5760000" cy="3838500"/>
          </a:xfrm>
          <a:prstGeom prst="rect">
            <a:avLst/>
          </a:prstGeom>
        </p:spPr>
      </p:pic>
      <p:sp>
        <p:nvSpPr>
          <p:cNvPr id="8" name="CuadroTexto 7">
            <a:extLst>
              <a:ext uri="{FF2B5EF4-FFF2-40B4-BE49-F238E27FC236}">
                <a16:creationId xmlns:a16="http://schemas.microsoft.com/office/drawing/2014/main" id="{CCDA32DC-7BC8-4AB8-9AEB-EB16DA9EE284}"/>
              </a:ext>
            </a:extLst>
          </p:cNvPr>
          <p:cNvSpPr txBox="1"/>
          <p:nvPr/>
        </p:nvSpPr>
        <p:spPr>
          <a:xfrm>
            <a:off x="3835807" y="4348715"/>
            <a:ext cx="1456660" cy="492443"/>
          </a:xfrm>
          <a:prstGeom prst="rect">
            <a:avLst/>
          </a:prstGeom>
          <a:noFill/>
        </p:spPr>
        <p:txBody>
          <a:bodyPr wrap="square" rtlCol="0">
            <a:spAutoFit/>
          </a:bodyPr>
          <a:lstStyle/>
          <a:p>
            <a:pPr algn="ctr"/>
            <a:r>
              <a:rPr lang="es-ES" sz="2600" dirty="0">
                <a:ln>
                  <a:solidFill>
                    <a:schemeClr val="tx1"/>
                  </a:solidFill>
                </a:ln>
                <a:solidFill>
                  <a:srgbClr val="FF0000"/>
                </a:solidFill>
                <a:latin typeface="Arial Black" panose="020B0A04020102020204" pitchFamily="34" charset="0"/>
              </a:rPr>
              <a:t>BUT</a:t>
            </a:r>
            <a:endParaRPr lang="es-AR" sz="2600" dirty="0">
              <a:ln>
                <a:solidFill>
                  <a:schemeClr val="tx1"/>
                </a:solidFill>
              </a:ln>
              <a:solidFill>
                <a:srgbClr val="FF0000"/>
              </a:solidFill>
              <a:latin typeface="Arial Black" panose="020B0A04020102020204" pitchFamily="34" charset="0"/>
            </a:endParaRPr>
          </a:p>
        </p:txBody>
      </p:sp>
    </p:spTree>
    <p:extLst>
      <p:ext uri="{BB962C8B-B14F-4D97-AF65-F5344CB8AC3E}">
        <p14:creationId xmlns:p14="http://schemas.microsoft.com/office/powerpoint/2010/main" val="1747570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14979" y="3184651"/>
            <a:ext cx="5138247" cy="1397982"/>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Welded tubes would have been cheaper</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925365" y="3360422"/>
            <a:ext cx="975166" cy="523220"/>
          </a:xfrm>
          <a:prstGeom prst="rect">
            <a:avLst/>
          </a:prstGeom>
          <a:noFill/>
        </p:spPr>
        <p:txBody>
          <a:bodyPr wrap="square" rtlCol="0">
            <a:spAutoFit/>
          </a:bodyPr>
          <a:lstStyle/>
          <a:p>
            <a:pPr algn="just"/>
            <a:r>
              <a:rPr lang="es-ES" sz="2800" b="1" dirty="0">
                <a:solidFill>
                  <a:srgbClr val="00FF99"/>
                </a:solidFill>
                <a:latin typeface="Gadugi" panose="020B0502040204020203" pitchFamily="34" charset="0"/>
                <a:ea typeface="Gadugi" panose="020B0502040204020203" pitchFamily="34" charset="0"/>
              </a:rPr>
              <a:t>BUT</a:t>
            </a:r>
            <a:endParaRPr lang="es-AR" sz="2800" b="1" dirty="0">
              <a:solidFill>
                <a:srgbClr val="00FF99"/>
              </a:solidFill>
              <a:latin typeface="Gadugi" panose="020B0502040204020203" pitchFamily="34" charset="0"/>
              <a:ea typeface="Gadugi" panose="020B0502040204020203" pitchFamily="34" charset="0"/>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661468" y="389703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1160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 </a:t>
            </a:r>
            <a:r>
              <a:rPr lang="en-US" sz="2200" b="1" dirty="0">
                <a:latin typeface="Gadugi" panose="020B0502040204020203" pitchFamily="34" charset="0"/>
                <a:ea typeface="Gadugi" panose="020B0502040204020203" pitchFamily="34" charset="0"/>
              </a:rPr>
              <a:t>were substantially less flexible.</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848437" y="4798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A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AR"/>
          </a:p>
        </p:txBody>
      </p:sp>
      <p:sp>
        <p:nvSpPr>
          <p:cNvPr id="8" name="CuadroTexto 7">
            <a:extLst>
              <a:ext uri="{FF2B5EF4-FFF2-40B4-BE49-F238E27FC236}">
                <a16:creationId xmlns:a16="http://schemas.microsoft.com/office/drawing/2014/main" id="{1D4CEC7C-F342-4337-A854-8E72F7417237}"/>
              </a:ext>
            </a:extLst>
          </p:cNvPr>
          <p:cNvSpPr txBox="1"/>
          <p:nvPr/>
        </p:nvSpPr>
        <p:spPr>
          <a:xfrm>
            <a:off x="2638543" y="2367824"/>
            <a:ext cx="691116" cy="307777"/>
          </a:xfrm>
          <a:prstGeom prst="rect">
            <a:avLst/>
          </a:prstGeom>
          <a:noFill/>
        </p:spPr>
        <p:txBody>
          <a:bodyPr wrap="square" rtlCol="0">
            <a:spAutoFit/>
          </a:bodyPr>
          <a:lstStyle/>
          <a:p>
            <a:pPr algn="ct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algn="ct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grpSp>
        <p:nvGrpSpPr>
          <p:cNvPr id="12" name="Grupo 11">
            <a:extLst>
              <a:ext uri="{FF2B5EF4-FFF2-40B4-BE49-F238E27FC236}">
                <a16:creationId xmlns:a16="http://schemas.microsoft.com/office/drawing/2014/main" id="{9F545462-8D89-400E-AEB9-D421FE2F922C}"/>
              </a:ext>
            </a:extLst>
          </p:cNvPr>
          <p:cNvGrpSpPr/>
          <p:nvPr/>
        </p:nvGrpSpPr>
        <p:grpSpPr>
          <a:xfrm>
            <a:off x="758536" y="172996"/>
            <a:ext cx="10800000" cy="1296000"/>
            <a:chOff x="758536" y="172996"/>
            <a:chExt cx="10800000" cy="1296000"/>
          </a:xfrm>
        </p:grpSpPr>
        <p:sp>
          <p:nvSpPr>
            <p:cNvPr id="13" name="CuadroTexto 12">
              <a:extLst>
                <a:ext uri="{FF2B5EF4-FFF2-40B4-BE49-F238E27FC236}">
                  <a16:creationId xmlns:a16="http://schemas.microsoft.com/office/drawing/2014/main" id="{759F68C6-DB19-4758-B239-3F8B3F6A393F}"/>
                </a:ext>
              </a:extLst>
            </p:cNvPr>
            <p:cNvSpPr txBox="1"/>
            <p:nvPr/>
          </p:nvSpPr>
          <p:spPr>
            <a:xfrm>
              <a:off x="758536" y="452596"/>
              <a:ext cx="10800000"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schemeClr val="tx1"/>
                  </a:solidFill>
                  <a:effectLst/>
                  <a:uLnTx/>
                  <a:uFillTx/>
                  <a:latin typeface="Rockwell" panose="02060603020205020403" pitchFamily="18" charset="0"/>
                  <a:ea typeface="+mn-ea"/>
                  <a:cs typeface="+mn-cs"/>
                </a:rPr>
                <a:t>Conectores</a:t>
              </a:r>
            </a:p>
          </p:txBody>
        </p:sp>
        <p:pic>
          <p:nvPicPr>
            <p:cNvPr id="14" name="Imagen 13">
              <a:extLst>
                <a:ext uri="{FF2B5EF4-FFF2-40B4-BE49-F238E27FC236}">
                  <a16:creationId xmlns:a16="http://schemas.microsoft.com/office/drawing/2014/main" id="{5F0E4CBF-24DE-423D-A575-51EA4D6306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4729" y="172996"/>
              <a:ext cx="1296000" cy="129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Tree>
    <p:extLst>
      <p:ext uri="{BB962C8B-B14F-4D97-AF65-F5344CB8AC3E}">
        <p14:creationId xmlns:p14="http://schemas.microsoft.com/office/powerpoint/2010/main" val="175541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319286" y="3527251"/>
            <a:ext cx="5138247" cy="1397982"/>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a:solidFill>
                  <a:srgbClr val="00CCFF"/>
                </a:solidFill>
                <a:latin typeface="Gadugi" panose="020B0502040204020203" pitchFamily="34" charset="0"/>
                <a:ea typeface="Gadugi" panose="020B0502040204020203" pitchFamily="34" charset="0"/>
              </a:rPr>
              <a:t>Welded</a:t>
            </a:r>
            <a:r>
              <a:rPr lang="en-US" sz="2200" b="1" dirty="0">
                <a:latin typeface="Gadugi" panose="020B0502040204020203" pitchFamily="34" charset="0"/>
                <a:ea typeface="Gadugi" panose="020B0502040204020203" pitchFamily="34" charset="0"/>
              </a:rPr>
              <a:t> </a:t>
            </a:r>
            <a:r>
              <a:rPr lang="en-US" sz="2200" b="1" dirty="0">
                <a:solidFill>
                  <a:srgbClr val="0000FF"/>
                </a:solidFill>
                <a:latin typeface="Gadugi" panose="020B0502040204020203" pitchFamily="34" charset="0"/>
                <a:ea typeface="Gadugi" panose="020B0502040204020203" pitchFamily="34" charset="0"/>
              </a:rPr>
              <a:t>tubes</a:t>
            </a:r>
            <a:r>
              <a:rPr lang="en-US" sz="2200" b="1" dirty="0">
                <a:latin typeface="Gadugi" panose="020B0502040204020203" pitchFamily="34" charset="0"/>
                <a:ea typeface="Gadugi" panose="020B0502040204020203" pitchFamily="34" charset="0"/>
              </a:rPr>
              <a:t> would have been </a:t>
            </a:r>
            <a:r>
              <a:rPr lang="en-US" sz="2200" b="1" dirty="0">
                <a:solidFill>
                  <a:srgbClr val="00CCFF"/>
                </a:solidFill>
                <a:latin typeface="Gadugi" panose="020B0502040204020203" pitchFamily="34" charset="0"/>
                <a:ea typeface="Gadugi" panose="020B0502040204020203" pitchFamily="34" charset="0"/>
              </a:rPr>
              <a:t>cheaper</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829672" y="3703022"/>
            <a:ext cx="975166" cy="523220"/>
          </a:xfrm>
          <a:prstGeom prst="rect">
            <a:avLst/>
          </a:prstGeom>
          <a:noFill/>
        </p:spPr>
        <p:txBody>
          <a:bodyPr wrap="square" rtlCol="0">
            <a:spAutoFit/>
          </a:bodyPr>
          <a:lstStyle/>
          <a:p>
            <a:pPr algn="just"/>
            <a:r>
              <a:rPr lang="es-ES" sz="2800" b="1" dirty="0">
                <a:solidFill>
                  <a:srgbClr val="00FF99"/>
                </a:solidFill>
                <a:latin typeface="Gadugi" panose="020B0502040204020203" pitchFamily="34" charset="0"/>
                <a:ea typeface="Gadugi" panose="020B0502040204020203" pitchFamily="34" charset="0"/>
              </a:rPr>
              <a:t>BUT</a:t>
            </a:r>
            <a:endParaRPr lang="es-AR" sz="2800" b="1" dirty="0">
              <a:solidFill>
                <a:srgbClr val="00FF99"/>
              </a:solidFill>
              <a:latin typeface="Gadugi" panose="020B0502040204020203" pitchFamily="34" charset="0"/>
              <a:ea typeface="Gadugi" panose="020B0502040204020203" pitchFamily="34" charset="0"/>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565775" y="423963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176978" y="3532766"/>
            <a:ext cx="4630914" cy="11160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 </a:t>
            </a:r>
            <a:r>
              <a:rPr lang="en-US" sz="2200" b="1" dirty="0">
                <a:latin typeface="Gadugi" panose="020B0502040204020203" pitchFamily="34" charset="0"/>
                <a:ea typeface="Gadugi" panose="020B0502040204020203" pitchFamily="34" charset="0"/>
              </a:rPr>
              <a:t>were substantially </a:t>
            </a:r>
            <a:r>
              <a:rPr lang="en-US" sz="2200" b="1" dirty="0">
                <a:solidFill>
                  <a:srgbClr val="0000FF"/>
                </a:solidFill>
                <a:latin typeface="Gadugi" panose="020B0502040204020203" pitchFamily="34" charset="0"/>
                <a:ea typeface="Gadugi" panose="020B0502040204020203" pitchFamily="34" charset="0"/>
              </a:rPr>
              <a:t>less flexible</a:t>
            </a:r>
            <a:r>
              <a:rPr lang="en-US" sz="2200" b="1" dirty="0">
                <a:latin typeface="Gadugi" panose="020B0502040204020203" pitchFamily="34" charset="0"/>
                <a:ea typeface="Gadugi" panose="020B0502040204020203" pitchFamily="34" charset="0"/>
              </a:rPr>
              <a: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752744" y="8224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A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316682" y="11536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AR"/>
          </a:p>
        </p:txBody>
      </p:sp>
      <p:sp>
        <p:nvSpPr>
          <p:cNvPr id="8" name="CuadroTexto 7">
            <a:extLst>
              <a:ext uri="{FF2B5EF4-FFF2-40B4-BE49-F238E27FC236}">
                <a16:creationId xmlns:a16="http://schemas.microsoft.com/office/drawing/2014/main" id="{1D4CEC7C-F342-4337-A854-8E72F7417237}"/>
              </a:ext>
            </a:extLst>
          </p:cNvPr>
          <p:cNvSpPr txBox="1"/>
          <p:nvPr/>
        </p:nvSpPr>
        <p:spPr>
          <a:xfrm>
            <a:off x="2542850" y="2710424"/>
            <a:ext cx="691116" cy="307777"/>
          </a:xfrm>
          <a:prstGeom prst="rect">
            <a:avLst/>
          </a:prstGeom>
          <a:noFill/>
        </p:spPr>
        <p:txBody>
          <a:bodyPr wrap="square" rtlCol="0">
            <a:spAutoFit/>
          </a:bodyPr>
          <a:lstStyle/>
          <a:p>
            <a:pPr algn="ct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106789" y="2864312"/>
            <a:ext cx="691116" cy="307777"/>
          </a:xfrm>
          <a:prstGeom prst="rect">
            <a:avLst/>
          </a:prstGeom>
          <a:noFill/>
        </p:spPr>
        <p:txBody>
          <a:bodyPr wrap="square" rtlCol="0">
            <a:spAutoFit/>
          </a:bodyPr>
          <a:lstStyle/>
          <a:p>
            <a:pPr algn="ct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sp>
        <p:nvSpPr>
          <p:cNvPr id="2" name="CuadroTexto 1">
            <a:extLst>
              <a:ext uri="{FF2B5EF4-FFF2-40B4-BE49-F238E27FC236}">
                <a16:creationId xmlns:a16="http://schemas.microsoft.com/office/drawing/2014/main" id="{B16BF7F4-9EFE-4013-8447-A00A0B329CAD}"/>
              </a:ext>
            </a:extLst>
          </p:cNvPr>
          <p:cNvSpPr txBox="1"/>
          <p:nvPr/>
        </p:nvSpPr>
        <p:spPr>
          <a:xfrm>
            <a:off x="319284" y="1626304"/>
            <a:ext cx="10951535" cy="430887"/>
          </a:xfrm>
          <a:prstGeom prst="rect">
            <a:avLst/>
          </a:prstGeom>
          <a:noFill/>
        </p:spPr>
        <p:txBody>
          <a:bodyPr wrap="square" rtlCol="0">
            <a:spAutoFit/>
          </a:bodyPr>
          <a:lstStyle/>
          <a:p>
            <a:pPr algn="just"/>
            <a:r>
              <a:rPr lang="es-ES" sz="2200" b="1" dirty="0">
                <a:latin typeface="Gadugi" panose="020B0502040204020203" pitchFamily="34" charset="0"/>
                <a:ea typeface="Gadugi" panose="020B0502040204020203" pitchFamily="34" charset="0"/>
              </a:rPr>
              <a:t>2. Identificar palabras </a:t>
            </a:r>
            <a:r>
              <a:rPr lang="es-ES" sz="2200" b="1" dirty="0">
                <a:solidFill>
                  <a:srgbClr val="00CCFF"/>
                </a:solidFill>
                <a:latin typeface="Gadugi" panose="020B0502040204020203" pitchFamily="34" charset="0"/>
                <a:ea typeface="Gadugi" panose="020B0502040204020203" pitchFamily="34" charset="0"/>
              </a:rPr>
              <a:t>clave</a:t>
            </a:r>
            <a:r>
              <a:rPr lang="es-ES" sz="2200" b="1" dirty="0">
                <a:latin typeface="Gadugi" panose="020B0502040204020203" pitchFamily="34" charset="0"/>
                <a:ea typeface="Gadugi" panose="020B0502040204020203" pitchFamily="34" charset="0"/>
              </a:rPr>
              <a:t>, palabras </a:t>
            </a:r>
            <a:r>
              <a:rPr lang="es-ES" sz="2200" b="1" dirty="0">
                <a:solidFill>
                  <a:srgbClr val="0000FF"/>
                </a:solidFill>
                <a:latin typeface="Gadugi" panose="020B0502040204020203" pitchFamily="34" charset="0"/>
                <a:ea typeface="Gadugi" panose="020B0502040204020203" pitchFamily="34" charset="0"/>
              </a:rPr>
              <a:t>transparentes:</a:t>
            </a:r>
            <a:endParaRPr lang="es-AR" sz="2200" b="1" dirty="0">
              <a:latin typeface="Gadugi" panose="020B0502040204020203" pitchFamily="34" charset="0"/>
              <a:ea typeface="Gadugi" panose="020B0502040204020203" pitchFamily="34" charset="0"/>
            </a:endParaRPr>
          </a:p>
        </p:txBody>
      </p:sp>
      <p:grpSp>
        <p:nvGrpSpPr>
          <p:cNvPr id="12" name="Grupo 11">
            <a:extLst>
              <a:ext uri="{FF2B5EF4-FFF2-40B4-BE49-F238E27FC236}">
                <a16:creationId xmlns:a16="http://schemas.microsoft.com/office/drawing/2014/main" id="{2A43BE03-CE18-4573-9BC5-EA108CB4EF11}"/>
              </a:ext>
            </a:extLst>
          </p:cNvPr>
          <p:cNvGrpSpPr/>
          <p:nvPr/>
        </p:nvGrpSpPr>
        <p:grpSpPr>
          <a:xfrm>
            <a:off x="606363" y="289526"/>
            <a:ext cx="10800000" cy="1296000"/>
            <a:chOff x="758536" y="172996"/>
            <a:chExt cx="10800000" cy="1296000"/>
          </a:xfrm>
        </p:grpSpPr>
        <p:sp>
          <p:nvSpPr>
            <p:cNvPr id="13" name="CuadroTexto 12">
              <a:extLst>
                <a:ext uri="{FF2B5EF4-FFF2-40B4-BE49-F238E27FC236}">
                  <a16:creationId xmlns:a16="http://schemas.microsoft.com/office/drawing/2014/main" id="{F1617620-8A37-446C-9E5B-94A9F988D135}"/>
                </a:ext>
              </a:extLst>
            </p:cNvPr>
            <p:cNvSpPr txBox="1"/>
            <p:nvPr/>
          </p:nvSpPr>
          <p:spPr>
            <a:xfrm>
              <a:off x="758536" y="452596"/>
              <a:ext cx="10800000"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schemeClr val="tx1"/>
                  </a:solidFill>
                  <a:effectLst/>
                  <a:uLnTx/>
                  <a:uFillTx/>
                  <a:latin typeface="Rockwell" panose="02060603020205020403" pitchFamily="18" charset="0"/>
                  <a:ea typeface="+mn-ea"/>
                  <a:cs typeface="+mn-cs"/>
                </a:rPr>
                <a:t>Conectores</a:t>
              </a:r>
            </a:p>
          </p:txBody>
        </p:sp>
        <p:pic>
          <p:nvPicPr>
            <p:cNvPr id="14" name="Imagen 13">
              <a:extLst>
                <a:ext uri="{FF2B5EF4-FFF2-40B4-BE49-F238E27FC236}">
                  <a16:creationId xmlns:a16="http://schemas.microsoft.com/office/drawing/2014/main" id="{0F7E6692-20FD-43BA-AC78-B188BDF758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4729" y="172996"/>
              <a:ext cx="1296000" cy="129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Tree>
    <p:extLst>
      <p:ext uri="{BB962C8B-B14F-4D97-AF65-F5344CB8AC3E}">
        <p14:creationId xmlns:p14="http://schemas.microsoft.com/office/powerpoint/2010/main" val="275850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319286" y="3527251"/>
            <a:ext cx="5138247" cy="1397982"/>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Los </a:t>
            </a:r>
            <a:r>
              <a:rPr lang="en-US" sz="2200" b="1" dirty="0" err="1">
                <a:latin typeface="Gadugi" panose="020B0502040204020203" pitchFamily="34" charset="0"/>
                <a:ea typeface="Gadugi" panose="020B0502040204020203" pitchFamily="34" charset="0"/>
              </a:rPr>
              <a:t>tubos</a:t>
            </a:r>
            <a:r>
              <a:rPr lang="en-US" sz="2200" b="1" dirty="0">
                <a:latin typeface="Gadugi" panose="020B0502040204020203" pitchFamily="34" charset="0"/>
                <a:ea typeface="Gadugi" panose="020B0502040204020203" pitchFamily="34" charset="0"/>
              </a:rPr>
              <a:t> soldados </a:t>
            </a:r>
            <a:r>
              <a:rPr lang="en-US" sz="2200" b="1" dirty="0" err="1">
                <a:latin typeface="Gadugi" panose="020B0502040204020203" pitchFamily="34" charset="0"/>
                <a:ea typeface="Gadugi" panose="020B0502040204020203" pitchFamily="34" charset="0"/>
              </a:rPr>
              <a:t>hubieran</a:t>
            </a:r>
            <a:r>
              <a:rPr lang="en-US" sz="2200" b="1" dirty="0">
                <a:latin typeface="Gadugi" panose="020B0502040204020203" pitchFamily="34" charset="0"/>
                <a:ea typeface="Gadugi" panose="020B0502040204020203" pitchFamily="34" charset="0"/>
              </a:rPr>
              <a:t> </a:t>
            </a:r>
            <a:r>
              <a:rPr lang="en-US" sz="2200" b="1" dirty="0" err="1">
                <a:latin typeface="Gadugi" panose="020B0502040204020203" pitchFamily="34" charset="0"/>
                <a:ea typeface="Gadugi" panose="020B0502040204020203" pitchFamily="34" charset="0"/>
              </a:rPr>
              <a:t>sido</a:t>
            </a:r>
            <a:r>
              <a:rPr lang="en-US" sz="2200" b="1" dirty="0">
                <a:latin typeface="Gadugi" panose="020B0502040204020203" pitchFamily="34" charset="0"/>
                <a:ea typeface="Gadugi" panose="020B0502040204020203" pitchFamily="34" charset="0"/>
              </a:rPr>
              <a:t> </a:t>
            </a:r>
            <a:r>
              <a:rPr lang="en-US" sz="2200" b="1" dirty="0" err="1">
                <a:latin typeface="Gadugi" panose="020B0502040204020203" pitchFamily="34" charset="0"/>
                <a:ea typeface="Gadugi" panose="020B0502040204020203" pitchFamily="34" charset="0"/>
              </a:rPr>
              <a:t>más</a:t>
            </a:r>
            <a:r>
              <a:rPr lang="en-US" sz="2200" b="1" dirty="0">
                <a:latin typeface="Gadugi" panose="020B0502040204020203" pitchFamily="34" charset="0"/>
                <a:ea typeface="Gadugi" panose="020B0502040204020203" pitchFamily="34" charset="0"/>
              </a:rPr>
              <a:t> </a:t>
            </a:r>
            <a:r>
              <a:rPr lang="en-US" sz="2200" b="1" dirty="0" err="1">
                <a:latin typeface="Gadugi" panose="020B0502040204020203" pitchFamily="34" charset="0"/>
                <a:ea typeface="Gadugi" panose="020B0502040204020203" pitchFamily="34" charset="0"/>
              </a:rPr>
              <a:t>económicos</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724676" y="3703022"/>
            <a:ext cx="1185159" cy="523220"/>
          </a:xfrm>
          <a:prstGeom prst="rect">
            <a:avLst/>
          </a:prstGeom>
          <a:noFill/>
        </p:spPr>
        <p:txBody>
          <a:bodyPr wrap="square" rtlCol="0">
            <a:spAutoFit/>
          </a:bodyPr>
          <a:lstStyle/>
          <a:p>
            <a:pPr algn="just"/>
            <a:r>
              <a:rPr lang="es-ES" sz="2800" b="1" dirty="0">
                <a:solidFill>
                  <a:srgbClr val="00FF99"/>
                </a:solidFill>
                <a:latin typeface="Gadugi" panose="020B0502040204020203" pitchFamily="34" charset="0"/>
                <a:ea typeface="Gadugi" panose="020B0502040204020203" pitchFamily="34" charset="0"/>
              </a:rPr>
              <a:t>PERO</a:t>
            </a:r>
            <a:endParaRPr lang="es-AR" sz="2800" b="1" dirty="0">
              <a:solidFill>
                <a:srgbClr val="00FF99"/>
              </a:solidFill>
              <a:latin typeface="Gadugi" panose="020B0502040204020203" pitchFamily="34" charset="0"/>
              <a:ea typeface="Gadugi" panose="020B0502040204020203" pitchFamily="34" charset="0"/>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565775" y="423963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176978" y="3532766"/>
            <a:ext cx="4630914" cy="11160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 </a:t>
            </a:r>
            <a:r>
              <a:rPr lang="en-US" sz="2200" b="1" dirty="0" err="1">
                <a:latin typeface="Gadugi" panose="020B0502040204020203" pitchFamily="34" charset="0"/>
                <a:ea typeface="Gadugi" panose="020B0502040204020203" pitchFamily="34" charset="0"/>
              </a:rPr>
              <a:t>eran</a:t>
            </a:r>
            <a:r>
              <a:rPr lang="en-US" sz="2200" b="1" dirty="0">
                <a:latin typeface="Gadugi" panose="020B0502040204020203" pitchFamily="34" charset="0"/>
                <a:ea typeface="Gadugi" panose="020B0502040204020203" pitchFamily="34" charset="0"/>
              </a:rPr>
              <a:t> </a:t>
            </a:r>
            <a:r>
              <a:rPr lang="en-US" sz="2200" b="1" dirty="0" err="1">
                <a:latin typeface="Gadugi" panose="020B0502040204020203" pitchFamily="34" charset="0"/>
                <a:ea typeface="Gadugi" panose="020B0502040204020203" pitchFamily="34" charset="0"/>
              </a:rPr>
              <a:t>mucho</a:t>
            </a:r>
            <a:r>
              <a:rPr lang="en-US" sz="2200" b="1" dirty="0">
                <a:latin typeface="Gadugi" panose="020B0502040204020203" pitchFamily="34" charset="0"/>
                <a:ea typeface="Gadugi" panose="020B0502040204020203" pitchFamily="34" charset="0"/>
              </a:rPr>
              <a:t> </a:t>
            </a:r>
            <a:r>
              <a:rPr lang="en-US" sz="2200" b="1" dirty="0" err="1">
                <a:latin typeface="Gadugi" panose="020B0502040204020203" pitchFamily="34" charset="0"/>
                <a:ea typeface="Gadugi" panose="020B0502040204020203" pitchFamily="34" charset="0"/>
              </a:rPr>
              <a:t>menos</a:t>
            </a:r>
            <a:r>
              <a:rPr lang="en-US" sz="2200" b="1" dirty="0">
                <a:latin typeface="Gadugi" panose="020B0502040204020203" pitchFamily="34" charset="0"/>
                <a:ea typeface="Gadugi" panose="020B0502040204020203" pitchFamily="34" charset="0"/>
              </a:rPr>
              <a:t> flexibles.</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752744" y="8224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A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316682" y="11536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AR"/>
          </a:p>
        </p:txBody>
      </p:sp>
      <p:sp>
        <p:nvSpPr>
          <p:cNvPr id="8" name="CuadroTexto 7">
            <a:extLst>
              <a:ext uri="{FF2B5EF4-FFF2-40B4-BE49-F238E27FC236}">
                <a16:creationId xmlns:a16="http://schemas.microsoft.com/office/drawing/2014/main" id="{1D4CEC7C-F342-4337-A854-8E72F7417237}"/>
              </a:ext>
            </a:extLst>
          </p:cNvPr>
          <p:cNvSpPr txBox="1"/>
          <p:nvPr/>
        </p:nvSpPr>
        <p:spPr>
          <a:xfrm>
            <a:off x="2542850" y="2710424"/>
            <a:ext cx="691116" cy="307777"/>
          </a:xfrm>
          <a:prstGeom prst="rect">
            <a:avLst/>
          </a:prstGeom>
          <a:noFill/>
        </p:spPr>
        <p:txBody>
          <a:bodyPr wrap="square" rtlCol="0">
            <a:spAutoFit/>
          </a:bodyPr>
          <a:lstStyle/>
          <a:p>
            <a:pPr algn="ct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106789" y="2864312"/>
            <a:ext cx="691116" cy="307777"/>
          </a:xfrm>
          <a:prstGeom prst="rect">
            <a:avLst/>
          </a:prstGeom>
          <a:noFill/>
        </p:spPr>
        <p:txBody>
          <a:bodyPr wrap="square" rtlCol="0">
            <a:spAutoFit/>
          </a:bodyPr>
          <a:lstStyle/>
          <a:p>
            <a:pPr algn="ct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sp>
        <p:nvSpPr>
          <p:cNvPr id="2" name="CuadroTexto 1">
            <a:extLst>
              <a:ext uri="{FF2B5EF4-FFF2-40B4-BE49-F238E27FC236}">
                <a16:creationId xmlns:a16="http://schemas.microsoft.com/office/drawing/2014/main" id="{B16BF7F4-9EFE-4013-8447-A00A0B329CAD}"/>
              </a:ext>
            </a:extLst>
          </p:cNvPr>
          <p:cNvSpPr txBox="1"/>
          <p:nvPr/>
        </p:nvSpPr>
        <p:spPr>
          <a:xfrm>
            <a:off x="319284" y="1626304"/>
            <a:ext cx="10951535" cy="430887"/>
          </a:xfrm>
          <a:prstGeom prst="rect">
            <a:avLst/>
          </a:prstGeom>
          <a:noFill/>
        </p:spPr>
        <p:txBody>
          <a:bodyPr wrap="square" rtlCol="0">
            <a:spAutoFit/>
          </a:bodyPr>
          <a:lstStyle/>
          <a:p>
            <a:pPr algn="just"/>
            <a:r>
              <a:rPr lang="es-ES" sz="2200" b="1" dirty="0">
                <a:latin typeface="Gadugi" panose="020B0502040204020203" pitchFamily="34" charset="0"/>
                <a:ea typeface="Gadugi" panose="020B0502040204020203" pitchFamily="34" charset="0"/>
              </a:rPr>
              <a:t>3. Dar una versión en castellano:</a:t>
            </a:r>
            <a:endParaRPr lang="es-AR" sz="2200" b="1" dirty="0">
              <a:latin typeface="Gadugi" panose="020B0502040204020203" pitchFamily="34" charset="0"/>
              <a:ea typeface="Gadugi" panose="020B0502040204020203" pitchFamily="34" charset="0"/>
            </a:endParaRPr>
          </a:p>
        </p:txBody>
      </p:sp>
      <p:grpSp>
        <p:nvGrpSpPr>
          <p:cNvPr id="12" name="Grupo 11">
            <a:extLst>
              <a:ext uri="{FF2B5EF4-FFF2-40B4-BE49-F238E27FC236}">
                <a16:creationId xmlns:a16="http://schemas.microsoft.com/office/drawing/2014/main" id="{2A43BE03-CE18-4573-9BC5-EA108CB4EF11}"/>
              </a:ext>
            </a:extLst>
          </p:cNvPr>
          <p:cNvGrpSpPr/>
          <p:nvPr/>
        </p:nvGrpSpPr>
        <p:grpSpPr>
          <a:xfrm>
            <a:off x="606363" y="289526"/>
            <a:ext cx="10800000" cy="1296000"/>
            <a:chOff x="758536" y="172996"/>
            <a:chExt cx="10800000" cy="1296000"/>
          </a:xfrm>
        </p:grpSpPr>
        <p:sp>
          <p:nvSpPr>
            <p:cNvPr id="13" name="CuadroTexto 12">
              <a:extLst>
                <a:ext uri="{FF2B5EF4-FFF2-40B4-BE49-F238E27FC236}">
                  <a16:creationId xmlns:a16="http://schemas.microsoft.com/office/drawing/2014/main" id="{F1617620-8A37-446C-9E5B-94A9F988D135}"/>
                </a:ext>
              </a:extLst>
            </p:cNvPr>
            <p:cNvSpPr txBox="1"/>
            <p:nvPr/>
          </p:nvSpPr>
          <p:spPr>
            <a:xfrm>
              <a:off x="758536" y="452596"/>
              <a:ext cx="10800000"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schemeClr val="tx1"/>
                  </a:solidFill>
                  <a:effectLst/>
                  <a:uLnTx/>
                  <a:uFillTx/>
                  <a:latin typeface="Rockwell" panose="02060603020205020403" pitchFamily="18" charset="0"/>
                  <a:ea typeface="+mn-ea"/>
                  <a:cs typeface="+mn-cs"/>
                </a:rPr>
                <a:t>Conectores</a:t>
              </a:r>
            </a:p>
          </p:txBody>
        </p:sp>
        <p:pic>
          <p:nvPicPr>
            <p:cNvPr id="14" name="Imagen 13">
              <a:extLst>
                <a:ext uri="{FF2B5EF4-FFF2-40B4-BE49-F238E27FC236}">
                  <a16:creationId xmlns:a16="http://schemas.microsoft.com/office/drawing/2014/main" id="{0F7E6692-20FD-43BA-AC78-B188BDF758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4729" y="172996"/>
              <a:ext cx="1296000" cy="129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Tree>
    <p:extLst>
      <p:ext uri="{BB962C8B-B14F-4D97-AF65-F5344CB8AC3E}">
        <p14:creationId xmlns:p14="http://schemas.microsoft.com/office/powerpoint/2010/main" val="1361317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58535" y="1303468"/>
            <a:ext cx="10800000" cy="5101936"/>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00000"/>
              </a:lnSpc>
              <a:spcBef>
                <a:spcPts val="0"/>
              </a:spcBef>
              <a:buNone/>
            </a:pPr>
            <a:endParaRPr lang="es-AR" sz="1800" dirty="0">
              <a:latin typeface="Gadugi" panose="020B0502040204020203" pitchFamily="34" charset="0"/>
            </a:endParaRPr>
          </a:p>
        </p:txBody>
      </p:sp>
      <p:grpSp>
        <p:nvGrpSpPr>
          <p:cNvPr id="6" name="Grupo 5">
            <a:extLst>
              <a:ext uri="{FF2B5EF4-FFF2-40B4-BE49-F238E27FC236}">
                <a16:creationId xmlns:a16="http://schemas.microsoft.com/office/drawing/2014/main" id="{07DE5EF4-569A-498C-882A-FAD6C1FF0792}"/>
              </a:ext>
            </a:extLst>
          </p:cNvPr>
          <p:cNvGrpSpPr/>
          <p:nvPr/>
        </p:nvGrpSpPr>
        <p:grpSpPr>
          <a:xfrm>
            <a:off x="758536" y="172996"/>
            <a:ext cx="10800000" cy="1296000"/>
            <a:chOff x="758536" y="172996"/>
            <a:chExt cx="10800000" cy="1296000"/>
          </a:xfrm>
        </p:grpSpPr>
        <p:sp>
          <p:nvSpPr>
            <p:cNvPr id="5" name="CuadroTexto 4"/>
            <p:cNvSpPr txBox="1"/>
            <p:nvPr/>
          </p:nvSpPr>
          <p:spPr>
            <a:xfrm>
              <a:off x="758536" y="452596"/>
              <a:ext cx="10800000"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prstClr val="black"/>
                  </a:solidFill>
                  <a:effectLst/>
                  <a:uLnTx/>
                  <a:uFillTx/>
                  <a:latin typeface="Rockwell" panose="02060603020205020403" pitchFamily="18" charset="0"/>
                  <a:ea typeface="+mn-ea"/>
                  <a:cs typeface="+mn-cs"/>
                </a:rPr>
                <a:t>Conectores</a:t>
              </a:r>
            </a:p>
          </p:txBody>
        </p:sp>
        <p:pic>
          <p:nvPicPr>
            <p:cNvPr id="4" name="Imagen 3">
              <a:extLst>
                <a:ext uri="{FF2B5EF4-FFF2-40B4-BE49-F238E27FC236}">
                  <a16:creationId xmlns:a16="http://schemas.microsoft.com/office/drawing/2014/main" id="{E7FE8D3D-E3B3-4A8F-A429-1F7B30CA26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14729" y="172996"/>
              <a:ext cx="1296000" cy="129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pic>
        <p:nvPicPr>
          <p:cNvPr id="7" name="Imagen 6">
            <a:extLst>
              <a:ext uri="{FF2B5EF4-FFF2-40B4-BE49-F238E27FC236}">
                <a16:creationId xmlns:a16="http://schemas.microsoft.com/office/drawing/2014/main" id="{AC0ADB6B-BDE5-4562-B7B5-31F73D9D1CBD}"/>
              </a:ext>
            </a:extLst>
          </p:cNvPr>
          <p:cNvPicPr>
            <a:picLocks noChangeAspect="1"/>
          </p:cNvPicPr>
          <p:nvPr/>
        </p:nvPicPr>
        <p:blipFill>
          <a:blip r:embed="rId3"/>
          <a:stretch>
            <a:fillRect/>
          </a:stretch>
        </p:blipFill>
        <p:spPr>
          <a:xfrm>
            <a:off x="1684137" y="2317898"/>
            <a:ext cx="5760000" cy="3838500"/>
          </a:xfrm>
          <a:prstGeom prst="rect">
            <a:avLst/>
          </a:prstGeom>
        </p:spPr>
      </p:pic>
      <p:sp>
        <p:nvSpPr>
          <p:cNvPr id="8" name="CuadroTexto 7">
            <a:extLst>
              <a:ext uri="{FF2B5EF4-FFF2-40B4-BE49-F238E27FC236}">
                <a16:creationId xmlns:a16="http://schemas.microsoft.com/office/drawing/2014/main" id="{CCDA32DC-7BC8-4AB8-9AEB-EB16DA9EE284}"/>
              </a:ext>
            </a:extLst>
          </p:cNvPr>
          <p:cNvSpPr txBox="1"/>
          <p:nvPr/>
        </p:nvSpPr>
        <p:spPr>
          <a:xfrm>
            <a:off x="3274828" y="4699589"/>
            <a:ext cx="274320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200" dirty="0">
                <a:ln>
                  <a:solidFill>
                    <a:prstClr val="black"/>
                  </a:solidFill>
                </a:ln>
                <a:solidFill>
                  <a:srgbClr val="FF0000"/>
                </a:solidFill>
                <a:latin typeface="Arial Black" panose="020B0A04020102020204" pitchFamily="34" charset="0"/>
              </a:rPr>
              <a:t>NEVERTHELESS</a:t>
            </a:r>
            <a:endParaRPr kumimoji="0" lang="es-AR" sz="2200" b="0" i="0" u="none" strike="noStrike" kern="1200" cap="none" spc="0" normalizeH="0" baseline="0" noProof="0" dirty="0">
              <a:ln>
                <a:solidFill>
                  <a:prstClr val="black"/>
                </a:solidFill>
              </a:ln>
              <a:solidFill>
                <a:srgbClr val="FF0000"/>
              </a:solidFill>
              <a:effectLst/>
              <a:uLnTx/>
              <a:uFillTx/>
              <a:latin typeface="Arial Black" panose="020B0A04020102020204" pitchFamily="34" charset="0"/>
            </a:endParaRPr>
          </a:p>
        </p:txBody>
      </p:sp>
    </p:spTree>
    <p:extLst>
      <p:ext uri="{BB962C8B-B14F-4D97-AF65-F5344CB8AC3E}">
        <p14:creationId xmlns:p14="http://schemas.microsoft.com/office/powerpoint/2010/main" val="1145742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14979" y="3184651"/>
            <a:ext cx="5138247" cy="1397982"/>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The dimensions of the chair are presented in </a:t>
            </a:r>
            <a:r>
              <a:rPr lang="en-US" sz="2200" b="1" dirty="0" err="1">
                <a:latin typeface="Gadugi" panose="020B0502040204020203" pitchFamily="34" charset="0"/>
                <a:ea typeface="Gadugi" panose="020B0502040204020203" pitchFamily="34" charset="0"/>
              </a:rPr>
              <a:t>centimetres</a:t>
            </a:r>
            <a:r>
              <a:rPr lang="en-US" sz="2200" b="1" dirty="0">
                <a:latin typeface="Gadugi" panose="020B0502040204020203" pitchFamily="34" charset="0"/>
                <a:ea typeface="Gadugi" panose="020B0502040204020203" pitchFamily="34" charset="0"/>
              </a:rPr>
              <a: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385135" y="3585135"/>
            <a:ext cx="2105246"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NEVERTHELESS,</a:t>
            </a:r>
            <a:endParaRPr kumimoji="0" lang="es-AR" sz="20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661468" y="389703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1160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[the tube diameters of the metal chairs are given in </a:t>
            </a:r>
            <a:r>
              <a:rPr lang="en-US" sz="2200" b="1" dirty="0" err="1">
                <a:solidFill>
                  <a:prstClr val="black"/>
                </a:solidFill>
                <a:latin typeface="Gadugi" panose="020B0502040204020203" pitchFamily="34" charset="0"/>
                <a:ea typeface="Gadugi" panose="020B0502040204020203" pitchFamily="34" charset="0"/>
                <a:cs typeface="Arial" panose="020B0604020202020204" pitchFamily="34" charset="0"/>
              </a:rPr>
              <a:t>millimetres</a:t>
            </a: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rPr>
              <a:t>.</a:t>
            </a: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endPar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848437" y="4798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638543" y="2367824"/>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grpSp>
        <p:nvGrpSpPr>
          <p:cNvPr id="12" name="Grupo 11">
            <a:extLst>
              <a:ext uri="{FF2B5EF4-FFF2-40B4-BE49-F238E27FC236}">
                <a16:creationId xmlns:a16="http://schemas.microsoft.com/office/drawing/2014/main" id="{9F545462-8D89-400E-AEB9-D421FE2F922C}"/>
              </a:ext>
            </a:extLst>
          </p:cNvPr>
          <p:cNvGrpSpPr/>
          <p:nvPr/>
        </p:nvGrpSpPr>
        <p:grpSpPr>
          <a:xfrm>
            <a:off x="758536" y="172996"/>
            <a:ext cx="10800000" cy="1296000"/>
            <a:chOff x="758536" y="172996"/>
            <a:chExt cx="10800000" cy="1296000"/>
          </a:xfrm>
        </p:grpSpPr>
        <p:sp>
          <p:nvSpPr>
            <p:cNvPr id="13" name="CuadroTexto 12">
              <a:extLst>
                <a:ext uri="{FF2B5EF4-FFF2-40B4-BE49-F238E27FC236}">
                  <a16:creationId xmlns:a16="http://schemas.microsoft.com/office/drawing/2014/main" id="{759F68C6-DB19-4758-B239-3F8B3F6A393F}"/>
                </a:ext>
              </a:extLst>
            </p:cNvPr>
            <p:cNvSpPr txBox="1"/>
            <p:nvPr/>
          </p:nvSpPr>
          <p:spPr>
            <a:xfrm>
              <a:off x="758536" y="452596"/>
              <a:ext cx="10800000"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prstClr val="black"/>
                  </a:solidFill>
                  <a:effectLst/>
                  <a:uLnTx/>
                  <a:uFillTx/>
                  <a:latin typeface="Rockwell" panose="02060603020205020403" pitchFamily="18" charset="0"/>
                  <a:ea typeface="+mn-ea"/>
                  <a:cs typeface="+mn-cs"/>
                </a:rPr>
                <a:t>Conectores</a:t>
              </a:r>
            </a:p>
          </p:txBody>
        </p:sp>
        <p:pic>
          <p:nvPicPr>
            <p:cNvPr id="14" name="Imagen 13">
              <a:extLst>
                <a:ext uri="{FF2B5EF4-FFF2-40B4-BE49-F238E27FC236}">
                  <a16:creationId xmlns:a16="http://schemas.microsoft.com/office/drawing/2014/main" id="{5F0E4CBF-24DE-423D-A575-51EA4D6306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4729" y="172996"/>
              <a:ext cx="1296000" cy="129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Tree>
    <p:extLst>
      <p:ext uri="{BB962C8B-B14F-4D97-AF65-F5344CB8AC3E}">
        <p14:creationId xmlns:p14="http://schemas.microsoft.com/office/powerpoint/2010/main" val="193174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14979" y="3184651"/>
            <a:ext cx="5138247" cy="1397982"/>
          </a:xfrm>
        </p:spPr>
        <p:txBody>
          <a:bodyPr>
            <a:noAutofit/>
          </a:bodyPr>
          <a:lstStyle/>
          <a:p>
            <a:pPr marL="0" indent="0" algn="just">
              <a:lnSpc>
                <a:spcPct val="150000"/>
              </a:lnSpc>
              <a:spcBef>
                <a:spcPts val="0"/>
              </a:spcBef>
              <a:buNone/>
            </a:pPr>
            <a:r>
              <a:rPr lang="en-US" sz="2000" b="1" dirty="0">
                <a:latin typeface="Gadugi" panose="020B0502040204020203" pitchFamily="34" charset="0"/>
                <a:ea typeface="Gadugi" panose="020B0502040204020203" pitchFamily="34" charset="0"/>
                <a:cs typeface="Arial" panose="020B0604020202020204" pitchFamily="34" charset="0"/>
              </a:rPr>
              <a:t>[</a:t>
            </a:r>
            <a:r>
              <a:rPr lang="en-US" sz="2000" b="1" dirty="0">
                <a:latin typeface="Gadugi" panose="020B0502040204020203" pitchFamily="34" charset="0"/>
                <a:ea typeface="Gadugi" panose="020B0502040204020203" pitchFamily="34" charset="0"/>
              </a:rPr>
              <a:t>Las </a:t>
            </a:r>
            <a:r>
              <a:rPr lang="en-US" sz="2000" b="1" dirty="0" err="1">
                <a:latin typeface="Gadugi" panose="020B0502040204020203" pitchFamily="34" charset="0"/>
                <a:ea typeface="Gadugi" panose="020B0502040204020203" pitchFamily="34" charset="0"/>
              </a:rPr>
              <a:t>dimensiones</a:t>
            </a:r>
            <a:r>
              <a:rPr lang="en-US" sz="2000" b="1" dirty="0">
                <a:latin typeface="Gadugi" panose="020B0502040204020203" pitchFamily="34" charset="0"/>
                <a:ea typeface="Gadugi" panose="020B0502040204020203" pitchFamily="34" charset="0"/>
              </a:rPr>
              <a:t> de la </a:t>
            </a:r>
            <a:r>
              <a:rPr lang="en-US" sz="2000" b="1" dirty="0" err="1">
                <a:latin typeface="Gadugi" panose="020B0502040204020203" pitchFamily="34" charset="0"/>
                <a:ea typeface="Gadugi" panose="020B0502040204020203" pitchFamily="34" charset="0"/>
              </a:rPr>
              <a:t>silla</a:t>
            </a:r>
            <a:r>
              <a:rPr lang="en-US" sz="2000" b="1" dirty="0">
                <a:latin typeface="Gadugi" panose="020B0502040204020203" pitchFamily="34" charset="0"/>
                <a:ea typeface="Gadugi" panose="020B0502040204020203" pitchFamily="34" charset="0"/>
              </a:rPr>
              <a:t> se </a:t>
            </a:r>
            <a:r>
              <a:rPr lang="en-US" sz="2000" b="1" dirty="0" err="1">
                <a:latin typeface="Gadugi" panose="020B0502040204020203" pitchFamily="34" charset="0"/>
                <a:ea typeface="Gadugi" panose="020B0502040204020203" pitchFamily="34" charset="0"/>
              </a:rPr>
              <a:t>presentan</a:t>
            </a:r>
            <a:r>
              <a:rPr lang="en-US" sz="2000" b="1" dirty="0">
                <a:latin typeface="Gadugi" panose="020B0502040204020203" pitchFamily="34" charset="0"/>
                <a:ea typeface="Gadugi" panose="020B0502040204020203" pitchFamily="34" charset="0"/>
              </a:rPr>
              <a:t> </a:t>
            </a:r>
            <a:r>
              <a:rPr lang="en-US" sz="2000" b="1" dirty="0" err="1">
                <a:latin typeface="Gadugi" panose="020B0502040204020203" pitchFamily="34" charset="0"/>
                <a:ea typeface="Gadugi" panose="020B0502040204020203" pitchFamily="34" charset="0"/>
              </a:rPr>
              <a:t>en</a:t>
            </a:r>
            <a:r>
              <a:rPr lang="en-US" sz="2000" b="1" dirty="0">
                <a:latin typeface="Gadugi" panose="020B0502040204020203" pitchFamily="34" charset="0"/>
                <a:ea typeface="Gadugi" panose="020B0502040204020203" pitchFamily="34" charset="0"/>
              </a:rPr>
              <a:t> </a:t>
            </a:r>
            <a:r>
              <a:rPr lang="en-US" sz="2000" b="1" dirty="0" err="1">
                <a:latin typeface="Gadugi" panose="020B0502040204020203" pitchFamily="34" charset="0"/>
                <a:ea typeface="Gadugi" panose="020B0502040204020203" pitchFamily="34" charset="0"/>
              </a:rPr>
              <a:t>centímetros</a:t>
            </a:r>
            <a:r>
              <a:rPr lang="en-US" sz="2000" b="1" dirty="0">
                <a:latin typeface="Gadugi" panose="020B0502040204020203" pitchFamily="34" charset="0"/>
                <a:ea typeface="Gadugi" panose="020B0502040204020203" pitchFamily="34" charset="0"/>
              </a:rPr>
              <a:t>.</a:t>
            </a:r>
            <a:r>
              <a:rPr lang="en-US" sz="2000" b="1" dirty="0">
                <a:latin typeface="Gadugi" panose="020B0502040204020203" pitchFamily="34" charset="0"/>
                <a:ea typeface="Gadugi" panose="020B0502040204020203" pitchFamily="34" charset="0"/>
                <a:cs typeface="Arial" panose="020B0604020202020204" pitchFamily="34" charset="0"/>
              </a:rPr>
              <a:t>]</a:t>
            </a:r>
            <a:endParaRPr lang="en-US" sz="20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96079" y="3332369"/>
            <a:ext cx="1885393" cy="70788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2000" b="1" dirty="0">
                <a:solidFill>
                  <a:srgbClr val="00FF99"/>
                </a:solidFill>
                <a:latin typeface="Gadugi" panose="020B0502040204020203" pitchFamily="34" charset="0"/>
                <a:ea typeface="Gadugi" panose="020B0502040204020203" pitchFamily="34" charset="0"/>
              </a:rPr>
              <a:t>SIN EMBARGO, </a:t>
            </a:r>
            <a:endParaRPr kumimoji="0" lang="es-AR" sz="20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553226" y="4103710"/>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39246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lnSpc>
                <a:spcPct val="150000"/>
              </a:lnSpc>
              <a:spcBef>
                <a:spcPts val="0"/>
              </a:spcBef>
              <a:buNone/>
            </a:pPr>
            <a:r>
              <a:rPr lang="en-US" sz="20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s-ES" sz="2000" b="1" dirty="0">
                <a:solidFill>
                  <a:prstClr val="black"/>
                </a:solidFill>
                <a:latin typeface="Gadugi" panose="020B0502040204020203" pitchFamily="34" charset="0"/>
                <a:ea typeface="Gadugi" panose="020B0502040204020203" pitchFamily="34" charset="0"/>
                <a:cs typeface="Arial" panose="020B0604020202020204" pitchFamily="34" charset="0"/>
              </a:rPr>
              <a:t>los diámetros de los tubos de las sillas de metal están dados en milímetros</a:t>
            </a:r>
            <a:r>
              <a:rPr kumimoji="0" lang="en-US" sz="20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rPr>
              <a:t>.</a:t>
            </a:r>
            <a:r>
              <a:rPr kumimoji="0" lang="en-US" sz="20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endParaRPr kumimoji="0" lang="en-US" sz="20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848437" y="4798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638543" y="2367824"/>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grpSp>
        <p:nvGrpSpPr>
          <p:cNvPr id="12" name="Grupo 11">
            <a:extLst>
              <a:ext uri="{FF2B5EF4-FFF2-40B4-BE49-F238E27FC236}">
                <a16:creationId xmlns:a16="http://schemas.microsoft.com/office/drawing/2014/main" id="{9F545462-8D89-400E-AEB9-D421FE2F922C}"/>
              </a:ext>
            </a:extLst>
          </p:cNvPr>
          <p:cNvGrpSpPr/>
          <p:nvPr/>
        </p:nvGrpSpPr>
        <p:grpSpPr>
          <a:xfrm>
            <a:off x="758536" y="172996"/>
            <a:ext cx="10800000" cy="1296000"/>
            <a:chOff x="758536" y="172996"/>
            <a:chExt cx="10800000" cy="1296000"/>
          </a:xfrm>
        </p:grpSpPr>
        <p:sp>
          <p:nvSpPr>
            <p:cNvPr id="13" name="CuadroTexto 12">
              <a:extLst>
                <a:ext uri="{FF2B5EF4-FFF2-40B4-BE49-F238E27FC236}">
                  <a16:creationId xmlns:a16="http://schemas.microsoft.com/office/drawing/2014/main" id="{759F68C6-DB19-4758-B239-3F8B3F6A393F}"/>
                </a:ext>
              </a:extLst>
            </p:cNvPr>
            <p:cNvSpPr txBox="1"/>
            <p:nvPr/>
          </p:nvSpPr>
          <p:spPr>
            <a:xfrm>
              <a:off x="758536" y="452596"/>
              <a:ext cx="10800000"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prstClr val="black"/>
                  </a:solidFill>
                  <a:effectLst/>
                  <a:uLnTx/>
                  <a:uFillTx/>
                  <a:latin typeface="Rockwell" panose="02060603020205020403" pitchFamily="18" charset="0"/>
                  <a:ea typeface="+mn-ea"/>
                  <a:cs typeface="+mn-cs"/>
                </a:rPr>
                <a:t>Conectores</a:t>
              </a:r>
            </a:p>
          </p:txBody>
        </p:sp>
        <p:pic>
          <p:nvPicPr>
            <p:cNvPr id="14" name="Imagen 13">
              <a:extLst>
                <a:ext uri="{FF2B5EF4-FFF2-40B4-BE49-F238E27FC236}">
                  <a16:creationId xmlns:a16="http://schemas.microsoft.com/office/drawing/2014/main" id="{5F0E4CBF-24DE-423D-A575-51EA4D6306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4729" y="172996"/>
              <a:ext cx="1296000" cy="129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Tree>
    <p:extLst>
      <p:ext uri="{BB962C8B-B14F-4D97-AF65-F5344CB8AC3E}">
        <p14:creationId xmlns:p14="http://schemas.microsoft.com/office/powerpoint/2010/main" val="2704844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58535" y="1303468"/>
            <a:ext cx="10800000" cy="5101936"/>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00000"/>
              </a:lnSpc>
              <a:spcBef>
                <a:spcPts val="0"/>
              </a:spcBef>
              <a:buNone/>
            </a:pPr>
            <a:endParaRPr lang="es-AR" sz="1800" dirty="0">
              <a:latin typeface="Gadugi" panose="020B0502040204020203" pitchFamily="34" charset="0"/>
            </a:endParaRPr>
          </a:p>
        </p:txBody>
      </p:sp>
      <p:grpSp>
        <p:nvGrpSpPr>
          <p:cNvPr id="6" name="Grupo 5">
            <a:extLst>
              <a:ext uri="{FF2B5EF4-FFF2-40B4-BE49-F238E27FC236}">
                <a16:creationId xmlns:a16="http://schemas.microsoft.com/office/drawing/2014/main" id="{07DE5EF4-569A-498C-882A-FAD6C1FF0792}"/>
              </a:ext>
            </a:extLst>
          </p:cNvPr>
          <p:cNvGrpSpPr/>
          <p:nvPr/>
        </p:nvGrpSpPr>
        <p:grpSpPr>
          <a:xfrm>
            <a:off x="758536" y="172996"/>
            <a:ext cx="10800000" cy="1296000"/>
            <a:chOff x="758536" y="172996"/>
            <a:chExt cx="10800000" cy="1296000"/>
          </a:xfrm>
        </p:grpSpPr>
        <p:sp>
          <p:nvSpPr>
            <p:cNvPr id="5" name="CuadroTexto 4"/>
            <p:cNvSpPr txBox="1"/>
            <p:nvPr/>
          </p:nvSpPr>
          <p:spPr>
            <a:xfrm>
              <a:off x="758536" y="452596"/>
              <a:ext cx="10800000"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prstClr val="black"/>
                  </a:solidFill>
                  <a:effectLst/>
                  <a:uLnTx/>
                  <a:uFillTx/>
                  <a:latin typeface="Rockwell" panose="02060603020205020403" pitchFamily="18" charset="0"/>
                  <a:ea typeface="+mn-ea"/>
                  <a:cs typeface="+mn-cs"/>
                </a:rPr>
                <a:t>Conectores</a:t>
              </a:r>
            </a:p>
          </p:txBody>
        </p:sp>
        <p:pic>
          <p:nvPicPr>
            <p:cNvPr id="4" name="Imagen 3">
              <a:extLst>
                <a:ext uri="{FF2B5EF4-FFF2-40B4-BE49-F238E27FC236}">
                  <a16:creationId xmlns:a16="http://schemas.microsoft.com/office/drawing/2014/main" id="{E7FE8D3D-E3B3-4A8F-A429-1F7B30CA26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14729" y="172996"/>
              <a:ext cx="1296000" cy="129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pic>
        <p:nvPicPr>
          <p:cNvPr id="7" name="Imagen 6">
            <a:extLst>
              <a:ext uri="{FF2B5EF4-FFF2-40B4-BE49-F238E27FC236}">
                <a16:creationId xmlns:a16="http://schemas.microsoft.com/office/drawing/2014/main" id="{AC0ADB6B-BDE5-4562-B7B5-31F73D9D1CBD}"/>
              </a:ext>
            </a:extLst>
          </p:cNvPr>
          <p:cNvPicPr>
            <a:picLocks noChangeAspect="1"/>
          </p:cNvPicPr>
          <p:nvPr/>
        </p:nvPicPr>
        <p:blipFill>
          <a:blip r:embed="rId3"/>
          <a:stretch>
            <a:fillRect/>
          </a:stretch>
        </p:blipFill>
        <p:spPr>
          <a:xfrm>
            <a:off x="1684137" y="2317898"/>
            <a:ext cx="5760000" cy="3838500"/>
          </a:xfrm>
          <a:prstGeom prst="rect">
            <a:avLst/>
          </a:prstGeom>
        </p:spPr>
      </p:pic>
      <p:sp>
        <p:nvSpPr>
          <p:cNvPr id="8" name="CuadroTexto 7">
            <a:extLst>
              <a:ext uri="{FF2B5EF4-FFF2-40B4-BE49-F238E27FC236}">
                <a16:creationId xmlns:a16="http://schemas.microsoft.com/office/drawing/2014/main" id="{CCDA32DC-7BC8-4AB8-9AEB-EB16DA9EE284}"/>
              </a:ext>
            </a:extLst>
          </p:cNvPr>
          <p:cNvSpPr txBox="1"/>
          <p:nvPr/>
        </p:nvSpPr>
        <p:spPr>
          <a:xfrm>
            <a:off x="3192537" y="4731487"/>
            <a:ext cx="274320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200" b="0" i="0" u="none" strike="noStrike" kern="1200" cap="none" spc="0" normalizeH="0" baseline="0" noProof="0" dirty="0">
                <a:ln>
                  <a:solidFill>
                    <a:prstClr val="black"/>
                  </a:solidFill>
                </a:ln>
                <a:solidFill>
                  <a:srgbClr val="FF0000"/>
                </a:solidFill>
                <a:effectLst/>
                <a:uLnTx/>
                <a:uFillTx/>
                <a:latin typeface="Arial Black" panose="020B0A04020102020204" pitchFamily="34" charset="0"/>
                <a:ea typeface="+mn-ea"/>
                <a:cs typeface="+mn-cs"/>
              </a:rPr>
              <a:t>HOWEVER, </a:t>
            </a:r>
            <a:endParaRPr kumimoji="0" lang="es-AR" sz="2200" b="0" i="0" u="none" strike="noStrike" kern="1200" cap="none" spc="0" normalizeH="0" baseline="0" noProof="0" dirty="0">
              <a:ln>
                <a:solidFill>
                  <a:prstClr val="black"/>
                </a:solidFill>
              </a:ln>
              <a:solidFill>
                <a:srgbClr val="FF0000"/>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753972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14979" y="3184651"/>
            <a:ext cx="5138247" cy="1397982"/>
          </a:xfrm>
        </p:spPr>
        <p:txBody>
          <a:bodyPr>
            <a:noAutofit/>
          </a:bodyPr>
          <a:lstStyle/>
          <a:p>
            <a:pPr marL="0" indent="0">
              <a:lnSpc>
                <a:spcPct val="150000"/>
              </a:lnSpc>
              <a:spcBef>
                <a:spcPts val="0"/>
              </a:spcBef>
              <a:buNone/>
            </a:pPr>
            <a:r>
              <a:rPr lang="en-US" sz="2000" b="1" dirty="0">
                <a:latin typeface="Gadugi" panose="020B0502040204020203" pitchFamily="34" charset="0"/>
                <a:ea typeface="Gadugi" panose="020B0502040204020203" pitchFamily="34" charset="0"/>
                <a:cs typeface="Arial" panose="020B0604020202020204" pitchFamily="34" charset="0"/>
              </a:rPr>
              <a:t>[</a:t>
            </a:r>
            <a:r>
              <a:rPr lang="en-US" sz="2000" b="1" dirty="0">
                <a:latin typeface="Gadugi" panose="020B0502040204020203" pitchFamily="34" charset="0"/>
                <a:ea typeface="Gadugi" panose="020B0502040204020203" pitchFamily="34" charset="0"/>
              </a:rPr>
              <a:t>The production of the metal sheet chairs for open-air café use continued successfully.</a:t>
            </a:r>
            <a:r>
              <a:rPr lang="en-US" sz="2000" b="1" dirty="0">
                <a:latin typeface="Gadugi" panose="020B0502040204020203" pitchFamily="34" charset="0"/>
                <a:ea typeface="Gadugi" panose="020B0502040204020203" pitchFamily="34" charset="0"/>
                <a:cs typeface="Arial" panose="020B0604020202020204" pitchFamily="34" charset="0"/>
              </a:rPr>
              <a:t>]</a:t>
            </a:r>
            <a:endParaRPr lang="en-US" sz="20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61468" y="3520151"/>
            <a:ext cx="1632353"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HOWEVER,</a:t>
            </a:r>
            <a:endParaRPr kumimoji="0" lang="es-AR" sz="20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661468" y="389703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828401"/>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spcBef>
                <a:spcPts val="0"/>
              </a:spcBef>
              <a:buNone/>
            </a:pP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experiments with cast chairs, such as the </a:t>
            </a:r>
            <a:r>
              <a:rPr lang="en-US" sz="2200" b="1" dirty="0" err="1">
                <a:solidFill>
                  <a:prstClr val="black"/>
                </a:solidFill>
                <a:latin typeface="Gadugi" panose="020B0502040204020203" pitchFamily="34" charset="0"/>
                <a:ea typeface="Gadugi" panose="020B0502040204020203" pitchFamily="34" charset="0"/>
                <a:cs typeface="Arial" panose="020B0604020202020204" pitchFamily="34" charset="0"/>
              </a:rPr>
              <a:t>Elektron</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 Chair by Max Ernst </a:t>
            </a:r>
            <a:r>
              <a:rPr lang="en-US" sz="2200" b="1" dirty="0" err="1">
                <a:solidFill>
                  <a:prstClr val="black"/>
                </a:solidFill>
                <a:latin typeface="Gadugi" panose="020B0502040204020203" pitchFamily="34" charset="0"/>
                <a:ea typeface="Gadugi" panose="020B0502040204020203" pitchFamily="34" charset="0"/>
                <a:cs typeface="Arial" panose="020B0604020202020204" pitchFamily="34" charset="0"/>
              </a:rPr>
              <a:t>Haefeli</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 dating from 1927, were scarcely emulated</a:t>
            </a: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rPr>
              <a:t>.</a:t>
            </a: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endPar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848437" y="4798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638543" y="2367824"/>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grpSp>
        <p:nvGrpSpPr>
          <p:cNvPr id="12" name="Grupo 11">
            <a:extLst>
              <a:ext uri="{FF2B5EF4-FFF2-40B4-BE49-F238E27FC236}">
                <a16:creationId xmlns:a16="http://schemas.microsoft.com/office/drawing/2014/main" id="{9F545462-8D89-400E-AEB9-D421FE2F922C}"/>
              </a:ext>
            </a:extLst>
          </p:cNvPr>
          <p:cNvGrpSpPr/>
          <p:nvPr/>
        </p:nvGrpSpPr>
        <p:grpSpPr>
          <a:xfrm>
            <a:off x="758536" y="172996"/>
            <a:ext cx="10800000" cy="1296000"/>
            <a:chOff x="758536" y="172996"/>
            <a:chExt cx="10800000" cy="1296000"/>
          </a:xfrm>
        </p:grpSpPr>
        <p:sp>
          <p:nvSpPr>
            <p:cNvPr id="13" name="CuadroTexto 12">
              <a:extLst>
                <a:ext uri="{FF2B5EF4-FFF2-40B4-BE49-F238E27FC236}">
                  <a16:creationId xmlns:a16="http://schemas.microsoft.com/office/drawing/2014/main" id="{759F68C6-DB19-4758-B239-3F8B3F6A393F}"/>
                </a:ext>
              </a:extLst>
            </p:cNvPr>
            <p:cNvSpPr txBox="1"/>
            <p:nvPr/>
          </p:nvSpPr>
          <p:spPr>
            <a:xfrm>
              <a:off x="758536" y="452596"/>
              <a:ext cx="10800000"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prstClr val="black"/>
                  </a:solidFill>
                  <a:effectLst/>
                  <a:uLnTx/>
                  <a:uFillTx/>
                  <a:latin typeface="Rockwell" panose="02060603020205020403" pitchFamily="18" charset="0"/>
                  <a:ea typeface="+mn-ea"/>
                  <a:cs typeface="+mn-cs"/>
                </a:rPr>
                <a:t>Conectores</a:t>
              </a:r>
            </a:p>
          </p:txBody>
        </p:sp>
        <p:pic>
          <p:nvPicPr>
            <p:cNvPr id="14" name="Imagen 13">
              <a:extLst>
                <a:ext uri="{FF2B5EF4-FFF2-40B4-BE49-F238E27FC236}">
                  <a16:creationId xmlns:a16="http://schemas.microsoft.com/office/drawing/2014/main" id="{5F0E4CBF-24DE-423D-A575-51EA4D6306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4729" y="172996"/>
              <a:ext cx="1296000" cy="129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Tree>
    <p:extLst>
      <p:ext uri="{BB962C8B-B14F-4D97-AF65-F5344CB8AC3E}">
        <p14:creationId xmlns:p14="http://schemas.microsoft.com/office/powerpoint/2010/main" val="2500863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14979" y="3184651"/>
            <a:ext cx="5138247" cy="1397982"/>
          </a:xfrm>
        </p:spPr>
        <p:txBody>
          <a:bodyPr>
            <a:noAutofit/>
          </a:bodyPr>
          <a:lstStyle/>
          <a:p>
            <a:pPr marL="0" indent="0">
              <a:lnSpc>
                <a:spcPct val="150000"/>
              </a:lnSpc>
              <a:spcBef>
                <a:spcPts val="0"/>
              </a:spcBef>
              <a:buNone/>
            </a:pPr>
            <a:r>
              <a:rPr lang="en-US" sz="2000" b="1" dirty="0">
                <a:latin typeface="Gadugi" panose="020B0502040204020203" pitchFamily="34" charset="0"/>
                <a:ea typeface="Gadugi" panose="020B0502040204020203" pitchFamily="34" charset="0"/>
                <a:cs typeface="Arial" panose="020B0604020202020204" pitchFamily="34" charset="0"/>
              </a:rPr>
              <a:t>[</a:t>
            </a:r>
            <a:r>
              <a:rPr lang="es-ES" sz="2000" b="1" dirty="0">
                <a:latin typeface="Gadugi" panose="020B0502040204020203" pitchFamily="34" charset="0"/>
                <a:ea typeface="Gadugi" panose="020B0502040204020203" pitchFamily="34" charset="0"/>
              </a:rPr>
              <a:t>La producción de las sillas de metal para el uso de los cafés al aire libre continuó con éxito</a:t>
            </a:r>
            <a:r>
              <a:rPr lang="en-US" sz="2000" b="1" dirty="0">
                <a:solidFill>
                  <a:prstClr val="black"/>
                </a:solidFill>
                <a:latin typeface="Gadugi" panose="020B0502040204020203" pitchFamily="34" charset="0"/>
                <a:ea typeface="Gadugi" panose="020B0502040204020203" pitchFamily="34" charset="0"/>
              </a:rPr>
              <a:t>.</a:t>
            </a:r>
            <a:r>
              <a:rPr lang="en-US" sz="2000" b="1" dirty="0">
                <a:solidFill>
                  <a:prstClr val="black"/>
                </a:solidFill>
                <a:latin typeface="Gadugi" panose="020B0502040204020203" pitchFamily="34" charset="0"/>
                <a:ea typeface="Gadugi" panose="020B0502040204020203" pitchFamily="34" charset="0"/>
                <a:cs typeface="Arial" panose="020B0604020202020204" pitchFamily="34" charset="0"/>
              </a:rPr>
              <a:t>]</a:t>
            </a:r>
            <a:endParaRPr lang="en-US" sz="20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491716" y="3764118"/>
            <a:ext cx="1825769" cy="36933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SIN</a:t>
            </a:r>
            <a:r>
              <a:rPr kumimoji="0" lang="es-ES" b="1" i="0" u="none" strike="noStrike" kern="1200" cap="none" spc="0" normalizeH="0" noProof="0" dirty="0">
                <a:ln>
                  <a:noFill/>
                </a:ln>
                <a:solidFill>
                  <a:srgbClr val="00FF99"/>
                </a:solidFill>
                <a:effectLst/>
                <a:uLnTx/>
                <a:uFillTx/>
                <a:latin typeface="Gadugi" panose="020B0502040204020203" pitchFamily="34" charset="0"/>
                <a:ea typeface="Gadugi" panose="020B0502040204020203" pitchFamily="34" charset="0"/>
                <a:cs typeface="+mn-cs"/>
              </a:rPr>
              <a:t> EMBARGO</a:t>
            </a:r>
            <a:r>
              <a:rPr kumimoji="0" lang="es-ES"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a:t>
            </a:r>
            <a:endParaRPr kumimoji="0" lang="es-AR"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5553226" y="4245404"/>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828401"/>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spcBef>
                <a:spcPts val="0"/>
              </a:spcBef>
              <a:buNone/>
            </a:pP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[los </a:t>
            </a:r>
            <a:r>
              <a:rPr lang="en-US" sz="2200" b="1" dirty="0" err="1">
                <a:solidFill>
                  <a:prstClr val="black"/>
                </a:solidFill>
                <a:latin typeface="Gadugi" panose="020B0502040204020203" pitchFamily="34" charset="0"/>
                <a:ea typeface="Gadugi" panose="020B0502040204020203" pitchFamily="34" charset="0"/>
                <a:cs typeface="Arial" panose="020B0604020202020204" pitchFamily="34" charset="0"/>
              </a:rPr>
              <a:t>experimentos</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 con </a:t>
            </a:r>
            <a:r>
              <a:rPr lang="en-US" sz="2200" b="1" dirty="0" err="1">
                <a:solidFill>
                  <a:prstClr val="black"/>
                </a:solidFill>
                <a:latin typeface="Gadugi" panose="020B0502040204020203" pitchFamily="34" charset="0"/>
                <a:ea typeface="Gadugi" panose="020B0502040204020203" pitchFamily="34" charset="0"/>
                <a:cs typeface="Arial" panose="020B0604020202020204" pitchFamily="34" charset="0"/>
              </a:rPr>
              <a:t>sillas</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 de </a:t>
            </a:r>
            <a:r>
              <a:rPr lang="en-US" sz="2200" b="1" dirty="0" err="1">
                <a:solidFill>
                  <a:prstClr val="black"/>
                </a:solidFill>
                <a:latin typeface="Gadugi" panose="020B0502040204020203" pitchFamily="34" charset="0"/>
                <a:ea typeface="Gadugi" panose="020B0502040204020203" pitchFamily="34" charset="0"/>
                <a:cs typeface="Arial" panose="020B0604020202020204" pitchFamily="34" charset="0"/>
              </a:rPr>
              <a:t>aluminio</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 </a:t>
            </a:r>
            <a:r>
              <a:rPr lang="en-US" sz="2200" b="1" dirty="0" err="1">
                <a:solidFill>
                  <a:prstClr val="black"/>
                </a:solidFill>
                <a:latin typeface="Gadugi" panose="020B0502040204020203" pitchFamily="34" charset="0"/>
                <a:ea typeface="Gadugi" panose="020B0502040204020203" pitchFamily="34" charset="0"/>
                <a:cs typeface="Arial" panose="020B0604020202020204" pitchFamily="34" charset="0"/>
              </a:rPr>
              <a:t>fundido</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 </a:t>
            </a:r>
            <a:r>
              <a:rPr lang="en-US" sz="2200" b="1" dirty="0" err="1">
                <a:solidFill>
                  <a:prstClr val="black"/>
                </a:solidFill>
                <a:latin typeface="Gadugi" panose="020B0502040204020203" pitchFamily="34" charset="0"/>
                <a:ea typeface="Gadugi" panose="020B0502040204020203" pitchFamily="34" charset="0"/>
                <a:cs typeface="Arial" panose="020B0604020202020204" pitchFamily="34" charset="0"/>
              </a:rPr>
              <a:t>como</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 la </a:t>
            </a:r>
            <a:r>
              <a:rPr lang="en-US" sz="2200" b="1" dirty="0" err="1">
                <a:solidFill>
                  <a:prstClr val="black"/>
                </a:solidFill>
                <a:latin typeface="Gadugi" panose="020B0502040204020203" pitchFamily="34" charset="0"/>
                <a:ea typeface="Gadugi" panose="020B0502040204020203" pitchFamily="34" charset="0"/>
                <a:cs typeface="Arial" panose="020B0604020202020204" pitchFamily="34" charset="0"/>
              </a:rPr>
              <a:t>silla</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 </a:t>
            </a:r>
            <a:r>
              <a:rPr lang="en-US" sz="2200" b="1" dirty="0" err="1">
                <a:solidFill>
                  <a:prstClr val="black"/>
                </a:solidFill>
                <a:latin typeface="Gadugi" panose="020B0502040204020203" pitchFamily="34" charset="0"/>
                <a:ea typeface="Gadugi" panose="020B0502040204020203" pitchFamily="34" charset="0"/>
                <a:cs typeface="Arial" panose="020B0604020202020204" pitchFamily="34" charset="0"/>
              </a:rPr>
              <a:t>Elektron</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 de Max Ernst </a:t>
            </a:r>
            <a:r>
              <a:rPr lang="en-US" sz="2200" b="1" dirty="0" err="1">
                <a:solidFill>
                  <a:prstClr val="black"/>
                </a:solidFill>
                <a:latin typeface="Gadugi" panose="020B0502040204020203" pitchFamily="34" charset="0"/>
                <a:ea typeface="Gadugi" panose="020B0502040204020203" pitchFamily="34" charset="0"/>
                <a:cs typeface="Arial" panose="020B0604020202020204" pitchFamily="34" charset="0"/>
              </a:rPr>
              <a:t>Haefeli</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 que data de 1927, </a:t>
            </a:r>
            <a:r>
              <a:rPr lang="en-US" sz="2200" b="1" dirty="0" err="1">
                <a:solidFill>
                  <a:prstClr val="black"/>
                </a:solidFill>
                <a:latin typeface="Gadugi" panose="020B0502040204020203" pitchFamily="34" charset="0"/>
                <a:ea typeface="Gadugi" panose="020B0502040204020203" pitchFamily="34" charset="0"/>
                <a:cs typeface="Arial" panose="020B0604020202020204" pitchFamily="34" charset="0"/>
              </a:rPr>
              <a:t>casi</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 no </a:t>
            </a:r>
            <a:r>
              <a:rPr lang="en-US" sz="2200" b="1" dirty="0" err="1">
                <a:solidFill>
                  <a:prstClr val="black"/>
                </a:solidFill>
                <a:latin typeface="Gadugi" panose="020B0502040204020203" pitchFamily="34" charset="0"/>
                <a:ea typeface="Gadugi" panose="020B0502040204020203" pitchFamily="34" charset="0"/>
                <a:cs typeface="Arial" panose="020B0604020202020204" pitchFamily="34" charset="0"/>
              </a:rPr>
              <a:t>fueron</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 </a:t>
            </a:r>
            <a:r>
              <a:rPr lang="en-US" sz="2200" b="1" dirty="0" err="1">
                <a:solidFill>
                  <a:prstClr val="black"/>
                </a:solidFill>
                <a:latin typeface="Gadugi" panose="020B0502040204020203" pitchFamily="34" charset="0"/>
                <a:ea typeface="Gadugi" panose="020B0502040204020203" pitchFamily="34" charset="0"/>
                <a:cs typeface="Arial" panose="020B0604020202020204" pitchFamily="34" charset="0"/>
              </a:rPr>
              <a:t>imitados</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endPar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848437" y="479862"/>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638543" y="2367824"/>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grpSp>
        <p:nvGrpSpPr>
          <p:cNvPr id="12" name="Grupo 11">
            <a:extLst>
              <a:ext uri="{FF2B5EF4-FFF2-40B4-BE49-F238E27FC236}">
                <a16:creationId xmlns:a16="http://schemas.microsoft.com/office/drawing/2014/main" id="{9F545462-8D89-400E-AEB9-D421FE2F922C}"/>
              </a:ext>
            </a:extLst>
          </p:cNvPr>
          <p:cNvGrpSpPr/>
          <p:nvPr/>
        </p:nvGrpSpPr>
        <p:grpSpPr>
          <a:xfrm>
            <a:off x="758536" y="172996"/>
            <a:ext cx="10800000" cy="1296000"/>
            <a:chOff x="758536" y="172996"/>
            <a:chExt cx="10800000" cy="1296000"/>
          </a:xfrm>
        </p:grpSpPr>
        <p:sp>
          <p:nvSpPr>
            <p:cNvPr id="13" name="CuadroTexto 12">
              <a:extLst>
                <a:ext uri="{FF2B5EF4-FFF2-40B4-BE49-F238E27FC236}">
                  <a16:creationId xmlns:a16="http://schemas.microsoft.com/office/drawing/2014/main" id="{759F68C6-DB19-4758-B239-3F8B3F6A393F}"/>
                </a:ext>
              </a:extLst>
            </p:cNvPr>
            <p:cNvSpPr txBox="1"/>
            <p:nvPr/>
          </p:nvSpPr>
          <p:spPr>
            <a:xfrm>
              <a:off x="758536" y="452596"/>
              <a:ext cx="10800000"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prstClr val="black"/>
                  </a:solidFill>
                  <a:effectLst/>
                  <a:uLnTx/>
                  <a:uFillTx/>
                  <a:latin typeface="Rockwell" panose="02060603020205020403" pitchFamily="18" charset="0"/>
                  <a:ea typeface="+mn-ea"/>
                  <a:cs typeface="+mn-cs"/>
                </a:rPr>
                <a:t>Conectores</a:t>
              </a:r>
            </a:p>
          </p:txBody>
        </p:sp>
        <p:pic>
          <p:nvPicPr>
            <p:cNvPr id="14" name="Imagen 13">
              <a:extLst>
                <a:ext uri="{FF2B5EF4-FFF2-40B4-BE49-F238E27FC236}">
                  <a16:creationId xmlns:a16="http://schemas.microsoft.com/office/drawing/2014/main" id="{5F0E4CBF-24DE-423D-A575-51EA4D6306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4729" y="172996"/>
              <a:ext cx="1296000" cy="129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Tree>
    <p:extLst>
      <p:ext uri="{BB962C8B-B14F-4D97-AF65-F5344CB8AC3E}">
        <p14:creationId xmlns:p14="http://schemas.microsoft.com/office/powerpoint/2010/main" val="325622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58535" y="1303468"/>
            <a:ext cx="10800000" cy="5101936"/>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50000"/>
              </a:lnSpc>
              <a:spcBef>
                <a:spcPts val="0"/>
              </a:spcBef>
              <a:buNone/>
            </a:pPr>
            <a:endParaRPr lang="es-AR" sz="2200" dirty="0">
              <a:latin typeface="Gadugi" panose="020B0502040204020203" pitchFamily="34" charset="0"/>
            </a:endParaRPr>
          </a:p>
          <a:p>
            <a:pPr marL="0" indent="0" algn="just">
              <a:lnSpc>
                <a:spcPct val="100000"/>
              </a:lnSpc>
              <a:spcBef>
                <a:spcPts val="0"/>
              </a:spcBef>
              <a:buNone/>
            </a:pPr>
            <a:endParaRPr lang="es-AR" sz="1800" dirty="0">
              <a:latin typeface="Gadugi" panose="020B0502040204020203" pitchFamily="34" charset="0"/>
            </a:endParaRPr>
          </a:p>
        </p:txBody>
      </p:sp>
      <p:grpSp>
        <p:nvGrpSpPr>
          <p:cNvPr id="6" name="Grupo 5">
            <a:extLst>
              <a:ext uri="{FF2B5EF4-FFF2-40B4-BE49-F238E27FC236}">
                <a16:creationId xmlns:a16="http://schemas.microsoft.com/office/drawing/2014/main" id="{07DE5EF4-569A-498C-882A-FAD6C1FF0792}"/>
              </a:ext>
            </a:extLst>
          </p:cNvPr>
          <p:cNvGrpSpPr/>
          <p:nvPr/>
        </p:nvGrpSpPr>
        <p:grpSpPr>
          <a:xfrm>
            <a:off x="758536" y="172996"/>
            <a:ext cx="10800000" cy="1296000"/>
            <a:chOff x="758536" y="172996"/>
            <a:chExt cx="10800000" cy="1296000"/>
          </a:xfrm>
        </p:grpSpPr>
        <p:sp>
          <p:nvSpPr>
            <p:cNvPr id="5" name="CuadroTexto 4"/>
            <p:cNvSpPr txBox="1"/>
            <p:nvPr/>
          </p:nvSpPr>
          <p:spPr>
            <a:xfrm>
              <a:off x="758536" y="452596"/>
              <a:ext cx="10800000"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prstClr val="black"/>
                  </a:solidFill>
                  <a:effectLst/>
                  <a:uLnTx/>
                  <a:uFillTx/>
                  <a:latin typeface="Rockwell" panose="02060603020205020403" pitchFamily="18" charset="0"/>
                  <a:ea typeface="+mn-ea"/>
                  <a:cs typeface="+mn-cs"/>
                </a:rPr>
                <a:t>Conectores</a:t>
              </a:r>
            </a:p>
          </p:txBody>
        </p:sp>
        <p:pic>
          <p:nvPicPr>
            <p:cNvPr id="4" name="Imagen 3">
              <a:extLst>
                <a:ext uri="{FF2B5EF4-FFF2-40B4-BE49-F238E27FC236}">
                  <a16:creationId xmlns:a16="http://schemas.microsoft.com/office/drawing/2014/main" id="{E7FE8D3D-E3B3-4A8F-A429-1F7B30CA26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14729" y="172996"/>
              <a:ext cx="1296000" cy="129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pic>
        <p:nvPicPr>
          <p:cNvPr id="7" name="Imagen 6">
            <a:extLst>
              <a:ext uri="{FF2B5EF4-FFF2-40B4-BE49-F238E27FC236}">
                <a16:creationId xmlns:a16="http://schemas.microsoft.com/office/drawing/2014/main" id="{AC0ADB6B-BDE5-4562-B7B5-31F73D9D1CBD}"/>
              </a:ext>
            </a:extLst>
          </p:cNvPr>
          <p:cNvPicPr>
            <a:picLocks noChangeAspect="1"/>
          </p:cNvPicPr>
          <p:nvPr/>
        </p:nvPicPr>
        <p:blipFill>
          <a:blip r:embed="rId3"/>
          <a:stretch>
            <a:fillRect/>
          </a:stretch>
        </p:blipFill>
        <p:spPr>
          <a:xfrm>
            <a:off x="1684137" y="2317898"/>
            <a:ext cx="5760000" cy="3838500"/>
          </a:xfrm>
          <a:prstGeom prst="rect">
            <a:avLst/>
          </a:prstGeom>
        </p:spPr>
      </p:pic>
      <p:sp>
        <p:nvSpPr>
          <p:cNvPr id="8" name="CuadroTexto 7">
            <a:extLst>
              <a:ext uri="{FF2B5EF4-FFF2-40B4-BE49-F238E27FC236}">
                <a16:creationId xmlns:a16="http://schemas.microsoft.com/office/drawing/2014/main" id="{CCDA32DC-7BC8-4AB8-9AEB-EB16DA9EE284}"/>
              </a:ext>
            </a:extLst>
          </p:cNvPr>
          <p:cNvSpPr txBox="1"/>
          <p:nvPr/>
        </p:nvSpPr>
        <p:spPr>
          <a:xfrm>
            <a:off x="1406267" y="4561366"/>
            <a:ext cx="2485249"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200" b="0" i="0" u="none" strike="noStrike" kern="1200" cap="none" spc="0" normalizeH="0" baseline="0" noProof="0" dirty="0">
                <a:ln>
                  <a:solidFill>
                    <a:prstClr val="black"/>
                  </a:solidFill>
                </a:ln>
                <a:solidFill>
                  <a:srgbClr val="FF0000"/>
                </a:solidFill>
                <a:effectLst/>
                <a:uLnTx/>
                <a:uFillTx/>
                <a:latin typeface="Arial Black" panose="020B0A04020102020204" pitchFamily="34" charset="0"/>
                <a:ea typeface="+mn-ea"/>
                <a:cs typeface="+mn-cs"/>
              </a:rPr>
              <a:t>ALTHOUGH</a:t>
            </a:r>
            <a:endParaRPr kumimoji="0" lang="es-AR" sz="2200" b="0" i="0" u="none" strike="noStrike" kern="1200" cap="none" spc="0" normalizeH="0" baseline="0" noProof="0" dirty="0">
              <a:ln>
                <a:solidFill>
                  <a:prstClr val="black"/>
                </a:solidFill>
              </a:ln>
              <a:solidFill>
                <a:srgbClr val="FF0000"/>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3187819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1920768" y="3343311"/>
            <a:ext cx="5138247" cy="2079294"/>
          </a:xfrm>
        </p:spPr>
        <p:txBody>
          <a:bodyPr>
            <a:noAutofit/>
          </a:bodyPr>
          <a:lstStyle/>
          <a:p>
            <a:pPr marL="0" indent="0">
              <a:lnSpc>
                <a:spcPct val="150000"/>
              </a:lnSpc>
              <a:spcBef>
                <a:spcPts val="0"/>
              </a:spcBef>
              <a:buNone/>
            </a:pPr>
            <a:r>
              <a:rPr lang="en-US" sz="2000" b="1" dirty="0">
                <a:latin typeface="Gadugi" panose="020B0502040204020203" pitchFamily="34" charset="0"/>
                <a:ea typeface="Gadugi" panose="020B0502040204020203" pitchFamily="34" charset="0"/>
                <a:cs typeface="Arial" panose="020B0604020202020204" pitchFamily="34" charset="0"/>
              </a:rPr>
              <a:t>[</a:t>
            </a:r>
            <a:r>
              <a:rPr lang="en-US" sz="2000" b="1" dirty="0">
                <a:latin typeface="Gadugi" panose="020B0502040204020203" pitchFamily="34" charset="0"/>
                <a:ea typeface="Gadugi" panose="020B0502040204020203" pitchFamily="34" charset="0"/>
              </a:rPr>
              <a:t>Breuer’s idea to design a ‘stripped’ transparent armchair had been inspired by Rietveld</a:t>
            </a:r>
            <a:r>
              <a:rPr lang="en-US" sz="2400" b="1" dirty="0">
                <a:solidFill>
                  <a:srgbClr val="FF0000"/>
                </a:solidFill>
                <a:latin typeface="Gadugi" panose="020B0502040204020203" pitchFamily="34" charset="0"/>
                <a:ea typeface="Gadugi" panose="020B0502040204020203" pitchFamily="34" charset="0"/>
              </a:rPr>
              <a:t>, </a:t>
            </a:r>
          </a:p>
        </p:txBody>
      </p:sp>
      <p:sp>
        <p:nvSpPr>
          <p:cNvPr id="5" name="CuadroTexto 4">
            <a:extLst>
              <a:ext uri="{FF2B5EF4-FFF2-40B4-BE49-F238E27FC236}">
                <a16:creationId xmlns:a16="http://schemas.microsoft.com/office/drawing/2014/main" id="{38E3AE3B-6014-4B28-B408-A7BC8329BF9C}"/>
              </a:ext>
            </a:extLst>
          </p:cNvPr>
          <p:cNvSpPr txBox="1"/>
          <p:nvPr/>
        </p:nvSpPr>
        <p:spPr>
          <a:xfrm>
            <a:off x="288415" y="3443575"/>
            <a:ext cx="1632353" cy="38472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9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ALTHOUGH</a:t>
            </a:r>
            <a:endParaRPr kumimoji="0" lang="es-AR" sz="19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156779" y="389280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8284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spcBef>
                <a:spcPts val="0"/>
              </a:spcBef>
              <a:buNone/>
            </a:pP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transparency was also one of the general characteristics of the modern interior</a:t>
            </a: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rPr>
              <a:t>.</a:t>
            </a: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endPar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4262578" y="517275"/>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4052685" y="2521711"/>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grpSp>
        <p:nvGrpSpPr>
          <p:cNvPr id="12" name="Grupo 11">
            <a:extLst>
              <a:ext uri="{FF2B5EF4-FFF2-40B4-BE49-F238E27FC236}">
                <a16:creationId xmlns:a16="http://schemas.microsoft.com/office/drawing/2014/main" id="{9F545462-8D89-400E-AEB9-D421FE2F922C}"/>
              </a:ext>
            </a:extLst>
          </p:cNvPr>
          <p:cNvGrpSpPr/>
          <p:nvPr/>
        </p:nvGrpSpPr>
        <p:grpSpPr>
          <a:xfrm>
            <a:off x="758536" y="172996"/>
            <a:ext cx="10800000" cy="1296000"/>
            <a:chOff x="758536" y="172996"/>
            <a:chExt cx="10800000" cy="1296000"/>
          </a:xfrm>
        </p:grpSpPr>
        <p:sp>
          <p:nvSpPr>
            <p:cNvPr id="13" name="CuadroTexto 12">
              <a:extLst>
                <a:ext uri="{FF2B5EF4-FFF2-40B4-BE49-F238E27FC236}">
                  <a16:creationId xmlns:a16="http://schemas.microsoft.com/office/drawing/2014/main" id="{759F68C6-DB19-4758-B239-3F8B3F6A393F}"/>
                </a:ext>
              </a:extLst>
            </p:cNvPr>
            <p:cNvSpPr txBox="1"/>
            <p:nvPr/>
          </p:nvSpPr>
          <p:spPr>
            <a:xfrm>
              <a:off x="758536" y="452596"/>
              <a:ext cx="10800000"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prstClr val="black"/>
                  </a:solidFill>
                  <a:effectLst/>
                  <a:uLnTx/>
                  <a:uFillTx/>
                  <a:latin typeface="Rockwell" panose="02060603020205020403" pitchFamily="18" charset="0"/>
                  <a:ea typeface="+mn-ea"/>
                  <a:cs typeface="+mn-cs"/>
                </a:rPr>
                <a:t>Conectores</a:t>
              </a:r>
            </a:p>
          </p:txBody>
        </p:sp>
        <p:pic>
          <p:nvPicPr>
            <p:cNvPr id="14" name="Imagen 13">
              <a:extLst>
                <a:ext uri="{FF2B5EF4-FFF2-40B4-BE49-F238E27FC236}">
                  <a16:creationId xmlns:a16="http://schemas.microsoft.com/office/drawing/2014/main" id="{5F0E4CBF-24DE-423D-A575-51EA4D6306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4729" y="172996"/>
              <a:ext cx="1296000" cy="129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Tree>
    <p:extLst>
      <p:ext uri="{BB962C8B-B14F-4D97-AF65-F5344CB8AC3E}">
        <p14:creationId xmlns:p14="http://schemas.microsoft.com/office/powerpoint/2010/main" val="3845863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1920768" y="3343311"/>
            <a:ext cx="5138247" cy="2079294"/>
          </a:xfrm>
        </p:spPr>
        <p:txBody>
          <a:bodyPr>
            <a:noAutofit/>
          </a:bodyPr>
          <a:lstStyle/>
          <a:p>
            <a:pPr marL="0" indent="0">
              <a:lnSpc>
                <a:spcPct val="150000"/>
              </a:lnSpc>
              <a:spcBef>
                <a:spcPts val="0"/>
              </a:spcBef>
              <a:buNone/>
            </a:pPr>
            <a:r>
              <a:rPr lang="en-US" sz="2000" b="1" dirty="0">
                <a:latin typeface="Gadugi" panose="020B0502040204020203" pitchFamily="34" charset="0"/>
                <a:ea typeface="Gadugi" panose="020B0502040204020203" pitchFamily="34" charset="0"/>
                <a:cs typeface="Arial" panose="020B0604020202020204" pitchFamily="34" charset="0"/>
              </a:rPr>
              <a:t>[</a:t>
            </a:r>
            <a:r>
              <a:rPr lang="es-ES" sz="2000" b="1" dirty="0">
                <a:latin typeface="Gadugi" panose="020B0502040204020203" pitchFamily="34" charset="0"/>
                <a:ea typeface="Gadugi" panose="020B0502040204020203" pitchFamily="34" charset="0"/>
              </a:rPr>
              <a:t>la idea de Breuer de diseñar un sillón transparente "despojado" había sido inspirada por Rietveld</a:t>
            </a:r>
            <a:r>
              <a:rPr lang="en-US" sz="2400" b="1" dirty="0">
                <a:solidFill>
                  <a:srgbClr val="FF0000"/>
                </a:solidFill>
                <a:latin typeface="Gadugi" panose="020B0502040204020203" pitchFamily="34" charset="0"/>
                <a:ea typeface="Gadugi" panose="020B0502040204020203" pitchFamily="34" charset="0"/>
              </a:rPr>
              <a:t>, </a:t>
            </a:r>
          </a:p>
        </p:txBody>
      </p:sp>
      <p:sp>
        <p:nvSpPr>
          <p:cNvPr id="5" name="CuadroTexto 4">
            <a:extLst>
              <a:ext uri="{FF2B5EF4-FFF2-40B4-BE49-F238E27FC236}">
                <a16:creationId xmlns:a16="http://schemas.microsoft.com/office/drawing/2014/main" id="{38E3AE3B-6014-4B28-B408-A7BC8329BF9C}"/>
              </a:ext>
            </a:extLst>
          </p:cNvPr>
          <p:cNvSpPr txBox="1"/>
          <p:nvPr/>
        </p:nvSpPr>
        <p:spPr>
          <a:xfrm>
            <a:off x="288415" y="3443575"/>
            <a:ext cx="1632353" cy="38472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9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rPr>
              <a:t>AUNQUE</a:t>
            </a:r>
            <a:endParaRPr kumimoji="0" lang="es-AR" sz="1900" b="1" i="0" u="none" strike="noStrike" kern="1200" cap="none" spc="0" normalizeH="0" baseline="0" noProof="0" dirty="0">
              <a:ln>
                <a:noFill/>
              </a:ln>
              <a:solidFill>
                <a:srgbClr val="00FF99"/>
              </a:solidFill>
              <a:effectLst/>
              <a:uLnTx/>
              <a:uFillTx/>
              <a:latin typeface="Gadugi" panose="020B0502040204020203" pitchFamily="34" charset="0"/>
              <a:ea typeface="Gadugi" panose="020B0502040204020203" pitchFamily="34" charset="0"/>
              <a:cs typeface="+mn-cs"/>
            </a:endParaRPr>
          </a:p>
        </p:txBody>
      </p:sp>
      <p:pic>
        <p:nvPicPr>
          <p:cNvPr id="10" name="Imagen 9">
            <a:extLst>
              <a:ext uri="{FF2B5EF4-FFF2-40B4-BE49-F238E27FC236}">
                <a16:creationId xmlns:a16="http://schemas.microsoft.com/office/drawing/2014/main" id="{FBDB2A5A-93A0-407D-B5C2-F0833DA5C307}"/>
              </a:ext>
            </a:extLst>
          </p:cNvPr>
          <p:cNvPicPr>
            <a:picLocks noChangeAspect="1"/>
          </p:cNvPicPr>
          <p:nvPr/>
        </p:nvPicPr>
        <p:blipFill>
          <a:blip r:embed="rId2"/>
          <a:stretch>
            <a:fillRect/>
          </a:stretch>
        </p:blipFill>
        <p:spPr>
          <a:xfrm>
            <a:off x="156779" y="3892803"/>
            <a:ext cx="1449056" cy="2160000"/>
          </a:xfrm>
          <a:prstGeom prst="rect">
            <a:avLst/>
          </a:prstGeom>
        </p:spPr>
      </p:pic>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272671" y="3190166"/>
            <a:ext cx="4630914" cy="18284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spcBef>
                <a:spcPts val="0"/>
              </a:spcBef>
              <a:buNone/>
            </a:pP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r>
              <a:rPr lang="es-ES" sz="2200" b="1" dirty="0">
                <a:solidFill>
                  <a:prstClr val="black"/>
                </a:solidFill>
                <a:latin typeface="Gadugi" panose="020B0502040204020203" pitchFamily="34" charset="0"/>
                <a:ea typeface="Gadugi" panose="020B0502040204020203" pitchFamily="34" charset="0"/>
                <a:cs typeface="Arial" panose="020B0604020202020204" pitchFamily="34" charset="0"/>
              </a:rPr>
              <a:t>la transparencia era también una de las características generales del interior moderno</a:t>
            </a: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rPr>
              <a:t>.</a:t>
            </a:r>
            <a:r>
              <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Arial" panose="020B0604020202020204" pitchFamily="34" charset="0"/>
              </a:rPr>
              <a:t>]</a:t>
            </a:r>
            <a:endParaRPr kumimoji="0" lang="en-US" sz="2200" b="1" i="0" u="none" strike="noStrike" kern="1200" cap="none" spc="0" normalizeH="0" baseline="0" noProof="0" dirty="0">
              <a:ln>
                <a:noFill/>
              </a:ln>
              <a:solidFill>
                <a:prstClr val="black"/>
              </a:solidFill>
              <a:effectLst/>
              <a:uLnTx/>
              <a:uFillTx/>
              <a:latin typeface="Gadugi" panose="020B0502040204020203" pitchFamily="34" charset="0"/>
              <a:ea typeface="Gadugi" panose="020B0502040204020203" pitchFamily="34" charset="0"/>
              <a:cs typeface="+mn-cs"/>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4262578" y="517275"/>
            <a:ext cx="271330" cy="513824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12375" y="811031"/>
            <a:ext cx="271330" cy="4550737"/>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4052685" y="2521711"/>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1</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02482" y="2521712"/>
            <a:ext cx="69111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rPr>
              <a:t>Idea 2</a:t>
            </a:r>
            <a:endParaRPr kumimoji="0" lang="es-AR" sz="1400" b="1" i="0" u="none" strike="noStrike" kern="1200" cap="none" spc="0" normalizeH="0" baseline="0" noProof="0" dirty="0">
              <a:ln>
                <a:noFill/>
              </a:ln>
              <a:solidFill>
                <a:srgbClr val="FF6699"/>
              </a:solidFill>
              <a:effectLst/>
              <a:uLnTx/>
              <a:uFillTx/>
              <a:latin typeface="Gadugi" panose="020B0502040204020203" pitchFamily="34" charset="0"/>
              <a:ea typeface="Gadugi" panose="020B0502040204020203" pitchFamily="34" charset="0"/>
              <a:cs typeface="+mn-cs"/>
            </a:endParaRPr>
          </a:p>
        </p:txBody>
      </p:sp>
      <p:grpSp>
        <p:nvGrpSpPr>
          <p:cNvPr id="12" name="Grupo 11">
            <a:extLst>
              <a:ext uri="{FF2B5EF4-FFF2-40B4-BE49-F238E27FC236}">
                <a16:creationId xmlns:a16="http://schemas.microsoft.com/office/drawing/2014/main" id="{9F545462-8D89-400E-AEB9-D421FE2F922C}"/>
              </a:ext>
            </a:extLst>
          </p:cNvPr>
          <p:cNvGrpSpPr/>
          <p:nvPr/>
        </p:nvGrpSpPr>
        <p:grpSpPr>
          <a:xfrm>
            <a:off x="758536" y="172996"/>
            <a:ext cx="10800000" cy="1296000"/>
            <a:chOff x="758536" y="172996"/>
            <a:chExt cx="10800000" cy="1296000"/>
          </a:xfrm>
        </p:grpSpPr>
        <p:sp>
          <p:nvSpPr>
            <p:cNvPr id="13" name="CuadroTexto 12">
              <a:extLst>
                <a:ext uri="{FF2B5EF4-FFF2-40B4-BE49-F238E27FC236}">
                  <a16:creationId xmlns:a16="http://schemas.microsoft.com/office/drawing/2014/main" id="{759F68C6-DB19-4758-B239-3F8B3F6A393F}"/>
                </a:ext>
              </a:extLst>
            </p:cNvPr>
            <p:cNvSpPr txBox="1"/>
            <p:nvPr/>
          </p:nvSpPr>
          <p:spPr>
            <a:xfrm>
              <a:off x="758536" y="452596"/>
              <a:ext cx="10800000"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prstClr val="black"/>
                  </a:solidFill>
                  <a:effectLst/>
                  <a:uLnTx/>
                  <a:uFillTx/>
                  <a:latin typeface="Rockwell" panose="02060603020205020403" pitchFamily="18" charset="0"/>
                  <a:ea typeface="+mn-ea"/>
                  <a:cs typeface="+mn-cs"/>
                </a:rPr>
                <a:t>Conectores</a:t>
              </a:r>
            </a:p>
          </p:txBody>
        </p:sp>
        <p:pic>
          <p:nvPicPr>
            <p:cNvPr id="14" name="Imagen 13">
              <a:extLst>
                <a:ext uri="{FF2B5EF4-FFF2-40B4-BE49-F238E27FC236}">
                  <a16:creationId xmlns:a16="http://schemas.microsoft.com/office/drawing/2014/main" id="{5F0E4CBF-24DE-423D-A575-51EA4D6306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4729" y="172996"/>
              <a:ext cx="1296000" cy="129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Tree>
    <p:extLst>
      <p:ext uri="{BB962C8B-B14F-4D97-AF65-F5344CB8AC3E}">
        <p14:creationId xmlns:p14="http://schemas.microsoft.com/office/powerpoint/2010/main" val="319584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A061052-F4E4-44A6-A525-DB61AC7417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7555" y="549000"/>
            <a:ext cx="5787026" cy="5760000"/>
          </a:xfrm>
          <a:prstGeom prst="rect">
            <a:avLst/>
          </a:prstGeom>
          <a:ln>
            <a:solidFill>
              <a:schemeClr val="tx1"/>
            </a:solidFill>
          </a:ln>
        </p:spPr>
      </p:pic>
      <p:sp>
        <p:nvSpPr>
          <p:cNvPr id="6" name="CuadroTexto 5">
            <a:extLst>
              <a:ext uri="{FF2B5EF4-FFF2-40B4-BE49-F238E27FC236}">
                <a16:creationId xmlns:a16="http://schemas.microsoft.com/office/drawing/2014/main" id="{AE8447AA-550E-48E9-BE29-059E28804BC2}"/>
              </a:ext>
            </a:extLst>
          </p:cNvPr>
          <p:cNvSpPr txBox="1"/>
          <p:nvPr/>
        </p:nvSpPr>
        <p:spPr>
          <a:xfrm>
            <a:off x="4506751" y="6490465"/>
            <a:ext cx="784682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AR" sz="1200" b="0" i="0" u="none" strike="noStrike" kern="1200" cap="none" spc="0" normalizeH="0" baseline="0" noProof="0" dirty="0" err="1">
                <a:ln>
                  <a:noFill/>
                </a:ln>
                <a:solidFill>
                  <a:prstClr val="black"/>
                </a:solidFill>
                <a:effectLst/>
                <a:uLnTx/>
                <a:uFillTx/>
                <a:latin typeface="Calibri" panose="020F0502020204030204"/>
                <a:ea typeface="+mn-ea"/>
                <a:cs typeface="+mn-cs"/>
              </a:rPr>
              <a:t>Brieger</a:t>
            </a:r>
            <a:r>
              <a:rPr kumimoji="0" lang="es-AR" sz="1200" b="0" i="0" u="none" strike="noStrike" kern="1200" cap="none" spc="0" normalizeH="0" baseline="0" noProof="0" dirty="0">
                <a:ln>
                  <a:noFill/>
                </a:ln>
                <a:solidFill>
                  <a:prstClr val="black"/>
                </a:solidFill>
                <a:effectLst/>
                <a:uLnTx/>
                <a:uFillTx/>
                <a:latin typeface="Calibri" panose="020F0502020204030204"/>
                <a:ea typeface="+mn-ea"/>
                <a:cs typeface="+mn-cs"/>
              </a:rPr>
              <a:t>, N. and Pohl, A. (2002). </a:t>
            </a:r>
            <a:r>
              <a:rPr kumimoji="0" lang="es-AR" sz="1200" b="0" i="1" u="none" strike="noStrike" kern="1200" cap="none" spc="0" normalizeH="0" baseline="0" noProof="0" dirty="0" err="1">
                <a:ln>
                  <a:noFill/>
                </a:ln>
                <a:solidFill>
                  <a:prstClr val="black"/>
                </a:solidFill>
                <a:effectLst/>
                <a:uLnTx/>
                <a:uFillTx/>
                <a:latin typeface="Calibri" panose="020F0502020204030204"/>
                <a:ea typeface="+mn-ea"/>
                <a:cs typeface="+mn-cs"/>
              </a:rPr>
              <a:t>Technical</a:t>
            </a:r>
            <a:r>
              <a:rPr kumimoji="0" lang="es-AR" sz="1200" b="0" i="1" u="none" strike="noStrike" kern="1200" cap="none" spc="0" normalizeH="0" baseline="0" noProof="0" dirty="0">
                <a:ln>
                  <a:noFill/>
                </a:ln>
                <a:solidFill>
                  <a:prstClr val="black"/>
                </a:solidFill>
                <a:effectLst/>
                <a:uLnTx/>
                <a:uFillTx/>
                <a:latin typeface="Calibri" panose="020F0502020204030204"/>
                <a:ea typeface="+mn-ea"/>
                <a:cs typeface="+mn-cs"/>
              </a:rPr>
              <a:t> English. </a:t>
            </a:r>
            <a:r>
              <a:rPr kumimoji="0" lang="es-AR" sz="1200" b="0" i="1" u="none" strike="noStrike" kern="1200" cap="none" spc="0" normalizeH="0" baseline="0" noProof="0" dirty="0" err="1">
                <a:ln>
                  <a:noFill/>
                </a:ln>
                <a:solidFill>
                  <a:prstClr val="black"/>
                </a:solidFill>
                <a:effectLst/>
                <a:uLnTx/>
                <a:uFillTx/>
                <a:latin typeface="Calibri" panose="020F0502020204030204"/>
                <a:ea typeface="+mn-ea"/>
                <a:cs typeface="+mn-cs"/>
              </a:rPr>
              <a:t>Vocabulary</a:t>
            </a:r>
            <a:r>
              <a:rPr kumimoji="0" lang="es-AR" sz="1200" b="0" i="1"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s-AR" sz="1200" b="0" i="1" u="none" strike="noStrike" kern="1200" cap="none" spc="0" normalizeH="0" baseline="0" noProof="0" dirty="0" err="1">
                <a:ln>
                  <a:noFill/>
                </a:ln>
                <a:solidFill>
                  <a:prstClr val="black"/>
                </a:solidFill>
                <a:effectLst/>
                <a:uLnTx/>
                <a:uFillTx/>
                <a:latin typeface="Calibri" panose="020F0502020204030204"/>
                <a:ea typeface="+mn-ea"/>
                <a:cs typeface="+mn-cs"/>
              </a:rPr>
              <a:t>Grammar</a:t>
            </a:r>
            <a:r>
              <a:rPr kumimoji="0" lang="es-AR" sz="1200" b="0" i="0" u="none" strike="noStrike" kern="1200" cap="none" spc="0" normalizeH="0" baseline="0" noProof="0" dirty="0">
                <a:ln>
                  <a:noFill/>
                </a:ln>
                <a:solidFill>
                  <a:prstClr val="black"/>
                </a:solidFill>
                <a:effectLst/>
                <a:uLnTx/>
                <a:uFillTx/>
                <a:latin typeface="Calibri" panose="020F0502020204030204"/>
                <a:ea typeface="+mn-ea"/>
                <a:cs typeface="+mn-cs"/>
              </a:rPr>
              <a:t>. Oxford: </a:t>
            </a:r>
            <a:r>
              <a:rPr kumimoji="0" lang="es-AR" sz="1200" b="0" i="0" u="none" strike="noStrike" kern="1200" cap="none" spc="0" normalizeH="0" baseline="0" noProof="0" dirty="0" err="1">
                <a:ln>
                  <a:noFill/>
                </a:ln>
                <a:solidFill>
                  <a:prstClr val="black"/>
                </a:solidFill>
                <a:effectLst/>
                <a:uLnTx/>
                <a:uFillTx/>
                <a:latin typeface="Calibri" panose="020F0502020204030204"/>
                <a:ea typeface="+mn-ea"/>
                <a:cs typeface="+mn-cs"/>
              </a:rPr>
              <a:t>Summertown</a:t>
            </a:r>
            <a:r>
              <a:rPr kumimoji="0" lang="es-AR" sz="1200" b="0" i="0" u="none" strike="noStrike" kern="1200" cap="none" spc="0" normalizeH="0" baseline="0" noProof="0" dirty="0">
                <a:ln>
                  <a:noFill/>
                </a:ln>
                <a:solidFill>
                  <a:prstClr val="black"/>
                </a:solidFill>
                <a:effectLst/>
                <a:uLnTx/>
                <a:uFillTx/>
                <a:latin typeface="Calibri" panose="020F0502020204030204"/>
                <a:ea typeface="+mn-ea"/>
                <a:cs typeface="+mn-cs"/>
              </a:rPr>
              <a:t> Publishing. 104.</a:t>
            </a:r>
          </a:p>
        </p:txBody>
      </p:sp>
    </p:spTree>
    <p:extLst>
      <p:ext uri="{BB962C8B-B14F-4D97-AF65-F5344CB8AC3E}">
        <p14:creationId xmlns:p14="http://schemas.microsoft.com/office/powerpoint/2010/main" val="2516388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9C553E3-675E-4A00-8802-7A2F70B90CDE}"/>
              </a:ext>
            </a:extLst>
          </p:cNvPr>
          <p:cNvSpPr>
            <a:spLocks noGrp="1"/>
          </p:cNvSpPr>
          <p:nvPr>
            <p:ph idx="1"/>
          </p:nvPr>
        </p:nvSpPr>
        <p:spPr/>
        <p:txBody>
          <a:bodyPr>
            <a:normAutofit lnSpcReduction="10000"/>
          </a:bodyPr>
          <a:lstStyle/>
          <a:p>
            <a:pPr algn="just"/>
            <a:r>
              <a:rPr lang="es-ES" sz="2600" dirty="0">
                <a:latin typeface="Gadugi" panose="020B0502040204020203" pitchFamily="34" charset="0"/>
                <a:ea typeface="Gadugi" panose="020B0502040204020203" pitchFamily="34" charset="0"/>
              </a:rPr>
              <a:t>Los conectores son utilizados con el fin de relacionar oraciones; señalan la forma en que el escritor quiere que el lector relacione lo que se está por decir con lo que ya se ha dicho. En otras palabras, establecen la conexión entre diversas  secuencias, proporcionan una significación a estas secuencias y estructuran la información que el enunciador pretende comunicar. </a:t>
            </a:r>
          </a:p>
          <a:p>
            <a:pPr algn="just"/>
            <a:r>
              <a:rPr lang="es-ES" sz="2600" dirty="0">
                <a:latin typeface="Gadugi" panose="020B0502040204020203" pitchFamily="34" charset="0"/>
                <a:ea typeface="Gadugi" panose="020B0502040204020203" pitchFamily="34" charset="0"/>
              </a:rPr>
              <a:t>Estos elementos lingüísticos cumplen diferentes funciones en el texto:</a:t>
            </a:r>
          </a:p>
          <a:p>
            <a:pPr marL="0" indent="0" algn="just">
              <a:buNone/>
            </a:pPr>
            <a:r>
              <a:rPr lang="es-ES" sz="2600" dirty="0">
                <a:latin typeface="Gadugi" panose="020B0502040204020203" pitchFamily="34" charset="0"/>
                <a:ea typeface="Gadugi" panose="020B0502040204020203" pitchFamily="34" charset="0"/>
              </a:rPr>
              <a:t>  -guían la compresión;</a:t>
            </a:r>
          </a:p>
          <a:p>
            <a:pPr marL="0" indent="0" algn="just">
              <a:buNone/>
            </a:pPr>
            <a:r>
              <a:rPr lang="es-ES" sz="2600" dirty="0">
                <a:latin typeface="Gadugi" panose="020B0502040204020203" pitchFamily="34" charset="0"/>
                <a:ea typeface="Gadugi" panose="020B0502040204020203" pitchFamily="34" charset="0"/>
              </a:rPr>
              <a:t>  -cohesionan un discurso;</a:t>
            </a:r>
          </a:p>
          <a:p>
            <a:pPr marL="0" indent="0" algn="just">
              <a:buNone/>
            </a:pPr>
            <a:r>
              <a:rPr lang="es-ES" sz="2600" dirty="0">
                <a:latin typeface="Gadugi" panose="020B0502040204020203" pitchFamily="34" charset="0"/>
                <a:ea typeface="Gadugi" panose="020B0502040204020203" pitchFamily="34" charset="0"/>
              </a:rPr>
              <a:t>  -indican la subjetividad oculta del emisor.</a:t>
            </a:r>
          </a:p>
          <a:p>
            <a:endParaRPr lang="es-AR" dirty="0"/>
          </a:p>
        </p:txBody>
      </p:sp>
      <p:sp>
        <p:nvSpPr>
          <p:cNvPr id="5" name="CuadroTexto 4">
            <a:extLst>
              <a:ext uri="{FF2B5EF4-FFF2-40B4-BE49-F238E27FC236}">
                <a16:creationId xmlns:a16="http://schemas.microsoft.com/office/drawing/2014/main" id="{2882AE83-A32B-408F-9166-E5ED6362FE8C}"/>
              </a:ext>
            </a:extLst>
          </p:cNvPr>
          <p:cNvSpPr txBox="1"/>
          <p:nvPr/>
        </p:nvSpPr>
        <p:spPr>
          <a:xfrm>
            <a:off x="758536" y="452596"/>
            <a:ext cx="10800000"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AR" sz="2400" b="0" i="0" u="none" strike="noStrike" kern="1200" cap="none" spc="0" normalizeH="0" baseline="0" noProof="0" dirty="0">
                <a:ln>
                  <a:noFill/>
                </a:ln>
                <a:solidFill>
                  <a:prstClr val="black"/>
                </a:solidFill>
                <a:effectLst/>
                <a:uLnTx/>
                <a:uFillTx/>
                <a:latin typeface="Rockwell" panose="02060603020205020403" pitchFamily="18" charset="0"/>
                <a:ea typeface="+mn-ea"/>
                <a:cs typeface="+mn-cs"/>
              </a:rPr>
              <a:t>A modo de cierre…</a:t>
            </a:r>
          </a:p>
        </p:txBody>
      </p:sp>
      <p:pic>
        <p:nvPicPr>
          <p:cNvPr id="8" name="Imagen 7">
            <a:extLst>
              <a:ext uri="{FF2B5EF4-FFF2-40B4-BE49-F238E27FC236}">
                <a16:creationId xmlns:a16="http://schemas.microsoft.com/office/drawing/2014/main" id="{1D93AB5D-6F4B-4446-9E1B-FEB155F5F3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8556" y="177037"/>
            <a:ext cx="1514758" cy="100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5460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TM10001105[[fn=Recorte]]</Template>
  <TotalTime>594</TotalTime>
  <Words>656</Words>
  <Application>Microsoft Office PowerPoint</Application>
  <PresentationFormat>Panorámica</PresentationFormat>
  <Paragraphs>92</Paragraphs>
  <Slides>18</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18</vt:i4>
      </vt:variant>
    </vt:vector>
  </HeadingPairs>
  <TitlesOfParts>
    <vt:vector size="26" baseType="lpstr">
      <vt:lpstr>Arial</vt:lpstr>
      <vt:lpstr>Arial Black</vt:lpstr>
      <vt:lpstr>Calibri</vt:lpstr>
      <vt:lpstr>Calibri Light</vt:lpstr>
      <vt:lpstr>Gadugi</vt:lpstr>
      <vt:lpstr>Ink Free</vt:lpstr>
      <vt:lpstr>Rockwell</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Daniela</dc:creator>
  <cp:lastModifiedBy>Daniela</cp:lastModifiedBy>
  <cp:revision>54</cp:revision>
  <dcterms:created xsi:type="dcterms:W3CDTF">2020-04-11T15:14:28Z</dcterms:created>
  <dcterms:modified xsi:type="dcterms:W3CDTF">2020-04-26T14:13:28Z</dcterms:modified>
</cp:coreProperties>
</file>