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9/14/2020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‹Nº›</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384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9/14/2020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6197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9/14/2020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080816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9/14/2020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715025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9/14/2020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330897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9/14/2020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179109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9/14/2020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10584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9/14/2020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412033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9/14/2020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2118856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9/14/2020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907313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9/14/2020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‹Nº›</a:t>
            </a:fld>
            <a:endParaRPr lang="en-US"/>
          </a:p>
        </p:txBody>
      </p:sp>
    </p:spTree>
    <p:extLst>
      <p:ext uri="{BB962C8B-B14F-4D97-AF65-F5344CB8AC3E}">
        <p14:creationId xmlns:p14="http://schemas.microsoft.com/office/powerpoint/2010/main" val="141285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9/14/2020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‹Nº›</a:t>
            </a:fld>
            <a:endParaRPr lang="en-US"/>
          </a:p>
        </p:txBody>
      </p:sp>
    </p:spTree>
    <p:extLst>
      <p:ext uri="{BB962C8B-B14F-4D97-AF65-F5344CB8AC3E}">
        <p14:creationId xmlns:p14="http://schemas.microsoft.com/office/powerpoint/2010/main" val="374067288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699" r:id="rId6"/>
    <p:sldLayoutId id="2147483695" r:id="rId7"/>
    <p:sldLayoutId id="2147483696" r:id="rId8"/>
    <p:sldLayoutId id="2147483697" r:id="rId9"/>
    <p:sldLayoutId id="2147483698"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designmuseum.org/design/chairs-1990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FB82883-1DC0-4BE1-A607-009095F335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50656ED-79E8-40CD-96AE-C30B1D350EF8}"/>
              </a:ext>
            </a:extLst>
          </p:cNvPr>
          <p:cNvPicPr>
            <a:picLocks noChangeAspect="1"/>
          </p:cNvPicPr>
          <p:nvPr/>
        </p:nvPicPr>
        <p:blipFill rotWithShape="1">
          <a:blip r:embed="rId2"/>
          <a:srcRect t="10342" b="15155"/>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9FA98EAA-A866-4C95-A2A8-44E46FBA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56000">
                <a:schemeClr val="tx1">
                  <a:alpha val="40000"/>
                </a:schemeClr>
              </a:gs>
              <a:gs pos="100000">
                <a:schemeClr val="tx1">
                  <a:alpha val="85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DB2FCC2-A517-44EB-BB0B-33CE23B86C62}"/>
              </a:ext>
            </a:extLst>
          </p:cNvPr>
          <p:cNvSpPr>
            <a:spLocks noGrp="1"/>
          </p:cNvSpPr>
          <p:nvPr>
            <p:ph type="ctrTitle"/>
          </p:nvPr>
        </p:nvSpPr>
        <p:spPr>
          <a:xfrm>
            <a:off x="2103116" y="3661243"/>
            <a:ext cx="7985759" cy="868823"/>
          </a:xfrm>
        </p:spPr>
        <p:txBody>
          <a:bodyPr anchor="b">
            <a:normAutofit/>
          </a:bodyPr>
          <a:lstStyle/>
          <a:p>
            <a:pPr algn="ctr"/>
            <a:r>
              <a:rPr lang="es-ES" sz="4000" b="1" dirty="0">
                <a:solidFill>
                  <a:srgbClr val="002060"/>
                </a:solidFill>
              </a:rPr>
              <a:t>REFERENCIA TEXTUAL</a:t>
            </a:r>
            <a:endParaRPr lang="es-AR" sz="4000" b="1" dirty="0">
              <a:solidFill>
                <a:srgbClr val="002060"/>
              </a:solidFill>
            </a:endParaRPr>
          </a:p>
        </p:txBody>
      </p:sp>
      <p:sp>
        <p:nvSpPr>
          <p:cNvPr id="3" name="Subtítulo 2">
            <a:extLst>
              <a:ext uri="{FF2B5EF4-FFF2-40B4-BE49-F238E27FC236}">
                <a16:creationId xmlns:a16="http://schemas.microsoft.com/office/drawing/2014/main" id="{5D21BA75-39E4-40F1-983F-6A9DD34D6728}"/>
              </a:ext>
            </a:extLst>
          </p:cNvPr>
          <p:cNvSpPr>
            <a:spLocks noGrp="1"/>
          </p:cNvSpPr>
          <p:nvPr>
            <p:ph type="subTitle" idx="1"/>
          </p:nvPr>
        </p:nvSpPr>
        <p:spPr>
          <a:xfrm>
            <a:off x="2690167" y="4893828"/>
            <a:ext cx="6960524" cy="598516"/>
          </a:xfrm>
        </p:spPr>
        <p:txBody>
          <a:bodyPr anchor="t">
            <a:normAutofit fontScale="92500"/>
          </a:bodyPr>
          <a:lstStyle/>
          <a:p>
            <a:pPr algn="ctr"/>
            <a:r>
              <a:rPr lang="es-ES" sz="2000" b="1" dirty="0">
                <a:solidFill>
                  <a:srgbClr val="002060"/>
                </a:solidFill>
              </a:rPr>
              <a:t>ELEMENTOS QUE INDICAN REFERENCIA PRONOMINAL </a:t>
            </a:r>
            <a:endParaRPr lang="es-AR" sz="2000" b="1" dirty="0">
              <a:solidFill>
                <a:srgbClr val="002060"/>
              </a:solidFill>
            </a:endParaRPr>
          </a:p>
        </p:txBody>
      </p:sp>
    </p:spTree>
    <p:extLst>
      <p:ext uri="{BB962C8B-B14F-4D97-AF65-F5344CB8AC3E}">
        <p14:creationId xmlns:p14="http://schemas.microsoft.com/office/powerpoint/2010/main" val="263275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A6BA36-6596-401E-A4BF-E168B09FB3C9}"/>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A5AFB2DB-813A-458C-9968-D754E2E358B4}"/>
              </a:ext>
            </a:extLst>
          </p:cNvPr>
          <p:cNvSpPr>
            <a:spLocks noGrp="1"/>
          </p:cNvSpPr>
          <p:nvPr>
            <p:ph idx="1"/>
          </p:nvPr>
        </p:nvSpPr>
        <p:spPr>
          <a:xfrm>
            <a:off x="562675" y="2137783"/>
            <a:ext cx="10800000" cy="3694176"/>
          </a:xfrm>
        </p:spPr>
        <p:txBody>
          <a:bodyPr/>
          <a:lstStyle/>
          <a:p>
            <a:pPr algn="just"/>
            <a:r>
              <a:rPr lang="es-ES" dirty="0"/>
              <a:t>La REFERENCIA abarca una serie de procedimientos gramaticales y léxicos que permiten mostrar que un elemento lingüístico (palabra o construcción) se </a:t>
            </a:r>
            <a:r>
              <a:rPr lang="es-ES" b="1" dirty="0"/>
              <a:t>refiera a otro</a:t>
            </a:r>
            <a:r>
              <a:rPr lang="es-ES" dirty="0"/>
              <a:t>, es decir, nombra de otra manera o alude a él. </a:t>
            </a:r>
          </a:p>
          <a:p>
            <a:pPr marL="0" indent="0" algn="just">
              <a:buNone/>
            </a:pPr>
            <a:endParaRPr lang="es-ES" dirty="0"/>
          </a:p>
          <a:p>
            <a:pPr marL="0" indent="0" algn="r">
              <a:buNone/>
            </a:pPr>
            <a:r>
              <a:rPr lang="es-AR" sz="1600" dirty="0"/>
              <a:t>(Marín, M. (2011). </a:t>
            </a:r>
            <a:r>
              <a:rPr lang="es-AR" sz="1600" i="1" dirty="0"/>
              <a:t>Una gramática para todos</a:t>
            </a:r>
            <a:r>
              <a:rPr lang="es-AR" sz="1600" dirty="0"/>
              <a:t>. Bs. As.: Voz Activa. 285-286)</a:t>
            </a:r>
          </a:p>
          <a:p>
            <a:pPr marL="0" indent="0">
              <a:buNone/>
            </a:pPr>
            <a:endParaRPr lang="es-AR" dirty="0"/>
          </a:p>
        </p:txBody>
      </p:sp>
    </p:spTree>
    <p:extLst>
      <p:ext uri="{BB962C8B-B14F-4D97-AF65-F5344CB8AC3E}">
        <p14:creationId xmlns:p14="http://schemas.microsoft.com/office/powerpoint/2010/main" val="348607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C3D361-8479-48D2-A802-333872FF4EEE}"/>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2B4014EA-7F8F-4EEE-80C0-F7CFE15A5998}"/>
              </a:ext>
            </a:extLst>
          </p:cNvPr>
          <p:cNvSpPr>
            <a:spLocks noGrp="1"/>
          </p:cNvSpPr>
          <p:nvPr>
            <p:ph idx="1"/>
          </p:nvPr>
        </p:nvSpPr>
        <p:spPr>
          <a:xfrm>
            <a:off x="562675" y="2148415"/>
            <a:ext cx="10800000" cy="3694176"/>
          </a:xfrm>
        </p:spPr>
        <p:txBody>
          <a:bodyPr>
            <a:normAutofit fontScale="92500"/>
          </a:bodyPr>
          <a:lstStyle/>
          <a:p>
            <a:pPr algn="just"/>
            <a:r>
              <a:rPr lang="es-ES" dirty="0"/>
              <a:t>Cuando la cohesión referencial se produce </a:t>
            </a:r>
            <a:r>
              <a:rPr lang="es-ES" b="1" dirty="0"/>
              <a:t>internamente</a:t>
            </a:r>
            <a:r>
              <a:rPr lang="es-ES" dirty="0"/>
              <a:t>, entre las partes del texto, se denomina cohesión </a:t>
            </a:r>
            <a:r>
              <a:rPr lang="es-ES" b="1" dirty="0"/>
              <a:t>endofórica</a:t>
            </a:r>
            <a:r>
              <a:rPr lang="es-ES" dirty="0"/>
              <a:t> (del latín </a:t>
            </a:r>
            <a:r>
              <a:rPr lang="es-ES" i="1" dirty="0" err="1"/>
              <a:t>endo</a:t>
            </a:r>
            <a:r>
              <a:rPr lang="es-ES" dirty="0"/>
              <a:t>: dentro y</a:t>
            </a:r>
            <a:r>
              <a:rPr lang="es-ES" i="1" dirty="0"/>
              <a:t> </a:t>
            </a:r>
            <a:r>
              <a:rPr lang="es-ES" i="1" dirty="0" err="1"/>
              <a:t>fero</a:t>
            </a:r>
            <a:r>
              <a:rPr lang="es-ES" dirty="0"/>
              <a:t>: llevar). También se llama </a:t>
            </a:r>
            <a:r>
              <a:rPr lang="es-ES" dirty="0" err="1"/>
              <a:t>correferencial</a:t>
            </a:r>
            <a:r>
              <a:rPr lang="es-ES" dirty="0"/>
              <a:t> (</a:t>
            </a:r>
            <a:r>
              <a:rPr lang="es-ES" dirty="0" err="1"/>
              <a:t>co</a:t>
            </a:r>
            <a:r>
              <a:rPr lang="es-ES" dirty="0"/>
              <a:t>- es un prefijo que indica “compañía” y el verbo “referir” tiene aquí el sentido de “relacionar”), para indicar que dos elementos lingüísticos del texto se relacionan o refieren el uno al otro.</a:t>
            </a:r>
          </a:p>
          <a:p>
            <a:pPr marL="0" indent="0" algn="just">
              <a:buNone/>
            </a:pPr>
            <a:endParaRPr lang="es-ES" dirty="0"/>
          </a:p>
          <a:p>
            <a:pPr marL="0" lvl="0" indent="0" algn="r">
              <a:buNone/>
            </a:pPr>
            <a:r>
              <a:rPr lang="es-AR" sz="1600" dirty="0">
                <a:solidFill>
                  <a:srgbClr val="000000"/>
                </a:solidFill>
              </a:rPr>
              <a:t>(Marín, M. (2011). </a:t>
            </a:r>
            <a:r>
              <a:rPr lang="es-AR" sz="1600" i="1" dirty="0">
                <a:solidFill>
                  <a:srgbClr val="000000"/>
                </a:solidFill>
              </a:rPr>
              <a:t>Una gramática para todos</a:t>
            </a:r>
            <a:r>
              <a:rPr lang="es-AR" sz="1600" dirty="0">
                <a:solidFill>
                  <a:srgbClr val="000000"/>
                </a:solidFill>
              </a:rPr>
              <a:t>. Bs. As.: Voz Activa. 285-286)</a:t>
            </a:r>
          </a:p>
          <a:p>
            <a:pPr marL="0" indent="0" algn="just">
              <a:buNone/>
            </a:pPr>
            <a:endParaRPr lang="es-ES" dirty="0"/>
          </a:p>
          <a:p>
            <a:endParaRPr lang="es-AR" dirty="0"/>
          </a:p>
        </p:txBody>
      </p:sp>
    </p:spTree>
    <p:extLst>
      <p:ext uri="{BB962C8B-B14F-4D97-AF65-F5344CB8AC3E}">
        <p14:creationId xmlns:p14="http://schemas.microsoft.com/office/powerpoint/2010/main" val="240481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136508-1F87-4B57-AEE0-52C25053F174}"/>
              </a:ext>
            </a:extLst>
          </p:cNvPr>
          <p:cNvSpPr>
            <a:spLocks noGrp="1"/>
          </p:cNvSpPr>
          <p:nvPr>
            <p:ph type="title"/>
          </p:nvPr>
        </p:nvSpPr>
        <p:spPr/>
        <p:txBody>
          <a:bodyPr>
            <a:normAutofit/>
          </a:bodyPr>
          <a:lstStyle/>
          <a:p>
            <a:r>
              <a:rPr lang="es-ES" sz="3200" dirty="0"/>
              <a:t>ALGO DE TEORÍA…</a:t>
            </a:r>
            <a:endParaRPr lang="es-AR" sz="3200" dirty="0"/>
          </a:p>
        </p:txBody>
      </p:sp>
      <p:sp>
        <p:nvSpPr>
          <p:cNvPr id="3" name="Marcador de contenido 2">
            <a:extLst>
              <a:ext uri="{FF2B5EF4-FFF2-40B4-BE49-F238E27FC236}">
                <a16:creationId xmlns:a16="http://schemas.microsoft.com/office/drawing/2014/main" id="{2F1379EF-0D77-40B2-A796-8C8456D5BD14}"/>
              </a:ext>
            </a:extLst>
          </p:cNvPr>
          <p:cNvSpPr>
            <a:spLocks noGrp="1"/>
          </p:cNvSpPr>
          <p:nvPr>
            <p:ph idx="1"/>
          </p:nvPr>
        </p:nvSpPr>
        <p:spPr>
          <a:xfrm>
            <a:off x="583940" y="2201577"/>
            <a:ext cx="10800000" cy="3694176"/>
          </a:xfrm>
        </p:spPr>
        <p:txBody>
          <a:bodyPr>
            <a:normAutofit/>
          </a:bodyPr>
          <a:lstStyle/>
          <a:p>
            <a:pPr algn="just"/>
            <a:r>
              <a:rPr lang="es-ES" dirty="0"/>
              <a:t>La cohesión </a:t>
            </a:r>
            <a:r>
              <a:rPr lang="es-ES" dirty="0" err="1"/>
              <a:t>correferencial</a:t>
            </a:r>
            <a:r>
              <a:rPr lang="es-ES" dirty="0"/>
              <a:t> se da en dos direcciones: </a:t>
            </a:r>
          </a:p>
          <a:p>
            <a:pPr marL="514350" indent="-514350" algn="just">
              <a:buAutoNum type="alphaLcParenR"/>
            </a:pPr>
            <a:r>
              <a:rPr lang="es-ES" dirty="0"/>
              <a:t>Como correferencia de una palabra que </a:t>
            </a:r>
            <a:r>
              <a:rPr lang="es-ES" b="1" dirty="0"/>
              <a:t>ya se ha dicho</a:t>
            </a:r>
            <a:r>
              <a:rPr lang="es-ES" dirty="0"/>
              <a:t>. Esto se llama anáfora (significa “repetición”). </a:t>
            </a:r>
          </a:p>
          <a:p>
            <a:pPr marL="0" indent="0" algn="just">
              <a:buNone/>
            </a:pPr>
            <a:r>
              <a:rPr lang="es-ES" dirty="0"/>
              <a:t>b) Como correferencia a una palabra que </a:t>
            </a:r>
            <a:r>
              <a:rPr lang="es-ES" b="1" dirty="0"/>
              <a:t>se dirá más adelante </a:t>
            </a:r>
            <a:r>
              <a:rPr lang="es-ES" dirty="0"/>
              <a:t>en el texto. Esto se llama catáfora (significa “llevado hacia abajo”).</a:t>
            </a:r>
          </a:p>
          <a:p>
            <a:pPr marL="0" indent="0" algn="just">
              <a:buNone/>
            </a:pPr>
            <a:endParaRPr lang="es-AR" sz="1600" dirty="0">
              <a:solidFill>
                <a:srgbClr val="000000"/>
              </a:solidFill>
            </a:endParaRPr>
          </a:p>
          <a:p>
            <a:pPr marL="0" indent="0" algn="r">
              <a:buNone/>
            </a:pPr>
            <a:r>
              <a:rPr lang="es-AR" sz="1600" dirty="0">
                <a:solidFill>
                  <a:srgbClr val="000000"/>
                </a:solidFill>
              </a:rPr>
              <a:t>(Marín, M. (2011). </a:t>
            </a:r>
            <a:r>
              <a:rPr lang="es-AR" sz="1600" i="1" dirty="0">
                <a:solidFill>
                  <a:srgbClr val="000000"/>
                </a:solidFill>
              </a:rPr>
              <a:t>Una gramática para todos</a:t>
            </a:r>
            <a:r>
              <a:rPr lang="es-AR" sz="1600" dirty="0">
                <a:solidFill>
                  <a:srgbClr val="000000"/>
                </a:solidFill>
              </a:rPr>
              <a:t>. Bs. As.: Voz Activa. 285-286)</a:t>
            </a:r>
          </a:p>
          <a:p>
            <a:pPr marL="0" indent="0">
              <a:buNone/>
            </a:pPr>
            <a:endParaRPr lang="es-AR" dirty="0"/>
          </a:p>
        </p:txBody>
      </p:sp>
    </p:spTree>
    <p:extLst>
      <p:ext uri="{BB962C8B-B14F-4D97-AF65-F5344CB8AC3E}">
        <p14:creationId xmlns:p14="http://schemas.microsoft.com/office/powerpoint/2010/main" val="385641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5C99E-2427-4C2C-B7A1-A8D66885BF5E}"/>
              </a:ext>
            </a:extLst>
          </p:cNvPr>
          <p:cNvSpPr>
            <a:spLocks noGrp="1"/>
          </p:cNvSpPr>
          <p:nvPr>
            <p:ph type="title"/>
          </p:nvPr>
        </p:nvSpPr>
        <p:spPr/>
        <p:txBody>
          <a:bodyPr>
            <a:normAutofit/>
          </a:bodyPr>
          <a:lstStyle/>
          <a:p>
            <a:r>
              <a:rPr lang="es-ES" sz="3200" dirty="0"/>
              <a:t>Algunos ejemplos en castellano:</a:t>
            </a:r>
            <a:endParaRPr lang="es-AR" sz="3200" dirty="0"/>
          </a:p>
        </p:txBody>
      </p:sp>
      <p:sp>
        <p:nvSpPr>
          <p:cNvPr id="3" name="Marcador de contenido 2">
            <a:extLst>
              <a:ext uri="{FF2B5EF4-FFF2-40B4-BE49-F238E27FC236}">
                <a16:creationId xmlns:a16="http://schemas.microsoft.com/office/drawing/2014/main" id="{ACB6BABE-2831-4465-A4FD-90C974888F1F}"/>
              </a:ext>
            </a:extLst>
          </p:cNvPr>
          <p:cNvSpPr>
            <a:spLocks noGrp="1"/>
          </p:cNvSpPr>
          <p:nvPr>
            <p:ph idx="1"/>
          </p:nvPr>
        </p:nvSpPr>
        <p:spPr>
          <a:xfrm>
            <a:off x="605205" y="2159046"/>
            <a:ext cx="10800000" cy="4273651"/>
          </a:xfrm>
        </p:spPr>
        <p:txBody>
          <a:bodyPr>
            <a:normAutofit fontScale="62500" lnSpcReduction="20000"/>
          </a:bodyPr>
          <a:lstStyle/>
          <a:p>
            <a:pPr algn="just"/>
            <a:r>
              <a:rPr lang="es-ES" sz="3500" dirty="0">
                <a:latin typeface="Bahnschrift SemiBold" panose="020B0502040204020203" pitchFamily="34" charset="0"/>
              </a:rPr>
              <a:t>“</a:t>
            </a:r>
            <a:r>
              <a:rPr lang="es-ES" sz="3500" b="1" dirty="0">
                <a:solidFill>
                  <a:schemeClr val="accent2">
                    <a:lumMod val="75000"/>
                  </a:schemeClr>
                </a:solidFill>
                <a:latin typeface="Bahnschrift SemiBold" panose="020B0502040204020203" pitchFamily="34" charset="0"/>
              </a:rPr>
              <a:t>Juan</a:t>
            </a:r>
            <a:r>
              <a:rPr lang="es-ES" sz="3500" dirty="0">
                <a:latin typeface="Bahnschrift SemiBold" panose="020B0502040204020203" pitchFamily="34" charset="0"/>
              </a:rPr>
              <a:t> no llegó todavía, pero no puedo irme porque </a:t>
            </a:r>
          </a:p>
          <a:p>
            <a:pPr algn="just"/>
            <a:endParaRPr lang="es-ES" sz="3500" dirty="0">
              <a:latin typeface="Bahnschrift SemiBold" panose="020B0502040204020203" pitchFamily="34" charset="0"/>
            </a:endParaRPr>
          </a:p>
          <a:p>
            <a:pPr marL="0" indent="0" algn="just">
              <a:buNone/>
            </a:pPr>
            <a:r>
              <a:rPr lang="es-ES" sz="3500" b="1" dirty="0">
                <a:solidFill>
                  <a:schemeClr val="accent2">
                    <a:lumMod val="75000"/>
                  </a:schemeClr>
                </a:solidFill>
                <a:latin typeface="Bahnschrift SemiBold" panose="020B0502040204020203" pitchFamily="34" charset="0"/>
              </a:rPr>
              <a:t>él</a:t>
            </a:r>
            <a:r>
              <a:rPr lang="es-ES" sz="3500" dirty="0">
                <a:latin typeface="Bahnschrift SemiBold" panose="020B0502040204020203" pitchFamily="34" charset="0"/>
              </a:rPr>
              <a:t> me dijo que </a:t>
            </a:r>
            <a:r>
              <a:rPr lang="es-ES" sz="3500" b="1" dirty="0">
                <a:solidFill>
                  <a:schemeClr val="accent2">
                    <a:lumMod val="75000"/>
                  </a:schemeClr>
                </a:solidFill>
                <a:latin typeface="Bahnschrift SemiBold" panose="020B0502040204020203" pitchFamily="34" charset="0"/>
              </a:rPr>
              <a:t>lo</a:t>
            </a:r>
            <a:r>
              <a:rPr lang="es-ES" sz="3500" dirty="0">
                <a:latin typeface="Bahnschrift SemiBold" panose="020B0502040204020203" pitchFamily="34" charset="0"/>
              </a:rPr>
              <a:t> esperara.”</a:t>
            </a:r>
          </a:p>
          <a:p>
            <a:pPr marL="0" indent="0" algn="just">
              <a:buNone/>
            </a:pPr>
            <a:endParaRPr lang="es-ES" sz="3500" dirty="0"/>
          </a:p>
          <a:p>
            <a:pPr marL="0" indent="0" algn="just">
              <a:buNone/>
            </a:pPr>
            <a:r>
              <a:rPr lang="es-AR" sz="3500" dirty="0">
                <a:solidFill>
                  <a:schemeClr val="accent1">
                    <a:lumMod val="75000"/>
                  </a:schemeClr>
                </a:solidFill>
              </a:rPr>
              <a:t>(Las palabras “él” y “lo” se refieren a “Juan”, es decir que repiten el significado “Juan”. “Juan” es un elemento que ya ha sido nombrado en el texto.)</a:t>
            </a:r>
          </a:p>
          <a:p>
            <a:pPr marL="0" indent="0" algn="just">
              <a:buNone/>
            </a:pPr>
            <a:endParaRPr lang="es-AR" sz="3500" dirty="0">
              <a:solidFill>
                <a:schemeClr val="accent1">
                  <a:lumMod val="75000"/>
                </a:schemeClr>
              </a:solidFill>
            </a:endParaRPr>
          </a:p>
          <a:p>
            <a:pPr algn="just">
              <a:buFont typeface="Wingdings 2" panose="05020102010507070707" pitchFamily="18" charset="2"/>
              <a:buChar char="R"/>
            </a:pPr>
            <a:r>
              <a:rPr lang="es-AR" sz="3500" dirty="0"/>
              <a:t>Para encontrar la “identidad” de “él” y “lo”, podemos preguntarnos: ¿quién me dijo que lo esperara? </a:t>
            </a:r>
          </a:p>
          <a:p>
            <a:pPr marL="0" indent="0" algn="just">
              <a:buNone/>
            </a:pPr>
            <a:endParaRPr lang="es-AR" sz="2400" dirty="0"/>
          </a:p>
          <a:p>
            <a:pPr marL="0" indent="0" algn="r">
              <a:buNone/>
            </a:pPr>
            <a:r>
              <a:rPr lang="es-AR" sz="2400" dirty="0"/>
              <a:t>(Adaptado de Marín, M. (2011). </a:t>
            </a:r>
            <a:r>
              <a:rPr lang="es-AR" sz="2400" i="1" dirty="0"/>
              <a:t>Una gramática para todos</a:t>
            </a:r>
            <a:r>
              <a:rPr lang="es-AR" sz="2400" dirty="0"/>
              <a:t>. Bs. As.: Voz Activa. 285-286)</a:t>
            </a:r>
          </a:p>
          <a:p>
            <a:pPr marL="0" indent="0" algn="just">
              <a:buNone/>
            </a:pPr>
            <a:endParaRPr lang="es-AR" sz="2400" dirty="0"/>
          </a:p>
          <a:p>
            <a:pPr marL="0" indent="0" algn="just">
              <a:buNone/>
            </a:pPr>
            <a:endParaRPr lang="es-AR" sz="2400" dirty="0"/>
          </a:p>
          <a:p>
            <a:pPr marL="0" indent="0" algn="just">
              <a:buNone/>
            </a:pPr>
            <a:endParaRPr lang="es-AR" sz="2400" dirty="0">
              <a:solidFill>
                <a:schemeClr val="accent1">
                  <a:lumMod val="75000"/>
                </a:schemeClr>
              </a:solidFill>
            </a:endParaRPr>
          </a:p>
          <a:p>
            <a:pPr marL="0" indent="0">
              <a:buNone/>
            </a:pPr>
            <a:endParaRPr lang="es-ES" sz="2400" dirty="0">
              <a:solidFill>
                <a:schemeClr val="accent1">
                  <a:lumMod val="75000"/>
                </a:schemeClr>
              </a:solidFill>
            </a:endParaRPr>
          </a:p>
        </p:txBody>
      </p:sp>
      <p:cxnSp>
        <p:nvCxnSpPr>
          <p:cNvPr id="5" name="Conector: curvado 4">
            <a:extLst>
              <a:ext uri="{FF2B5EF4-FFF2-40B4-BE49-F238E27FC236}">
                <a16:creationId xmlns:a16="http://schemas.microsoft.com/office/drawing/2014/main" id="{892A2AEE-C875-4FE9-A1E1-A369F704624F}"/>
              </a:ext>
            </a:extLst>
          </p:cNvPr>
          <p:cNvCxnSpPr>
            <a:cxnSpLocks/>
          </p:cNvCxnSpPr>
          <p:nvPr/>
        </p:nvCxnSpPr>
        <p:spPr>
          <a:xfrm rot="10800000">
            <a:off x="1605523" y="2525237"/>
            <a:ext cx="967557" cy="558206"/>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ector: curvado 28">
            <a:extLst>
              <a:ext uri="{FF2B5EF4-FFF2-40B4-BE49-F238E27FC236}">
                <a16:creationId xmlns:a16="http://schemas.microsoft.com/office/drawing/2014/main" id="{D46C31C2-446D-4195-9B8A-B8F218758785}"/>
              </a:ext>
            </a:extLst>
          </p:cNvPr>
          <p:cNvCxnSpPr>
            <a:cxnSpLocks/>
          </p:cNvCxnSpPr>
          <p:nvPr/>
        </p:nvCxnSpPr>
        <p:spPr>
          <a:xfrm rot="5400000">
            <a:off x="886279" y="2556015"/>
            <a:ext cx="608712" cy="446143"/>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80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45C99E-2427-4C2C-B7A1-A8D66885BF5E}"/>
              </a:ext>
            </a:extLst>
          </p:cNvPr>
          <p:cNvSpPr>
            <a:spLocks noGrp="1"/>
          </p:cNvSpPr>
          <p:nvPr>
            <p:ph type="title"/>
          </p:nvPr>
        </p:nvSpPr>
        <p:spPr/>
        <p:txBody>
          <a:bodyPr>
            <a:normAutofit/>
          </a:bodyPr>
          <a:lstStyle/>
          <a:p>
            <a:r>
              <a:rPr lang="es-ES" sz="3200" dirty="0"/>
              <a:t>Algunos ejemplos en castellano:</a:t>
            </a:r>
            <a:endParaRPr lang="es-AR" sz="3200" dirty="0"/>
          </a:p>
        </p:txBody>
      </p:sp>
      <p:sp>
        <p:nvSpPr>
          <p:cNvPr id="3" name="Marcador de contenido 2">
            <a:extLst>
              <a:ext uri="{FF2B5EF4-FFF2-40B4-BE49-F238E27FC236}">
                <a16:creationId xmlns:a16="http://schemas.microsoft.com/office/drawing/2014/main" id="{ACB6BABE-2831-4465-A4FD-90C974888F1F}"/>
              </a:ext>
            </a:extLst>
          </p:cNvPr>
          <p:cNvSpPr>
            <a:spLocks noGrp="1"/>
          </p:cNvSpPr>
          <p:nvPr>
            <p:ph idx="1"/>
          </p:nvPr>
        </p:nvSpPr>
        <p:spPr>
          <a:xfrm>
            <a:off x="605205" y="2159046"/>
            <a:ext cx="10800000" cy="4273651"/>
          </a:xfrm>
        </p:spPr>
        <p:txBody>
          <a:bodyPr>
            <a:normAutofit fontScale="77500" lnSpcReduction="20000"/>
          </a:bodyPr>
          <a:lstStyle/>
          <a:p>
            <a:pPr algn="just"/>
            <a:r>
              <a:rPr lang="es-ES" dirty="0">
                <a:latin typeface="Bahnschrift SemiBold" panose="020B0502040204020203" pitchFamily="34" charset="0"/>
              </a:rPr>
              <a:t>“A pesar de que </a:t>
            </a:r>
            <a:r>
              <a:rPr lang="es-ES" b="1" dirty="0">
                <a:solidFill>
                  <a:schemeClr val="accent2">
                    <a:lumMod val="75000"/>
                  </a:schemeClr>
                </a:solidFill>
                <a:latin typeface="Bahnschrift SemiBold" panose="020B0502040204020203" pitchFamily="34" charset="0"/>
              </a:rPr>
              <a:t>le</a:t>
            </a:r>
            <a:r>
              <a:rPr lang="es-ES" dirty="0">
                <a:latin typeface="Bahnschrift SemiBold" panose="020B0502040204020203" pitchFamily="34" charset="0"/>
              </a:rPr>
              <a:t> colocaron la etiqueta de realista mágico,</a:t>
            </a:r>
          </a:p>
          <a:p>
            <a:pPr marL="0" indent="0" algn="just">
              <a:buNone/>
            </a:pPr>
            <a:endParaRPr lang="es-ES" dirty="0">
              <a:latin typeface="Bahnschrift SemiBold" panose="020B0502040204020203" pitchFamily="34" charset="0"/>
            </a:endParaRPr>
          </a:p>
          <a:p>
            <a:pPr marL="0" indent="0" algn="just">
              <a:buNone/>
            </a:pPr>
            <a:r>
              <a:rPr lang="es-ES" dirty="0">
                <a:latin typeface="Bahnschrift SemiBold" panose="020B0502040204020203" pitchFamily="34" charset="0"/>
              </a:rPr>
              <a:t> </a:t>
            </a:r>
            <a:r>
              <a:rPr lang="es-ES" b="1" dirty="0">
                <a:solidFill>
                  <a:schemeClr val="accent2">
                    <a:lumMod val="75000"/>
                  </a:schemeClr>
                </a:solidFill>
                <a:latin typeface="Bahnschrift SemiBold" panose="020B0502040204020203" pitchFamily="34" charset="0"/>
              </a:rPr>
              <a:t>García Márquez </a:t>
            </a:r>
            <a:r>
              <a:rPr lang="es-ES" dirty="0">
                <a:latin typeface="Bahnschrift SemiBold" panose="020B0502040204020203" pitchFamily="34" charset="0"/>
              </a:rPr>
              <a:t>dijo que usa el truco de contar historias inverosímiles sin inmutarse.”</a:t>
            </a:r>
          </a:p>
          <a:p>
            <a:pPr marL="0" indent="0" algn="just">
              <a:buNone/>
            </a:pPr>
            <a:endParaRPr lang="es-AR" sz="1900" dirty="0"/>
          </a:p>
          <a:p>
            <a:pPr marL="0" indent="0" algn="just">
              <a:buNone/>
            </a:pPr>
            <a:r>
              <a:rPr lang="es-AR" sz="2400" dirty="0">
                <a:solidFill>
                  <a:schemeClr val="accent2">
                    <a:lumMod val="50000"/>
                  </a:schemeClr>
                </a:solidFill>
              </a:rPr>
              <a:t>En este texto el pronombre “le” se refiere a “García Márquez” que aparece después, es decir, es una anticipación.</a:t>
            </a:r>
          </a:p>
          <a:p>
            <a:pPr marL="0" indent="0" algn="just">
              <a:buNone/>
            </a:pPr>
            <a:endParaRPr lang="es-AR" sz="2400" dirty="0">
              <a:solidFill>
                <a:schemeClr val="accent2">
                  <a:lumMod val="50000"/>
                </a:schemeClr>
              </a:solidFill>
            </a:endParaRPr>
          </a:p>
          <a:p>
            <a:pPr lvl="0" algn="just">
              <a:buFont typeface="Wingdings 2" panose="05020102010507070707" pitchFamily="18" charset="2"/>
              <a:buChar char="R"/>
            </a:pPr>
            <a:r>
              <a:rPr lang="es-AR" sz="2400" dirty="0">
                <a:solidFill>
                  <a:srgbClr val="000000"/>
                </a:solidFill>
              </a:rPr>
              <a:t>Para encontrar la “identidad” de “le”, podemos preguntarnos: ¿a quién le colocaron la etiqueta de “realista mágico”? </a:t>
            </a:r>
          </a:p>
          <a:p>
            <a:pPr marL="0" indent="0" algn="just">
              <a:buNone/>
            </a:pPr>
            <a:endParaRPr lang="es-AR" sz="2400" dirty="0"/>
          </a:p>
          <a:p>
            <a:pPr marL="0" indent="0" algn="r">
              <a:buNone/>
            </a:pPr>
            <a:r>
              <a:rPr lang="es-AR" sz="1700" dirty="0"/>
              <a:t>(Adaptado de Marín, M. (2011). </a:t>
            </a:r>
            <a:r>
              <a:rPr lang="es-AR" sz="1700" i="1" dirty="0"/>
              <a:t>Una gramática para todos</a:t>
            </a:r>
            <a:r>
              <a:rPr lang="es-AR" sz="1700" dirty="0"/>
              <a:t>. Bs. As.: Voz Activa. 285-286)</a:t>
            </a:r>
          </a:p>
          <a:p>
            <a:pPr marL="0" indent="0" algn="just">
              <a:buNone/>
            </a:pPr>
            <a:endParaRPr lang="es-AR" sz="2400" dirty="0"/>
          </a:p>
          <a:p>
            <a:pPr marL="0" indent="0" algn="just">
              <a:buNone/>
            </a:pPr>
            <a:endParaRPr lang="es-AR" sz="2400" dirty="0"/>
          </a:p>
          <a:p>
            <a:pPr marL="0" indent="0" algn="just">
              <a:buNone/>
            </a:pPr>
            <a:endParaRPr lang="es-AR" sz="2400" dirty="0">
              <a:solidFill>
                <a:schemeClr val="accent1">
                  <a:lumMod val="75000"/>
                </a:schemeClr>
              </a:solidFill>
            </a:endParaRPr>
          </a:p>
          <a:p>
            <a:pPr marL="0" indent="0">
              <a:buNone/>
            </a:pPr>
            <a:endParaRPr lang="es-ES" sz="2400" dirty="0">
              <a:solidFill>
                <a:schemeClr val="accent1">
                  <a:lumMod val="75000"/>
                </a:schemeClr>
              </a:solidFill>
            </a:endParaRPr>
          </a:p>
        </p:txBody>
      </p:sp>
      <p:cxnSp>
        <p:nvCxnSpPr>
          <p:cNvPr id="6" name="Conector: curvado 5">
            <a:extLst>
              <a:ext uri="{FF2B5EF4-FFF2-40B4-BE49-F238E27FC236}">
                <a16:creationId xmlns:a16="http://schemas.microsoft.com/office/drawing/2014/main" id="{D7D5A4AE-22C9-4B95-964A-A88BF69062C0}"/>
              </a:ext>
            </a:extLst>
          </p:cNvPr>
          <p:cNvCxnSpPr>
            <a:cxnSpLocks/>
          </p:cNvCxnSpPr>
          <p:nvPr/>
        </p:nvCxnSpPr>
        <p:spPr>
          <a:xfrm rot="5400000">
            <a:off x="2434858" y="2445489"/>
            <a:ext cx="669850" cy="669849"/>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89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1000"/>
                                        <p:tgtEl>
                                          <p:spTgt spid="3">
                                            <p:txEl>
                                              <p:pRg st="8" end="8"/>
                                            </p:txEl>
                                          </p:spTgt>
                                        </p:tgtEl>
                                      </p:cBhvr>
                                    </p:animEffect>
                                    <p:anim calcmode="lin" valueType="num">
                                      <p:cBhvr>
                                        <p:cTn id="3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ED2463-F972-4A7A-8AE4-210B4E7FBD04}"/>
              </a:ext>
            </a:extLst>
          </p:cNvPr>
          <p:cNvSpPr>
            <a:spLocks noGrp="1"/>
          </p:cNvSpPr>
          <p:nvPr>
            <p:ph type="title"/>
          </p:nvPr>
        </p:nvSpPr>
        <p:spPr>
          <a:xfrm>
            <a:off x="1011936" y="452947"/>
            <a:ext cx="10168128" cy="1179576"/>
          </a:xfrm>
        </p:spPr>
        <p:txBody>
          <a:bodyPr>
            <a:normAutofit/>
          </a:bodyPr>
          <a:lstStyle/>
          <a:p>
            <a:r>
              <a:rPr lang="es-ES" sz="3200" dirty="0"/>
              <a:t>Algunos ejemplos en inglés:</a:t>
            </a:r>
            <a:endParaRPr lang="es-AR" sz="3200" dirty="0"/>
          </a:p>
        </p:txBody>
      </p:sp>
      <p:sp>
        <p:nvSpPr>
          <p:cNvPr id="7" name="Elipse 6">
            <a:extLst>
              <a:ext uri="{FF2B5EF4-FFF2-40B4-BE49-F238E27FC236}">
                <a16:creationId xmlns:a16="http://schemas.microsoft.com/office/drawing/2014/main" id="{C4849E21-1608-46D6-82E0-525439E4B3B5}"/>
              </a:ext>
            </a:extLst>
          </p:cNvPr>
          <p:cNvSpPr/>
          <p:nvPr/>
        </p:nvSpPr>
        <p:spPr>
          <a:xfrm>
            <a:off x="10898372" y="5305648"/>
            <a:ext cx="574157" cy="435934"/>
          </a:xfrm>
          <a:prstGeom prst="ellipse">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
        <p:nvSpPr>
          <p:cNvPr id="8" name="Elipse 7">
            <a:extLst>
              <a:ext uri="{FF2B5EF4-FFF2-40B4-BE49-F238E27FC236}">
                <a16:creationId xmlns:a16="http://schemas.microsoft.com/office/drawing/2014/main" id="{EE0F89A0-D9E0-4F08-AD4A-EEAE223D9397}"/>
              </a:ext>
            </a:extLst>
          </p:cNvPr>
          <p:cNvSpPr/>
          <p:nvPr/>
        </p:nvSpPr>
        <p:spPr>
          <a:xfrm>
            <a:off x="573308" y="5209953"/>
            <a:ext cx="3063027" cy="616689"/>
          </a:xfrm>
          <a:prstGeom prst="ellipse">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
        <p:nvSpPr>
          <p:cNvPr id="10" name="Elipse 9">
            <a:extLst>
              <a:ext uri="{FF2B5EF4-FFF2-40B4-BE49-F238E27FC236}">
                <a16:creationId xmlns:a16="http://schemas.microsoft.com/office/drawing/2014/main" id="{E46BBB7A-833C-43F0-8154-A2605B7FA148}"/>
              </a:ext>
            </a:extLst>
          </p:cNvPr>
          <p:cNvSpPr/>
          <p:nvPr/>
        </p:nvSpPr>
        <p:spPr>
          <a:xfrm>
            <a:off x="2668772" y="5741582"/>
            <a:ext cx="1945758" cy="574158"/>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1" name="Elipse 10">
            <a:extLst>
              <a:ext uri="{FF2B5EF4-FFF2-40B4-BE49-F238E27FC236}">
                <a16:creationId xmlns:a16="http://schemas.microsoft.com/office/drawing/2014/main" id="{D5653A7D-390D-4216-8712-7C7A8104DDC2}"/>
              </a:ext>
            </a:extLst>
          </p:cNvPr>
          <p:cNvSpPr/>
          <p:nvPr/>
        </p:nvSpPr>
        <p:spPr>
          <a:xfrm>
            <a:off x="6709995" y="5209953"/>
            <a:ext cx="2263884" cy="616689"/>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5E009D4F-12F2-42B7-93A4-B05091042478}"/>
              </a:ext>
            </a:extLst>
          </p:cNvPr>
          <p:cNvSpPr>
            <a:spLocks noGrp="1"/>
          </p:cNvSpPr>
          <p:nvPr>
            <p:ph idx="1"/>
          </p:nvPr>
        </p:nvSpPr>
        <p:spPr>
          <a:xfrm>
            <a:off x="573308" y="1552353"/>
            <a:ext cx="10800000" cy="4852700"/>
          </a:xfrm>
        </p:spPr>
        <p:txBody>
          <a:bodyPr>
            <a:normAutofit/>
          </a:bodyPr>
          <a:lstStyle/>
          <a:p>
            <a:pPr marL="0" indent="0" algn="just">
              <a:buNone/>
            </a:pPr>
            <a:r>
              <a:rPr lang="en-US" b="1" dirty="0"/>
              <a:t>Aeron, 1992</a:t>
            </a:r>
          </a:p>
          <a:p>
            <a:pPr marL="0" indent="0" algn="just">
              <a:buNone/>
            </a:pPr>
            <a:r>
              <a:rPr lang="en-US" sz="2200" dirty="0"/>
              <a:t>Design: Donald Chadwick and William Stumpf</a:t>
            </a:r>
          </a:p>
          <a:p>
            <a:pPr marL="0" indent="0" algn="just">
              <a:buNone/>
            </a:pPr>
            <a:r>
              <a:rPr lang="en-US" sz="2200" dirty="0"/>
              <a:t>Recycled </a:t>
            </a:r>
            <a:r>
              <a:rPr lang="en-US" sz="2200" dirty="0" err="1"/>
              <a:t>aluminium</a:t>
            </a:r>
            <a:r>
              <a:rPr lang="en-US" sz="2200" dirty="0"/>
              <a:t>, polyester</a:t>
            </a:r>
          </a:p>
          <a:p>
            <a:pPr marL="0" indent="0" algn="just">
              <a:buNone/>
            </a:pPr>
            <a:r>
              <a:rPr lang="en-US" sz="2200" dirty="0"/>
              <a:t>Production: Herman Miller</a:t>
            </a:r>
          </a:p>
          <a:p>
            <a:pPr marL="0" indent="0" algn="just">
              <a:buNone/>
            </a:pPr>
            <a:r>
              <a:rPr lang="en-US" sz="3100" dirty="0"/>
              <a:t>At a time in the early 1990s when many more people were working for longer each day, often on computers, the US furniture manufacturer Herman Miller decided to develop a new office chair – the Aeron – for “the person who sits in </a:t>
            </a:r>
            <a:r>
              <a:rPr lang="en-US" sz="3100" dirty="0">
                <a:solidFill>
                  <a:schemeClr val="accent2"/>
                </a:solidFill>
              </a:rPr>
              <a:t>it</a:t>
            </a:r>
            <a:r>
              <a:rPr lang="en-US" sz="3100" dirty="0"/>
              <a:t> longer than </a:t>
            </a:r>
            <a:r>
              <a:rPr lang="en-US" sz="3100" dirty="0">
                <a:solidFill>
                  <a:schemeClr val="accent4">
                    <a:lumMod val="75000"/>
                  </a:schemeClr>
                </a:solidFill>
              </a:rPr>
              <a:t>he or she </a:t>
            </a:r>
            <a:r>
              <a:rPr lang="en-US" sz="3100" dirty="0"/>
              <a:t>should". </a:t>
            </a:r>
            <a:endParaRPr lang="es-AR" dirty="0"/>
          </a:p>
        </p:txBody>
      </p:sp>
      <p:sp>
        <p:nvSpPr>
          <p:cNvPr id="9" name="Flecha: curvada hacia arriba 8">
            <a:extLst>
              <a:ext uri="{FF2B5EF4-FFF2-40B4-BE49-F238E27FC236}">
                <a16:creationId xmlns:a16="http://schemas.microsoft.com/office/drawing/2014/main" id="{2C6EF6FD-E585-491D-ABA2-91E4BAA182AA}"/>
              </a:ext>
            </a:extLst>
          </p:cNvPr>
          <p:cNvSpPr/>
          <p:nvPr/>
        </p:nvSpPr>
        <p:spPr>
          <a:xfrm rot="10800000">
            <a:off x="3646967" y="4991986"/>
            <a:ext cx="7251405" cy="435934"/>
          </a:xfrm>
          <a:prstGeom prst="curvedUpArrow">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AR">
              <a:solidFill>
                <a:schemeClr val="tx1"/>
              </a:solidFill>
            </a:endParaRPr>
          </a:p>
        </p:txBody>
      </p:sp>
      <p:sp>
        <p:nvSpPr>
          <p:cNvPr id="12" name="Flecha: curvada hacia arriba 11">
            <a:extLst>
              <a:ext uri="{FF2B5EF4-FFF2-40B4-BE49-F238E27FC236}">
                <a16:creationId xmlns:a16="http://schemas.microsoft.com/office/drawing/2014/main" id="{59435D98-6368-4BEE-81D3-A4F32F26EACC}"/>
              </a:ext>
            </a:extLst>
          </p:cNvPr>
          <p:cNvSpPr/>
          <p:nvPr/>
        </p:nvSpPr>
        <p:spPr>
          <a:xfrm rot="10483150">
            <a:off x="4466644" y="5651997"/>
            <a:ext cx="2546769" cy="16762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solidFill>
                <a:schemeClr val="tx1"/>
              </a:solidFill>
            </a:endParaRPr>
          </a:p>
        </p:txBody>
      </p:sp>
      <p:pic>
        <p:nvPicPr>
          <p:cNvPr id="13" name="Imagen 12">
            <a:extLst>
              <a:ext uri="{FF2B5EF4-FFF2-40B4-BE49-F238E27FC236}">
                <a16:creationId xmlns:a16="http://schemas.microsoft.com/office/drawing/2014/main" id="{14BE7DC2-15F7-4FCB-B8D8-BF96220A4736}"/>
              </a:ext>
            </a:extLst>
          </p:cNvPr>
          <p:cNvPicPr>
            <a:picLocks noChangeAspect="1"/>
          </p:cNvPicPr>
          <p:nvPr/>
        </p:nvPicPr>
        <p:blipFill>
          <a:blip r:embed="rId2"/>
          <a:stretch>
            <a:fillRect/>
          </a:stretch>
        </p:blipFill>
        <p:spPr>
          <a:xfrm>
            <a:off x="9488767" y="1041089"/>
            <a:ext cx="1787919" cy="21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157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250"/>
                                  </p:stCondLst>
                                  <p:childTnLst>
                                    <p:set>
                                      <p:cBhvr>
                                        <p:cTn id="55" dur="1" fill="hold">
                                          <p:stCondLst>
                                            <p:cond delay="0"/>
                                          </p:stCondLst>
                                        </p:cTn>
                                        <p:tgtEl>
                                          <p:spTgt spid="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250"/>
                                  </p:stCondLst>
                                  <p:childTnLst>
                                    <p:set>
                                      <p:cBhvr>
                                        <p:cTn id="7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3" grpId="0" uiExpand="1" build="p"/>
      <p:bldP spid="9"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ipse 5">
            <a:extLst>
              <a:ext uri="{FF2B5EF4-FFF2-40B4-BE49-F238E27FC236}">
                <a16:creationId xmlns:a16="http://schemas.microsoft.com/office/drawing/2014/main" id="{AB25A326-318D-4989-9C8D-D7B3ED28DAB7}"/>
              </a:ext>
            </a:extLst>
          </p:cNvPr>
          <p:cNvSpPr/>
          <p:nvPr/>
        </p:nvSpPr>
        <p:spPr>
          <a:xfrm>
            <a:off x="5922335" y="3338623"/>
            <a:ext cx="659218" cy="467833"/>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7" name="Elipse 6">
            <a:extLst>
              <a:ext uri="{FF2B5EF4-FFF2-40B4-BE49-F238E27FC236}">
                <a16:creationId xmlns:a16="http://schemas.microsoft.com/office/drawing/2014/main" id="{50DAD3BF-382F-47E3-A7FE-51D8A0952CEE}"/>
              </a:ext>
            </a:extLst>
          </p:cNvPr>
          <p:cNvSpPr/>
          <p:nvPr/>
        </p:nvSpPr>
        <p:spPr>
          <a:xfrm>
            <a:off x="9898911" y="2817628"/>
            <a:ext cx="1254641" cy="611372"/>
          </a:xfrm>
          <a:prstGeom prst="ellipse">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
        <p:nvSpPr>
          <p:cNvPr id="9" name="Elipse 8">
            <a:extLst>
              <a:ext uri="{FF2B5EF4-FFF2-40B4-BE49-F238E27FC236}">
                <a16:creationId xmlns:a16="http://schemas.microsoft.com/office/drawing/2014/main" id="{0323D3E4-FDA3-4F16-82F3-FD4A0129254C}"/>
              </a:ext>
            </a:extLst>
          </p:cNvPr>
          <p:cNvSpPr/>
          <p:nvPr/>
        </p:nvSpPr>
        <p:spPr>
          <a:xfrm>
            <a:off x="1201479" y="4742121"/>
            <a:ext cx="935665" cy="606056"/>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0" name="Elipse 9">
            <a:extLst>
              <a:ext uri="{FF2B5EF4-FFF2-40B4-BE49-F238E27FC236}">
                <a16:creationId xmlns:a16="http://schemas.microsoft.com/office/drawing/2014/main" id="{F51F75FB-22B0-458B-9179-2C8F43DF010C}"/>
              </a:ext>
            </a:extLst>
          </p:cNvPr>
          <p:cNvSpPr/>
          <p:nvPr/>
        </p:nvSpPr>
        <p:spPr>
          <a:xfrm>
            <a:off x="1892595" y="4136066"/>
            <a:ext cx="4295554" cy="850604"/>
          </a:xfrm>
          <a:prstGeom prst="ellipse">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5E009D4F-12F2-42B7-93A4-B05091042478}"/>
              </a:ext>
            </a:extLst>
          </p:cNvPr>
          <p:cNvSpPr>
            <a:spLocks noGrp="1"/>
          </p:cNvSpPr>
          <p:nvPr>
            <p:ph idx="1"/>
          </p:nvPr>
        </p:nvSpPr>
        <p:spPr>
          <a:xfrm>
            <a:off x="696000" y="839971"/>
            <a:ext cx="10800000" cy="5613991"/>
          </a:xfrm>
        </p:spPr>
        <p:txBody>
          <a:bodyPr>
            <a:normAutofit lnSpcReduction="10000"/>
          </a:bodyPr>
          <a:lstStyle/>
          <a:p>
            <a:pPr marL="0" indent="0" algn="just">
              <a:buNone/>
            </a:pPr>
            <a:r>
              <a:rPr lang="en-US" sz="3200" dirty="0"/>
              <a:t>The designers, Donald Chadwick and William Stumpf, consulted numerous ergonomists and conducted intensive consumer tests to ensure that the Aeron was as adaptable – and as comfortable – as possible for people of different shapes and sizes. Among the Aeron’s defining characteristics is </a:t>
            </a:r>
            <a:r>
              <a:rPr lang="en-US" sz="3200" dirty="0">
                <a:solidFill>
                  <a:schemeClr val="accent6">
                    <a:lumMod val="75000"/>
                  </a:schemeClr>
                </a:solidFill>
              </a:rPr>
              <a:t>its</a:t>
            </a:r>
            <a:r>
              <a:rPr lang="en-US" sz="3200" dirty="0"/>
              <a:t> biomorphic, curvaceous structure. As there are no straight lines in the human body, Chadwick and Stumpf saw no reason to add them to </a:t>
            </a:r>
            <a:r>
              <a:rPr lang="en-US" sz="3200" dirty="0">
                <a:solidFill>
                  <a:schemeClr val="accent4">
                    <a:lumMod val="75000"/>
                  </a:schemeClr>
                </a:solidFill>
              </a:rPr>
              <a:t>their</a:t>
            </a:r>
            <a:r>
              <a:rPr lang="en-US" sz="3200" dirty="0"/>
              <a:t> chair.</a:t>
            </a:r>
          </a:p>
          <a:p>
            <a:pPr marL="0" indent="0" algn="just">
              <a:buNone/>
            </a:pPr>
            <a:endParaRPr lang="en-US" sz="3100" dirty="0"/>
          </a:p>
          <a:p>
            <a:pPr marL="0" indent="0" algn="r">
              <a:buNone/>
            </a:pPr>
            <a:r>
              <a:rPr lang="es-AR" sz="2200" dirty="0">
                <a:hlinkClick r:id="rId2"/>
              </a:rPr>
              <a:t>https://designmuseum.org/design/chairs-1990s</a:t>
            </a:r>
            <a:endParaRPr lang="en-US" sz="2200" dirty="0"/>
          </a:p>
          <a:p>
            <a:pPr marL="0" indent="0" algn="just">
              <a:buNone/>
            </a:pPr>
            <a:endParaRPr lang="es-AR" dirty="0"/>
          </a:p>
        </p:txBody>
      </p:sp>
      <p:sp>
        <p:nvSpPr>
          <p:cNvPr id="8" name="Flecha: curvada hacia arriba 7">
            <a:extLst>
              <a:ext uri="{FF2B5EF4-FFF2-40B4-BE49-F238E27FC236}">
                <a16:creationId xmlns:a16="http://schemas.microsoft.com/office/drawing/2014/main" id="{9106913B-48DD-4A12-A225-5AF82AA73F0E}"/>
              </a:ext>
            </a:extLst>
          </p:cNvPr>
          <p:cNvSpPr/>
          <p:nvPr/>
        </p:nvSpPr>
        <p:spPr>
          <a:xfrm rot="21209557">
            <a:off x="6522620" y="3465628"/>
            <a:ext cx="3901238" cy="870488"/>
          </a:xfrm>
          <a:prstGeom prst="curvedUpArrow">
            <a:avLst>
              <a:gd name="adj1" fmla="val 25000"/>
              <a:gd name="adj2" fmla="val 50000"/>
              <a:gd name="adj3" fmla="val 2345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AR">
              <a:solidFill>
                <a:schemeClr val="tx1"/>
              </a:solidFill>
            </a:endParaRPr>
          </a:p>
        </p:txBody>
      </p:sp>
      <p:sp>
        <p:nvSpPr>
          <p:cNvPr id="12" name="Flecha: curvada hacia arriba 11">
            <a:extLst>
              <a:ext uri="{FF2B5EF4-FFF2-40B4-BE49-F238E27FC236}">
                <a16:creationId xmlns:a16="http://schemas.microsoft.com/office/drawing/2014/main" id="{F69588EF-998B-4118-ACFD-8606120C6378}"/>
              </a:ext>
            </a:extLst>
          </p:cNvPr>
          <p:cNvSpPr/>
          <p:nvPr/>
        </p:nvSpPr>
        <p:spPr>
          <a:xfrm rot="20766516">
            <a:off x="2020186" y="4986671"/>
            <a:ext cx="1818167" cy="744280"/>
          </a:xfrm>
          <a:prstGeom prst="curved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solidFill>
                <a:schemeClr val="tx1"/>
              </a:solidFill>
            </a:endParaRPr>
          </a:p>
        </p:txBody>
      </p:sp>
    </p:spTree>
    <p:extLst>
      <p:ext uri="{BB962C8B-B14F-4D97-AF65-F5344CB8AC3E}">
        <p14:creationId xmlns:p14="http://schemas.microsoft.com/office/powerpoint/2010/main" val="180396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5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25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3" grpId="0" build="p"/>
      <p:bldP spid="8"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3166332130"/>
              </p:ext>
            </p:extLst>
          </p:nvPr>
        </p:nvGraphicFramePr>
        <p:xfrm>
          <a:off x="1115568" y="2313121"/>
          <a:ext cx="6480000" cy="4320002"/>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800" dirty="0">
                          <a:effectLst/>
                        </a:rPr>
                        <a:t>Inglés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800" dirty="0">
                          <a:effectLst/>
                        </a:rPr>
                        <a:t>Castellano</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a:effectLst/>
                        </a:rPr>
                        <a:t>I</a:t>
                      </a:r>
                      <a:endParaRPr lang="es-A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yo </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02006231"/>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you</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tú /vos /usted</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94728717"/>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a:effectLst/>
                        </a:rPr>
                        <a:t>he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él</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620800120"/>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she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ella</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4808992"/>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it</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él /ella</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2551931"/>
                  </a:ext>
                </a:extLst>
              </a:tr>
              <a:tr h="739365">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we</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nosotros / nosotras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752299514"/>
                  </a:ext>
                </a:extLst>
              </a:tr>
              <a:tr h="739365">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you</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ustedes/vosotros/vosotras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363082026"/>
                  </a:ext>
                </a:extLst>
              </a:tr>
              <a:tr h="405896">
                <a:tc>
                  <a:txBody>
                    <a:bodyPr/>
                    <a:lstStyle/>
                    <a:p>
                      <a:pPr marL="1143000" lvl="2" indent="-228600" algn="just">
                        <a:lnSpc>
                          <a:spcPct val="115000"/>
                        </a:lnSpc>
                        <a:spcAft>
                          <a:spcPts val="0"/>
                        </a:spcAft>
                        <a:buFont typeface="Wingdings" panose="05000000000000000000" pitchFamily="2" charset="2"/>
                        <a:buChar char=""/>
                        <a:tabLst>
                          <a:tab pos="180340" algn="l"/>
                          <a:tab pos="450215" algn="l"/>
                        </a:tabLst>
                      </a:pPr>
                      <a:r>
                        <a:rPr lang="es-ES" sz="1800" dirty="0" err="1">
                          <a:effectLst/>
                        </a:rPr>
                        <a:t>they</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1143000" lvl="2" indent="-228600" algn="l">
                        <a:lnSpc>
                          <a:spcPct val="115000"/>
                        </a:lnSpc>
                        <a:spcAft>
                          <a:spcPts val="0"/>
                        </a:spcAft>
                        <a:buFont typeface="Wingdings" panose="05000000000000000000" pitchFamily="2" charset="2"/>
                        <a:buChar char=""/>
                        <a:tabLst>
                          <a:tab pos="180340" algn="l"/>
                          <a:tab pos="450215" algn="l"/>
                        </a:tabLst>
                      </a:pPr>
                      <a:r>
                        <a:rPr lang="es-ES" sz="1800" dirty="0">
                          <a:effectLst/>
                        </a:rPr>
                        <a:t>ellos /ellas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Personales</a:t>
            </a:r>
            <a:endParaRPr lang="es-AR" b="1" dirty="0">
              <a:solidFill>
                <a:schemeClr val="accent1"/>
              </a:solidFill>
            </a:endParaRPr>
          </a:p>
        </p:txBody>
      </p:sp>
    </p:spTree>
    <p:extLst>
      <p:ext uri="{BB962C8B-B14F-4D97-AF65-F5344CB8AC3E}">
        <p14:creationId xmlns:p14="http://schemas.microsoft.com/office/powerpoint/2010/main" val="272331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439863466"/>
              </p:ext>
            </p:extLst>
          </p:nvPr>
        </p:nvGraphicFramePr>
        <p:xfrm>
          <a:off x="1115568" y="2196163"/>
          <a:ext cx="6480000" cy="4504753"/>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800" dirty="0">
                          <a:effectLst/>
                        </a:rPr>
                        <a:t>Inglés</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800" dirty="0">
                          <a:effectLst/>
                        </a:rPr>
                        <a:t>Castellano</a:t>
                      </a:r>
                      <a:endParaRPr lang="es-A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err="1">
                          <a:solidFill>
                            <a:schemeClr val="dk1"/>
                          </a:solidFill>
                          <a:effectLst/>
                          <a:latin typeface="+mn-lt"/>
                          <a:ea typeface="+mn-ea"/>
                          <a:cs typeface="+mn-cs"/>
                        </a:rPr>
                        <a:t>my</a:t>
                      </a:r>
                      <a:endParaRPr lang="es-AR" sz="18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mi / mis </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your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tu / tus / 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his</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her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its</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/sus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nuestro / nuestra</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a:solidFill>
                            <a:schemeClr val="dk1"/>
                          </a:solidFill>
                          <a:effectLst/>
                          <a:latin typeface="+mn-lt"/>
                          <a:ea typeface="+mn-ea"/>
                          <a:cs typeface="+mn-cs"/>
                        </a:rPr>
                        <a:t>your</a:t>
                      </a:r>
                      <a:endParaRPr lang="es-AR" sz="18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su/sus/vuestro/ vuestros/ vuestra/vuestras</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3082026"/>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err="1">
                          <a:solidFill>
                            <a:schemeClr val="dk1"/>
                          </a:solidFill>
                          <a:effectLst/>
                          <a:latin typeface="+mn-lt"/>
                          <a:ea typeface="+mn-ea"/>
                          <a:cs typeface="+mn-cs"/>
                        </a:rPr>
                        <a:t>their</a:t>
                      </a:r>
                      <a:endParaRPr lang="es-AR" sz="18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800" b="1" kern="1200" dirty="0">
                          <a:solidFill>
                            <a:schemeClr val="dk1"/>
                          </a:solidFill>
                          <a:effectLst/>
                          <a:latin typeface="+mn-lt"/>
                          <a:ea typeface="+mn-ea"/>
                          <a:cs typeface="+mn-cs"/>
                        </a:rPr>
                        <a:t>su / su</a:t>
                      </a:r>
                      <a:endParaRPr lang="es-AR" sz="18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728216"/>
            <a:ext cx="6480000" cy="369332"/>
          </a:xfrm>
          <a:prstGeom prst="rect">
            <a:avLst/>
          </a:prstGeom>
          <a:noFill/>
        </p:spPr>
        <p:txBody>
          <a:bodyPr wrap="square" rtlCol="0">
            <a:spAutoFit/>
          </a:bodyPr>
          <a:lstStyle/>
          <a:p>
            <a:r>
              <a:rPr lang="es-ES" b="1" dirty="0">
                <a:solidFill>
                  <a:schemeClr val="accent1"/>
                </a:solidFill>
              </a:rPr>
              <a:t>Adjetivos Posesivos</a:t>
            </a:r>
            <a:endParaRPr lang="es-AR" b="1" dirty="0">
              <a:solidFill>
                <a:schemeClr val="accent1"/>
              </a:solidFill>
            </a:endParaRPr>
          </a:p>
        </p:txBody>
      </p:sp>
    </p:spTree>
    <p:extLst>
      <p:ext uri="{BB962C8B-B14F-4D97-AF65-F5344CB8AC3E}">
        <p14:creationId xmlns:p14="http://schemas.microsoft.com/office/powerpoint/2010/main" val="67789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1219576535"/>
              </p:ext>
            </p:extLst>
          </p:nvPr>
        </p:nvGraphicFramePr>
        <p:xfrm>
          <a:off x="1115568" y="2132626"/>
          <a:ext cx="6480000" cy="4725374"/>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me</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me /mí</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you</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te / ti / la / le / usted</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him</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lo / le / él</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her</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la /le /ella</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it</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le / lo / la /él / ello/ella</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us</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nos/nosotros / nosotras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r h="739365">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you</a:t>
                      </a:r>
                      <a:endParaRPr lang="es-AR" sz="1600" b="1" kern="120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os/les/ustedes/vosotros /vosotras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363082026"/>
                  </a:ext>
                </a:extLst>
              </a:tr>
              <a:tr h="405896">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them</a:t>
                      </a:r>
                      <a:endParaRPr lang="es-AR" sz="1600" b="1" kern="1200" dirty="0">
                        <a:solidFill>
                          <a:schemeClr val="dk1"/>
                        </a:solidFill>
                        <a:effectLst/>
                        <a:latin typeface="+mn-lt"/>
                        <a:ea typeface="+mn-ea"/>
                        <a:cs typeface="+mn-cs"/>
                      </a:endParaRPr>
                    </a:p>
                  </a:txBody>
                  <a:tcPr marL="68580" marR="68580" marT="0" marB="0"/>
                </a:tc>
                <a:tc>
                  <a:txBody>
                    <a:bodyPr/>
                    <a:lstStyle/>
                    <a:p>
                      <a:pPr marL="1143000" lvl="2" indent="-228600" algn="l"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los/las / les / ellos/ellas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99564079"/>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Objetivos</a:t>
            </a:r>
            <a:endParaRPr lang="es-AR" b="1" dirty="0">
              <a:solidFill>
                <a:schemeClr val="accent1"/>
              </a:solidFill>
            </a:endParaRPr>
          </a:p>
        </p:txBody>
      </p:sp>
    </p:spTree>
    <p:extLst>
      <p:ext uri="{BB962C8B-B14F-4D97-AF65-F5344CB8AC3E}">
        <p14:creationId xmlns:p14="http://schemas.microsoft.com/office/powerpoint/2010/main" val="176103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2989248954"/>
              </p:ext>
            </p:extLst>
          </p:nvPr>
        </p:nvGraphicFramePr>
        <p:xfrm>
          <a:off x="1115568" y="2132626"/>
          <a:ext cx="6480000" cy="3174741"/>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quien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whom</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quien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which</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 / cual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that</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que</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whose</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cuyo / cuya / cuyos / cuyas</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551931"/>
                  </a:ext>
                </a:extLst>
              </a:tr>
              <a:tr h="739365">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where</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donde</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752299514"/>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Pronombres y Adverbios Relativos</a:t>
            </a:r>
            <a:endParaRPr lang="es-AR" b="1" dirty="0">
              <a:solidFill>
                <a:schemeClr val="accent1"/>
              </a:solidFill>
            </a:endParaRPr>
          </a:p>
        </p:txBody>
      </p:sp>
    </p:spTree>
    <p:extLst>
      <p:ext uri="{BB962C8B-B14F-4D97-AF65-F5344CB8AC3E}">
        <p14:creationId xmlns:p14="http://schemas.microsoft.com/office/powerpoint/2010/main" val="351043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D29A97-C8A2-439F-91FE-FD385812FCFA}"/>
              </a:ext>
            </a:extLst>
          </p:cNvPr>
          <p:cNvSpPr>
            <a:spLocks noGrp="1"/>
          </p:cNvSpPr>
          <p:nvPr>
            <p:ph type="title"/>
          </p:nvPr>
        </p:nvSpPr>
        <p:spPr/>
        <p:txBody>
          <a:bodyPr>
            <a:normAutofit/>
          </a:bodyPr>
          <a:lstStyle/>
          <a:p>
            <a:r>
              <a:rPr lang="es-ES" sz="3200" dirty="0"/>
              <a:t>Algunos elementos que indican referencia textual</a:t>
            </a:r>
            <a:endParaRPr lang="es-AR" sz="3200" dirty="0"/>
          </a:p>
        </p:txBody>
      </p:sp>
      <p:graphicFrame>
        <p:nvGraphicFramePr>
          <p:cNvPr id="4" name="Marcador de contenido 3">
            <a:extLst>
              <a:ext uri="{FF2B5EF4-FFF2-40B4-BE49-F238E27FC236}">
                <a16:creationId xmlns:a16="http://schemas.microsoft.com/office/drawing/2014/main" id="{52AFB8CD-B49B-464C-AAE7-E11E2DDEF69A}"/>
              </a:ext>
            </a:extLst>
          </p:cNvPr>
          <p:cNvGraphicFramePr>
            <a:graphicFrameLocks noGrp="1"/>
          </p:cNvGraphicFramePr>
          <p:nvPr>
            <p:ph idx="1"/>
            <p:extLst>
              <p:ext uri="{D42A27DB-BD31-4B8C-83A1-F6EECF244321}">
                <p14:modId xmlns:p14="http://schemas.microsoft.com/office/powerpoint/2010/main" val="4138003427"/>
              </p:ext>
            </p:extLst>
          </p:nvPr>
        </p:nvGraphicFramePr>
        <p:xfrm>
          <a:off x="1115568" y="2132626"/>
          <a:ext cx="6480000" cy="2029480"/>
        </p:xfrm>
        <a:graphic>
          <a:graphicData uri="http://schemas.openxmlformats.org/drawingml/2006/table">
            <a:tbl>
              <a:tblPr firstRow="1" firstCol="1" lastRow="1" lastCol="1" bandRow="1" bandCol="1">
                <a:tableStyleId>{69CF1AB2-1976-4502-BF36-3FF5EA218861}</a:tableStyleId>
              </a:tblPr>
              <a:tblGrid>
                <a:gridCol w="3240000">
                  <a:extLst>
                    <a:ext uri="{9D8B030D-6E8A-4147-A177-3AD203B41FA5}">
                      <a16:colId xmlns:a16="http://schemas.microsoft.com/office/drawing/2014/main" val="4195444620"/>
                    </a:ext>
                  </a:extLst>
                </a:gridCol>
                <a:gridCol w="3240000">
                  <a:extLst>
                    <a:ext uri="{9D8B030D-6E8A-4147-A177-3AD203B41FA5}">
                      <a16:colId xmlns:a16="http://schemas.microsoft.com/office/drawing/2014/main" val="1225464627"/>
                    </a:ext>
                  </a:extLst>
                </a:gridCol>
              </a:tblGrid>
              <a:tr h="405896">
                <a:tc>
                  <a:txBody>
                    <a:bodyPr/>
                    <a:lstStyle/>
                    <a:p>
                      <a:pPr algn="just">
                        <a:lnSpc>
                          <a:spcPct val="115000"/>
                        </a:lnSpc>
                        <a:spcAft>
                          <a:spcPts val="0"/>
                        </a:spcAft>
                        <a:tabLst>
                          <a:tab pos="450215" algn="l"/>
                        </a:tabLst>
                      </a:pPr>
                      <a:r>
                        <a:rPr lang="es-ES" sz="1600" dirty="0">
                          <a:effectLst/>
                        </a:rPr>
                        <a:t>Inglés</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algn="just">
                        <a:lnSpc>
                          <a:spcPct val="115000"/>
                        </a:lnSpc>
                        <a:spcAft>
                          <a:spcPts val="0"/>
                        </a:spcAft>
                        <a:tabLst>
                          <a:tab pos="450215" algn="l"/>
                        </a:tabLst>
                      </a:pPr>
                      <a:r>
                        <a:rPr lang="es-ES" sz="1600" dirty="0">
                          <a:effectLst/>
                        </a:rPr>
                        <a:t>Castellano</a:t>
                      </a:r>
                      <a:endParaRPr lang="es-A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21690138"/>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this</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este</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4102006231"/>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that</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ese – esa – eso</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294728717"/>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these</a:t>
                      </a:r>
                      <a:endParaRPr lang="es-AR" sz="1600" b="1" kern="120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a:solidFill>
                            <a:schemeClr val="dk1"/>
                          </a:solidFill>
                          <a:effectLst/>
                          <a:latin typeface="+mn-lt"/>
                          <a:ea typeface="+mn-ea"/>
                          <a:cs typeface="+mn-cs"/>
                        </a:rPr>
                        <a:t>esos – esas </a:t>
                      </a:r>
                      <a:endParaRPr lang="es-AR" sz="1600" b="1" kern="12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620800120"/>
                  </a:ext>
                </a:extLst>
              </a:tr>
              <a:tr h="405896">
                <a:tc>
                  <a:txBody>
                    <a:bodyPr/>
                    <a:lstStyle/>
                    <a:p>
                      <a:pPr marL="342900" lvl="0" indent="-342900" algn="just">
                        <a:lnSpc>
                          <a:spcPct val="115000"/>
                        </a:lnSpc>
                        <a:spcAft>
                          <a:spcPts val="0"/>
                        </a:spcAft>
                        <a:buFont typeface="Wingdings" panose="05000000000000000000" pitchFamily="2" charset="2"/>
                        <a:buChar char=""/>
                        <a:tabLst>
                          <a:tab pos="180340" algn="l"/>
                          <a:tab pos="450215" algn="l"/>
                        </a:tabLst>
                      </a:pPr>
                      <a:r>
                        <a:rPr lang="es-ES" sz="1600" b="1" kern="1200" dirty="0" err="1">
                          <a:solidFill>
                            <a:schemeClr val="dk1"/>
                          </a:solidFill>
                          <a:effectLst/>
                          <a:latin typeface="+mn-lt"/>
                          <a:ea typeface="+mn-ea"/>
                          <a:cs typeface="+mn-cs"/>
                        </a:rPr>
                        <a:t>those</a:t>
                      </a:r>
                      <a:endParaRPr lang="es-AR" sz="1600" b="1" kern="1200" dirty="0">
                        <a:solidFill>
                          <a:schemeClr val="dk1"/>
                        </a:solidFill>
                        <a:effectLst/>
                        <a:latin typeface="+mn-lt"/>
                        <a:ea typeface="+mn-ea"/>
                        <a:cs typeface="+mn-cs"/>
                      </a:endParaRPr>
                    </a:p>
                  </a:txBody>
                  <a:tcPr marL="68580" marR="68580" marT="0" marB="0"/>
                </a:tc>
                <a:tc>
                  <a:txBody>
                    <a:bodyPr/>
                    <a:lstStyle/>
                    <a:p>
                      <a:pPr marL="342900" lvl="0" indent="-342900" algn="just" defTabSz="914400" rtl="0" eaLnBrk="1" latinLnBrk="0" hangingPunct="1">
                        <a:lnSpc>
                          <a:spcPct val="115000"/>
                        </a:lnSpc>
                        <a:spcAft>
                          <a:spcPts val="0"/>
                        </a:spcAft>
                        <a:buFont typeface="Wingdings" panose="05000000000000000000" pitchFamily="2" charset="2"/>
                        <a:buChar char=""/>
                        <a:tabLst>
                          <a:tab pos="180340" algn="l"/>
                          <a:tab pos="450215" algn="l"/>
                        </a:tabLst>
                      </a:pPr>
                      <a:r>
                        <a:rPr lang="es-ES" sz="1600" b="1" kern="1200" dirty="0">
                          <a:solidFill>
                            <a:schemeClr val="dk1"/>
                          </a:solidFill>
                          <a:effectLst/>
                          <a:latin typeface="+mn-lt"/>
                          <a:ea typeface="+mn-ea"/>
                          <a:cs typeface="+mn-cs"/>
                        </a:rPr>
                        <a:t>aquellos – aquellas</a:t>
                      </a:r>
                      <a:endParaRPr lang="es-AR" sz="1600" b="1"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34808992"/>
                  </a:ext>
                </a:extLst>
              </a:tr>
            </a:tbl>
          </a:graphicData>
        </a:graphic>
      </p:graphicFrame>
      <p:sp>
        <p:nvSpPr>
          <p:cNvPr id="5" name="CuadroTexto 4">
            <a:extLst>
              <a:ext uri="{FF2B5EF4-FFF2-40B4-BE49-F238E27FC236}">
                <a16:creationId xmlns:a16="http://schemas.microsoft.com/office/drawing/2014/main" id="{21C53076-364D-43C1-A88A-8A7F5A12C827}"/>
              </a:ext>
            </a:extLst>
          </p:cNvPr>
          <p:cNvSpPr txBox="1"/>
          <p:nvPr/>
        </p:nvSpPr>
        <p:spPr>
          <a:xfrm>
            <a:off x="1115568" y="1651336"/>
            <a:ext cx="6480000" cy="369332"/>
          </a:xfrm>
          <a:prstGeom prst="rect">
            <a:avLst/>
          </a:prstGeom>
          <a:noFill/>
        </p:spPr>
        <p:txBody>
          <a:bodyPr wrap="square" rtlCol="0">
            <a:spAutoFit/>
          </a:bodyPr>
          <a:lstStyle/>
          <a:p>
            <a:r>
              <a:rPr lang="es-ES" b="1" dirty="0">
                <a:solidFill>
                  <a:schemeClr val="accent1"/>
                </a:solidFill>
              </a:rPr>
              <a:t>Demostrativos</a:t>
            </a:r>
            <a:endParaRPr lang="es-AR" b="1" dirty="0">
              <a:solidFill>
                <a:schemeClr val="accent1"/>
              </a:solidFill>
            </a:endParaRPr>
          </a:p>
        </p:txBody>
      </p:sp>
    </p:spTree>
    <p:extLst>
      <p:ext uri="{BB962C8B-B14F-4D97-AF65-F5344CB8AC3E}">
        <p14:creationId xmlns:p14="http://schemas.microsoft.com/office/powerpoint/2010/main" val="311255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C99FA-979F-4122-8CC1-39EA846CC52E}"/>
              </a:ext>
            </a:extLst>
          </p:cNvPr>
          <p:cNvSpPr>
            <a:spLocks noGrp="1"/>
          </p:cNvSpPr>
          <p:nvPr>
            <p:ph type="title"/>
          </p:nvPr>
        </p:nvSpPr>
        <p:spPr/>
        <p:txBody>
          <a:bodyPr>
            <a:normAutofit/>
          </a:bodyPr>
          <a:lstStyle/>
          <a:p>
            <a:r>
              <a:rPr lang="es-ES" sz="3200" dirty="0"/>
              <a:t>Más ejemplos:</a:t>
            </a:r>
            <a:endParaRPr lang="es-AR" sz="3200" dirty="0"/>
          </a:p>
        </p:txBody>
      </p:sp>
      <p:sp>
        <p:nvSpPr>
          <p:cNvPr id="5" name="Rectángulo: esquinas redondeadas 4">
            <a:extLst>
              <a:ext uri="{FF2B5EF4-FFF2-40B4-BE49-F238E27FC236}">
                <a16:creationId xmlns:a16="http://schemas.microsoft.com/office/drawing/2014/main" id="{93F4249A-DE65-4372-9897-5ADC7ADD7ED8}"/>
              </a:ext>
            </a:extLst>
          </p:cNvPr>
          <p:cNvSpPr/>
          <p:nvPr/>
        </p:nvSpPr>
        <p:spPr>
          <a:xfrm>
            <a:off x="8771860" y="3710763"/>
            <a:ext cx="839973" cy="297711"/>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6" name="Rectángulo: esquinas redondeadas 5">
            <a:extLst>
              <a:ext uri="{FF2B5EF4-FFF2-40B4-BE49-F238E27FC236}">
                <a16:creationId xmlns:a16="http://schemas.microsoft.com/office/drawing/2014/main" id="{7B87A295-41A9-43FF-B25D-D21735FC100B}"/>
              </a:ext>
            </a:extLst>
          </p:cNvPr>
          <p:cNvSpPr/>
          <p:nvPr/>
        </p:nvSpPr>
        <p:spPr>
          <a:xfrm>
            <a:off x="1020726" y="4104167"/>
            <a:ext cx="393404" cy="37214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7" name="Rectángulo: esquinas redondeadas 6">
            <a:extLst>
              <a:ext uri="{FF2B5EF4-FFF2-40B4-BE49-F238E27FC236}">
                <a16:creationId xmlns:a16="http://schemas.microsoft.com/office/drawing/2014/main" id="{B94B0888-79D4-4F2F-B65D-276213CB988D}"/>
              </a:ext>
            </a:extLst>
          </p:cNvPr>
          <p:cNvSpPr/>
          <p:nvPr/>
        </p:nvSpPr>
        <p:spPr>
          <a:xfrm>
            <a:off x="606056" y="2907792"/>
            <a:ext cx="1531088" cy="27134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14" name="Rectángulo: esquinas redondeadas 13">
            <a:extLst>
              <a:ext uri="{FF2B5EF4-FFF2-40B4-BE49-F238E27FC236}">
                <a16:creationId xmlns:a16="http://schemas.microsoft.com/office/drawing/2014/main" id="{92DFE8C6-8547-4F70-A947-E7CA2E8CC535}"/>
              </a:ext>
            </a:extLst>
          </p:cNvPr>
          <p:cNvSpPr/>
          <p:nvPr/>
        </p:nvSpPr>
        <p:spPr>
          <a:xfrm>
            <a:off x="2211572" y="4476307"/>
            <a:ext cx="393405" cy="372140"/>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s-AR"/>
          </a:p>
        </p:txBody>
      </p:sp>
      <p:sp>
        <p:nvSpPr>
          <p:cNvPr id="17" name="Rectángulo: esquinas redondeadas 16">
            <a:extLst>
              <a:ext uri="{FF2B5EF4-FFF2-40B4-BE49-F238E27FC236}">
                <a16:creationId xmlns:a16="http://schemas.microsoft.com/office/drawing/2014/main" id="{0190B2AA-9B3E-499E-A13F-AD8A83DA8505}"/>
              </a:ext>
            </a:extLst>
          </p:cNvPr>
          <p:cNvSpPr/>
          <p:nvPr/>
        </p:nvSpPr>
        <p:spPr>
          <a:xfrm>
            <a:off x="1754372" y="5380074"/>
            <a:ext cx="255181" cy="26581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8" name="Rectángulo: esquinas redondeadas 17">
            <a:extLst>
              <a:ext uri="{FF2B5EF4-FFF2-40B4-BE49-F238E27FC236}">
                <a16:creationId xmlns:a16="http://schemas.microsoft.com/office/drawing/2014/main" id="{B2021FDF-B7A6-439E-9B4E-EBCE2A74651D}"/>
              </a:ext>
            </a:extLst>
          </p:cNvPr>
          <p:cNvSpPr/>
          <p:nvPr/>
        </p:nvSpPr>
        <p:spPr>
          <a:xfrm>
            <a:off x="3040912" y="2902689"/>
            <a:ext cx="1648046" cy="271343"/>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24" name="Rectángulo: esquinas redondeadas 23">
            <a:extLst>
              <a:ext uri="{FF2B5EF4-FFF2-40B4-BE49-F238E27FC236}">
                <a16:creationId xmlns:a16="http://schemas.microsoft.com/office/drawing/2014/main" id="{37C83432-AF5D-4CF6-9071-63555AA20E52}"/>
              </a:ext>
            </a:extLst>
          </p:cNvPr>
          <p:cNvSpPr/>
          <p:nvPr/>
        </p:nvSpPr>
        <p:spPr>
          <a:xfrm>
            <a:off x="2402958" y="5784112"/>
            <a:ext cx="340242" cy="340241"/>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21" name="Rectángulo: esquinas redondeadas 20">
            <a:extLst>
              <a:ext uri="{FF2B5EF4-FFF2-40B4-BE49-F238E27FC236}">
                <a16:creationId xmlns:a16="http://schemas.microsoft.com/office/drawing/2014/main" id="{E120B251-ED0C-409B-9891-CC0A5460841A}"/>
              </a:ext>
            </a:extLst>
          </p:cNvPr>
          <p:cNvSpPr/>
          <p:nvPr/>
        </p:nvSpPr>
        <p:spPr>
          <a:xfrm>
            <a:off x="8261498" y="5380074"/>
            <a:ext cx="340242" cy="265814"/>
          </a:xfrm>
          <a:prstGeom prst="roundRect">
            <a:avLst/>
          </a:prstGeom>
          <a:ln w="28575"/>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3" name="Marcador de contenido 2">
            <a:extLst>
              <a:ext uri="{FF2B5EF4-FFF2-40B4-BE49-F238E27FC236}">
                <a16:creationId xmlns:a16="http://schemas.microsoft.com/office/drawing/2014/main" id="{C773B504-92E5-4401-8FE1-CA984CCA1AC6}"/>
              </a:ext>
            </a:extLst>
          </p:cNvPr>
          <p:cNvSpPr>
            <a:spLocks noGrp="1"/>
          </p:cNvSpPr>
          <p:nvPr>
            <p:ph idx="1"/>
          </p:nvPr>
        </p:nvSpPr>
        <p:spPr>
          <a:xfrm>
            <a:off x="573307" y="1728217"/>
            <a:ext cx="11160000" cy="4581144"/>
          </a:xfrm>
        </p:spPr>
        <p:txBody>
          <a:bodyPr>
            <a:normAutofit fontScale="62500" lnSpcReduction="20000"/>
          </a:bodyPr>
          <a:lstStyle/>
          <a:p>
            <a:pPr marL="0" indent="0">
              <a:buNone/>
            </a:pPr>
            <a:r>
              <a:rPr lang="en-US" dirty="0"/>
              <a:t>Club Chair (Model B3) (The Wassily Chair) (1925)</a:t>
            </a:r>
          </a:p>
          <a:p>
            <a:pPr marL="0" indent="0">
              <a:buNone/>
            </a:pPr>
            <a:r>
              <a:rPr lang="en-US" dirty="0"/>
              <a:t>Artist: Marcel Breuer</a:t>
            </a:r>
          </a:p>
          <a:p>
            <a:pPr marL="0" indent="0">
              <a:buNone/>
            </a:pPr>
            <a:endParaRPr lang="en-US" sz="1900" dirty="0"/>
          </a:p>
          <a:p>
            <a:pPr marL="0" indent="0" algn="just">
              <a:lnSpc>
                <a:spcPct val="170000"/>
              </a:lnSpc>
              <a:buNone/>
            </a:pPr>
            <a:r>
              <a:rPr lang="en-US" dirty="0"/>
              <a:t>Marcel Breuer's classic Model B3 chair is a revolutionary take on the classic upholstered 'club chair' of the nineteenth century drawing room, a sleek amalgamation of curving, overlapping stainless steel tubes, with rectangular fabric panels floating like geometric forms in space. The artist himself described the chair as "my most extreme work . . . the least artistic, the most logical, the least 'cozy' and the most mechanical." But it was also his most influential, exemplifying the groundbreaking developments in functional design that were marking out the Bauhaus by the mid-1920s. Lightweight, easily moved, and easily mass-produced, it met all the requirements of the school's design philosophy, its components arranged with a clarity that made its structure and purpose immediately legible.</a:t>
            </a:r>
          </a:p>
          <a:p>
            <a:pPr marL="0" indent="0" algn="just">
              <a:lnSpc>
                <a:spcPct val="170000"/>
              </a:lnSpc>
              <a:buNone/>
            </a:pPr>
            <a:endParaRPr lang="es-AR" dirty="0"/>
          </a:p>
        </p:txBody>
      </p:sp>
      <p:pic>
        <p:nvPicPr>
          <p:cNvPr id="4" name="Imagen 3">
            <a:extLst>
              <a:ext uri="{FF2B5EF4-FFF2-40B4-BE49-F238E27FC236}">
                <a16:creationId xmlns:a16="http://schemas.microsoft.com/office/drawing/2014/main" id="{DDB12062-73A6-42A8-841F-F275E71ACE11}"/>
              </a:ext>
            </a:extLst>
          </p:cNvPr>
          <p:cNvPicPr>
            <a:picLocks noChangeAspect="1"/>
          </p:cNvPicPr>
          <p:nvPr/>
        </p:nvPicPr>
        <p:blipFill>
          <a:blip r:embed="rId2"/>
          <a:stretch>
            <a:fillRect/>
          </a:stretch>
        </p:blipFill>
        <p:spPr>
          <a:xfrm>
            <a:off x="9228472" y="828216"/>
            <a:ext cx="2055224" cy="1800000"/>
          </a:xfrm>
          <a:prstGeom prst="rect">
            <a:avLst/>
          </a:prstGeom>
        </p:spPr>
      </p:pic>
      <p:cxnSp>
        <p:nvCxnSpPr>
          <p:cNvPr id="11" name="Conector: angular 10">
            <a:extLst>
              <a:ext uri="{FF2B5EF4-FFF2-40B4-BE49-F238E27FC236}">
                <a16:creationId xmlns:a16="http://schemas.microsoft.com/office/drawing/2014/main" id="{FAFC1FD4-1FC1-4DF1-8DCF-F96A0D725514}"/>
              </a:ext>
            </a:extLst>
          </p:cNvPr>
          <p:cNvCxnSpPr/>
          <p:nvPr/>
        </p:nvCxnSpPr>
        <p:spPr>
          <a:xfrm>
            <a:off x="2137144" y="3157869"/>
            <a:ext cx="6549656" cy="850605"/>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3" name="Conector: angular 12">
            <a:extLst>
              <a:ext uri="{FF2B5EF4-FFF2-40B4-BE49-F238E27FC236}">
                <a16:creationId xmlns:a16="http://schemas.microsoft.com/office/drawing/2014/main" id="{24CAFE2F-BBDF-4E33-971B-3EB6C3E7A3F3}"/>
              </a:ext>
            </a:extLst>
          </p:cNvPr>
          <p:cNvCxnSpPr/>
          <p:nvPr/>
        </p:nvCxnSpPr>
        <p:spPr>
          <a:xfrm rot="16200000" flipH="1">
            <a:off x="802333" y="3492370"/>
            <a:ext cx="925032" cy="298562"/>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6" name="Conector: angular 15">
            <a:extLst>
              <a:ext uri="{FF2B5EF4-FFF2-40B4-BE49-F238E27FC236}">
                <a16:creationId xmlns:a16="http://schemas.microsoft.com/office/drawing/2014/main" id="{146B8656-7A04-4DBD-A249-1867EC84ED52}"/>
              </a:ext>
            </a:extLst>
          </p:cNvPr>
          <p:cNvCxnSpPr/>
          <p:nvPr/>
        </p:nvCxnSpPr>
        <p:spPr>
          <a:xfrm rot="16200000" flipH="1">
            <a:off x="1392865" y="3466214"/>
            <a:ext cx="1297172" cy="723014"/>
          </a:xfrm>
          <a:prstGeom prst="bentConnector3">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20" name="Conector: angular 19">
            <a:extLst>
              <a:ext uri="{FF2B5EF4-FFF2-40B4-BE49-F238E27FC236}">
                <a16:creationId xmlns:a16="http://schemas.microsoft.com/office/drawing/2014/main" id="{ED80D854-7FB4-442B-9496-E749D7C68E0B}"/>
              </a:ext>
            </a:extLst>
          </p:cNvPr>
          <p:cNvCxnSpPr/>
          <p:nvPr/>
        </p:nvCxnSpPr>
        <p:spPr>
          <a:xfrm rot="5400000">
            <a:off x="1703974" y="3362653"/>
            <a:ext cx="2206042" cy="1828800"/>
          </a:xfrm>
          <a:prstGeom prst="bentConnector3">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23" name="Conector: angular 22">
            <a:extLst>
              <a:ext uri="{FF2B5EF4-FFF2-40B4-BE49-F238E27FC236}">
                <a16:creationId xmlns:a16="http://schemas.microsoft.com/office/drawing/2014/main" id="{BDA4BB44-6878-4DDD-AEBA-ADE4DA5AE6A6}"/>
              </a:ext>
            </a:extLst>
          </p:cNvPr>
          <p:cNvCxnSpPr/>
          <p:nvPr/>
        </p:nvCxnSpPr>
        <p:spPr>
          <a:xfrm>
            <a:off x="4199860" y="3174032"/>
            <a:ext cx="4061638" cy="2206042"/>
          </a:xfrm>
          <a:prstGeom prst="bentConnector3">
            <a:avLst/>
          </a:prstGeom>
          <a:ln>
            <a:headEnd type="triangle"/>
            <a:tailEnd type="triangle"/>
          </a:ln>
        </p:spPr>
        <p:style>
          <a:lnRef idx="3">
            <a:schemeClr val="accent4"/>
          </a:lnRef>
          <a:fillRef idx="0">
            <a:schemeClr val="accent4"/>
          </a:fillRef>
          <a:effectRef idx="2">
            <a:schemeClr val="accent4"/>
          </a:effectRef>
          <a:fontRef idx="minor">
            <a:schemeClr val="tx1"/>
          </a:fontRef>
        </p:style>
      </p:cxnSp>
      <p:cxnSp>
        <p:nvCxnSpPr>
          <p:cNvPr id="26" name="Conector: angular 25">
            <a:extLst>
              <a:ext uri="{FF2B5EF4-FFF2-40B4-BE49-F238E27FC236}">
                <a16:creationId xmlns:a16="http://schemas.microsoft.com/office/drawing/2014/main" id="{2DC637EC-588D-4A28-AA8A-54DC94F86BD8}"/>
              </a:ext>
            </a:extLst>
          </p:cNvPr>
          <p:cNvCxnSpPr/>
          <p:nvPr/>
        </p:nvCxnSpPr>
        <p:spPr>
          <a:xfrm rot="5400000">
            <a:off x="1794351" y="4122882"/>
            <a:ext cx="2610080" cy="712381"/>
          </a:xfrm>
          <a:prstGeom prst="bentConnector3">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90961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5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5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25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250"/>
                                  </p:stCondLst>
                                  <p:childTnLst>
                                    <p:set>
                                      <p:cBhvr>
                                        <p:cTn id="37" dur="1" fill="hold">
                                          <p:stCondLst>
                                            <p:cond delay="0"/>
                                          </p:stCondLst>
                                        </p:cTn>
                                        <p:tgtEl>
                                          <p:spTgt spid="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250"/>
                                  </p:stCondLst>
                                  <p:childTnLst>
                                    <p:set>
                                      <p:cBhvr>
                                        <p:cTn id="41" dur="1" fill="hold">
                                          <p:stCondLst>
                                            <p:cond delay="0"/>
                                          </p:stCondLst>
                                        </p:cTn>
                                        <p:tgtEl>
                                          <p:spTgt spid="18"/>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25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250"/>
                                  </p:stCondLst>
                                  <p:childTnLst>
                                    <p:set>
                                      <p:cBhvr>
                                        <p:cTn id="59" dur="1" fill="hold">
                                          <p:stCondLst>
                                            <p:cond delay="0"/>
                                          </p:stCondLst>
                                        </p:cTn>
                                        <p:tgtEl>
                                          <p:spTgt spid="2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animBg="1"/>
      <p:bldP spid="17" grpId="0" animBg="1"/>
      <p:bldP spid="18" grpId="0" animBg="1"/>
      <p:bldP spid="24"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D15AE5-06AE-4676-B359-441F8AE40836}"/>
              </a:ext>
            </a:extLst>
          </p:cNvPr>
          <p:cNvSpPr>
            <a:spLocks noGrp="1"/>
          </p:cNvSpPr>
          <p:nvPr>
            <p:ph type="title"/>
          </p:nvPr>
        </p:nvSpPr>
        <p:spPr/>
        <p:txBody>
          <a:bodyPr>
            <a:normAutofit/>
          </a:bodyPr>
          <a:lstStyle/>
          <a:p>
            <a:r>
              <a:rPr lang="es-ES" sz="3200" dirty="0"/>
              <a:t>A modo de cierre…</a:t>
            </a:r>
            <a:endParaRPr lang="es-AR" sz="3200" dirty="0"/>
          </a:p>
        </p:txBody>
      </p:sp>
      <p:sp>
        <p:nvSpPr>
          <p:cNvPr id="3" name="Marcador de contenido 2">
            <a:extLst>
              <a:ext uri="{FF2B5EF4-FFF2-40B4-BE49-F238E27FC236}">
                <a16:creationId xmlns:a16="http://schemas.microsoft.com/office/drawing/2014/main" id="{43B31F9E-D37F-48C1-B33D-AE92F1B58907}"/>
              </a:ext>
            </a:extLst>
          </p:cNvPr>
          <p:cNvSpPr>
            <a:spLocks noGrp="1"/>
          </p:cNvSpPr>
          <p:nvPr>
            <p:ph idx="1"/>
          </p:nvPr>
        </p:nvSpPr>
        <p:spPr/>
        <p:txBody>
          <a:bodyPr>
            <a:normAutofit/>
          </a:bodyPr>
          <a:lstStyle/>
          <a:p>
            <a:pPr algn="just"/>
            <a:r>
              <a:rPr lang="es-ES" sz="3000" dirty="0"/>
              <a:t>Si la coherencia es la </a:t>
            </a:r>
            <a:r>
              <a:rPr lang="es-ES" sz="3000" dirty="0">
                <a:solidFill>
                  <a:schemeClr val="accent1"/>
                </a:solidFill>
              </a:rPr>
              <a:t>red</a:t>
            </a:r>
            <a:r>
              <a:rPr lang="es-ES" sz="3000" dirty="0"/>
              <a:t> de relaciones semánticas inherentes a un texto y le otorga significación, la </a:t>
            </a:r>
            <a:r>
              <a:rPr lang="es-ES" sz="3000" dirty="0">
                <a:solidFill>
                  <a:schemeClr val="accent1"/>
                </a:solidFill>
              </a:rPr>
              <a:t>cohesión</a:t>
            </a:r>
            <a:r>
              <a:rPr lang="es-ES" sz="3000" dirty="0"/>
              <a:t> es la manifestación de estas relaciones semánticas en el plano de la lengua, de las palabras, no de las ideas. </a:t>
            </a:r>
          </a:p>
          <a:p>
            <a:pPr marL="0" indent="0" algn="just">
              <a:buNone/>
            </a:pPr>
            <a:endParaRPr lang="es-ES" dirty="0"/>
          </a:p>
          <a:p>
            <a:pPr marL="0" indent="0" algn="r">
              <a:buNone/>
            </a:pPr>
            <a:r>
              <a:rPr lang="es-ES" sz="1700" dirty="0"/>
              <a:t>(Adaptado de Marín, M. (2009). </a:t>
            </a:r>
            <a:r>
              <a:rPr lang="es-ES" sz="1700" i="1" dirty="0"/>
              <a:t>Conceptos clave</a:t>
            </a:r>
            <a:r>
              <a:rPr lang="es-ES" sz="1700" dirty="0"/>
              <a:t>. Buenos Aires: </a:t>
            </a:r>
            <a:r>
              <a:rPr lang="es-ES" sz="1700" dirty="0" err="1"/>
              <a:t>Aiqué</a:t>
            </a:r>
            <a:r>
              <a:rPr lang="es-ES" sz="1700" dirty="0"/>
              <a:t>. 35-36)</a:t>
            </a:r>
            <a:endParaRPr lang="es-AR" sz="1700" dirty="0"/>
          </a:p>
        </p:txBody>
      </p:sp>
      <p:pic>
        <p:nvPicPr>
          <p:cNvPr id="5" name="Imagen 4">
            <a:extLst>
              <a:ext uri="{FF2B5EF4-FFF2-40B4-BE49-F238E27FC236}">
                <a16:creationId xmlns:a16="http://schemas.microsoft.com/office/drawing/2014/main" id="{DEFE7E29-1C80-485B-876F-283C3C875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6824" y="685800"/>
            <a:ext cx="1249608" cy="936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3357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ccentBoxVTI">
  <a:themeElements>
    <a:clrScheme name="AnalogousFromRegularSeed_2SEEDS">
      <a:dk1>
        <a:srgbClr val="000000"/>
      </a:dk1>
      <a:lt1>
        <a:srgbClr val="FFFFFF"/>
      </a:lt1>
      <a:dk2>
        <a:srgbClr val="243941"/>
      </a:dk2>
      <a:lt2>
        <a:srgbClr val="E2E8E7"/>
      </a:lt2>
      <a:accent1>
        <a:srgbClr val="BE2E42"/>
      </a:accent1>
      <a:accent2>
        <a:srgbClr val="D0408F"/>
      </a:accent2>
      <a:accent3>
        <a:srgbClr val="D06940"/>
      </a:accent3>
      <a:accent4>
        <a:srgbClr val="2DB8A2"/>
      </a:accent4>
      <a:accent5>
        <a:srgbClr val="40AAD0"/>
      </a:accent5>
      <a:accent6>
        <a:srgbClr val="3461C0"/>
      </a:accent6>
      <a:hlink>
        <a:srgbClr val="309285"/>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639</TotalTime>
  <Words>1096</Words>
  <Application>Microsoft Office PowerPoint</Application>
  <PresentationFormat>Panorámica</PresentationFormat>
  <Paragraphs>146</Paragraphs>
  <Slides>15</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15</vt:i4>
      </vt:variant>
    </vt:vector>
  </HeadingPairs>
  <TitlesOfParts>
    <vt:vector size="23" baseType="lpstr">
      <vt:lpstr>Arial</vt:lpstr>
      <vt:lpstr>Avenir Next LT Pro</vt:lpstr>
      <vt:lpstr>Bahnschrift SemiBold</vt:lpstr>
      <vt:lpstr>Calibri</vt:lpstr>
      <vt:lpstr>Times New Roman</vt:lpstr>
      <vt:lpstr>Wingdings</vt:lpstr>
      <vt:lpstr>Wingdings 2</vt:lpstr>
      <vt:lpstr>AccentBoxVTI</vt:lpstr>
      <vt:lpstr>REFERENCIA TEXTUAL</vt:lpstr>
      <vt:lpstr>ALGO DE TEORÍA…</vt:lpstr>
      <vt:lpstr>ALGO DE TEORÍA…</vt:lpstr>
      <vt:lpstr>ALGO DE TEORÍA…</vt:lpstr>
      <vt:lpstr>Algunos ejemplos en castellano:</vt:lpstr>
      <vt:lpstr>Algunos ejemplos en castellano:</vt:lpstr>
      <vt:lpstr>Algunos ejemplos en inglés:</vt:lpstr>
      <vt:lpstr>Presentación de PowerPoint</vt:lpstr>
      <vt:lpstr>Algunos elementos que indican referencia textual</vt:lpstr>
      <vt:lpstr>Algunos elementos que indican referencia textual</vt:lpstr>
      <vt:lpstr>Algunos elementos que indican referencia textual</vt:lpstr>
      <vt:lpstr>Algunos elementos que indican referencia textual</vt:lpstr>
      <vt:lpstr>Algunos elementos que indican referencia textual</vt:lpstr>
      <vt:lpstr>Más ejemplos:</vt:lpstr>
      <vt:lpstr>A modo de cierre…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REFERENCIA TEXTUAL</dc:title>
  <dc:creator>Daniela</dc:creator>
  <cp:lastModifiedBy>Daniela</cp:lastModifiedBy>
  <cp:revision>59</cp:revision>
  <dcterms:created xsi:type="dcterms:W3CDTF">2020-04-13T23:23:07Z</dcterms:created>
  <dcterms:modified xsi:type="dcterms:W3CDTF">2020-09-14T10:54:37Z</dcterms:modified>
</cp:coreProperties>
</file>