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4"/>
  </p:notesMasterIdLst>
  <p:sldIdLst>
    <p:sldId id="256" r:id="rId2"/>
    <p:sldId id="257" r:id="rId3"/>
    <p:sldId id="259" r:id="rId4"/>
    <p:sldId id="275" r:id="rId5"/>
    <p:sldId id="260" r:id="rId6"/>
    <p:sldId id="276" r:id="rId7"/>
    <p:sldId id="287" r:id="rId8"/>
    <p:sldId id="288" r:id="rId9"/>
    <p:sldId id="289" r:id="rId10"/>
    <p:sldId id="283" r:id="rId11"/>
    <p:sldId id="302" r:id="rId12"/>
    <p:sldId id="298" r:id="rId13"/>
    <p:sldId id="292" r:id="rId14"/>
    <p:sldId id="303" r:id="rId15"/>
    <p:sldId id="299" r:id="rId16"/>
    <p:sldId id="294" r:id="rId17"/>
    <p:sldId id="304" r:id="rId18"/>
    <p:sldId id="300" r:id="rId19"/>
    <p:sldId id="296" r:id="rId20"/>
    <p:sldId id="305" r:id="rId21"/>
    <p:sldId id="306" r:id="rId22"/>
    <p:sldId id="301" r:id="rId23"/>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7137A-D1A6-4A00-AAD3-AF2D93FC5762}" type="datetimeFigureOut">
              <a:rPr lang="es-AR" smtClean="0"/>
              <a:t>25/2/2022</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C0417-43ED-497B-BF4F-AB19BB220BF6}" type="slidenum">
              <a:rPr lang="es-AR" smtClean="0"/>
              <a:t>‹Nº›</a:t>
            </a:fld>
            <a:endParaRPr lang="es-AR"/>
          </a:p>
        </p:txBody>
      </p:sp>
    </p:spTree>
    <p:extLst>
      <p:ext uri="{BB962C8B-B14F-4D97-AF65-F5344CB8AC3E}">
        <p14:creationId xmlns:p14="http://schemas.microsoft.com/office/powerpoint/2010/main" val="2483017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B8796F01-7154-41E0-B48B-A6921757531A}" type="slidenum">
              <a:rPr lang="es-ES" smtClean="0"/>
              <a:pPr rtl="0"/>
              <a:t>3</a:t>
            </a:fld>
            <a:endParaRPr lang="es-ES"/>
          </a:p>
        </p:txBody>
      </p:sp>
    </p:spTree>
    <p:extLst>
      <p:ext uri="{BB962C8B-B14F-4D97-AF65-F5344CB8AC3E}">
        <p14:creationId xmlns:p14="http://schemas.microsoft.com/office/powerpoint/2010/main" val="2202929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B8796F01-7154-41E0-B48B-A6921757531A}" type="slidenum">
              <a:rPr lang="es-ES" smtClean="0"/>
              <a:pPr rtl="0"/>
              <a:t>5</a:t>
            </a:fld>
            <a:endParaRPr lang="es-ES"/>
          </a:p>
        </p:txBody>
      </p:sp>
    </p:spTree>
    <p:extLst>
      <p:ext uri="{BB962C8B-B14F-4D97-AF65-F5344CB8AC3E}">
        <p14:creationId xmlns:p14="http://schemas.microsoft.com/office/powerpoint/2010/main" val="2081316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583075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049549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54018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40262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4021777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128249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021726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1808931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926458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929650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888409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2/25/2022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1984788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2/25/2022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‹Nº›</a:t>
            </a:fld>
            <a:endParaRPr lang="en-US"/>
          </a:p>
        </p:txBody>
      </p:sp>
    </p:spTree>
    <p:extLst>
      <p:ext uri="{BB962C8B-B14F-4D97-AF65-F5344CB8AC3E}">
        <p14:creationId xmlns:p14="http://schemas.microsoft.com/office/powerpoint/2010/main" val="87204390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0" r:id="rId6"/>
    <p:sldLayoutId id="2147483675" r:id="rId7"/>
    <p:sldLayoutId id="2147483676" r:id="rId8"/>
    <p:sldLayoutId id="2147483677" r:id="rId9"/>
    <p:sldLayoutId id="2147483678" r:id="rId10"/>
    <p:sldLayoutId id="2147483679" r:id="rId11"/>
    <p:sldLayoutId id="2147483681"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espressoenglish.net/linking-words-adding-organizing-and-summarizing/" TargetMode="External"/><Relationship Id="rId2" Type="http://schemas.openxmlformats.org/officeDocument/2006/relationships/hyperlink" Target="http://www.bbc.co.uk/worldservice/learningenglish/flatmates/episode64/languagepoint.s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F4CE5D6-11F0-483A-A9A4-4C219D602349}"/>
              </a:ext>
            </a:extLst>
          </p:cNvPr>
          <p:cNvSpPr>
            <a:spLocks noGrp="1"/>
          </p:cNvSpPr>
          <p:nvPr>
            <p:ph type="ctrTitle"/>
          </p:nvPr>
        </p:nvSpPr>
        <p:spPr>
          <a:xfrm>
            <a:off x="643467" y="2157547"/>
            <a:ext cx="4620584" cy="2542905"/>
          </a:xfrm>
        </p:spPr>
        <p:txBody>
          <a:bodyPr>
            <a:normAutofit/>
          </a:bodyPr>
          <a:lstStyle/>
          <a:p>
            <a:r>
              <a:rPr lang="es-AR" dirty="0"/>
              <a:t>Recurso Teórico</a:t>
            </a:r>
          </a:p>
        </p:txBody>
      </p:sp>
      <p:sp>
        <p:nvSpPr>
          <p:cNvPr id="3" name="Subtítulo 2">
            <a:extLst>
              <a:ext uri="{FF2B5EF4-FFF2-40B4-BE49-F238E27FC236}">
                <a16:creationId xmlns:a16="http://schemas.microsoft.com/office/drawing/2014/main" id="{81AE6689-A898-403F-88CB-E4647476DA54}"/>
              </a:ext>
            </a:extLst>
          </p:cNvPr>
          <p:cNvSpPr>
            <a:spLocks noGrp="1"/>
          </p:cNvSpPr>
          <p:nvPr>
            <p:ph type="subTitle" idx="1"/>
          </p:nvPr>
        </p:nvSpPr>
        <p:spPr>
          <a:xfrm>
            <a:off x="643467" y="5277684"/>
            <a:ext cx="4620584" cy="775494"/>
          </a:xfrm>
        </p:spPr>
        <p:txBody>
          <a:bodyPr>
            <a:normAutofit lnSpcReduction="10000"/>
          </a:bodyPr>
          <a:lstStyle/>
          <a:p>
            <a:r>
              <a:rPr lang="es-AR" dirty="0"/>
              <a:t>MÓDULO DE IDIOMA </a:t>
            </a:r>
            <a:r>
              <a:rPr lang="es-AR"/>
              <a:t>INGLÉS ARQUITECTURA</a:t>
            </a:r>
          </a:p>
          <a:p>
            <a:endParaRPr lang="es-AR" dirty="0"/>
          </a:p>
        </p:txBody>
      </p:sp>
      <p:pic>
        <p:nvPicPr>
          <p:cNvPr id="4" name="Picture 3" descr="Una foto de primer plano de un libro abierto">
            <a:extLst>
              <a:ext uri="{FF2B5EF4-FFF2-40B4-BE49-F238E27FC236}">
                <a16:creationId xmlns:a16="http://schemas.microsoft.com/office/drawing/2014/main" id="{DC8FBF12-902B-4D51-8C38-32B8BB51460D}"/>
              </a:ext>
            </a:extLst>
          </p:cNvPr>
          <p:cNvPicPr>
            <a:picLocks noChangeAspect="1"/>
          </p:cNvPicPr>
          <p:nvPr/>
        </p:nvPicPr>
        <p:blipFill rotWithShape="1">
          <a:blip r:embed="rId2"/>
          <a:srcRect l="21583" r="20815"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2894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B4D1C9-6083-4ACD-90C8-BECE0B07E989}"/>
              </a:ext>
            </a:extLst>
          </p:cNvPr>
          <p:cNvSpPr>
            <a:spLocks noGrp="1"/>
          </p:cNvSpPr>
          <p:nvPr>
            <p:ph type="title"/>
          </p:nvPr>
        </p:nvSpPr>
        <p:spPr>
          <a:xfrm>
            <a:off x="762700" y="2512706"/>
            <a:ext cx="10515600" cy="1325563"/>
          </a:xfrm>
        </p:spPr>
        <p:txBody>
          <a:bodyPr/>
          <a:lstStyle/>
          <a:p>
            <a:r>
              <a:rPr lang="es-AR" dirty="0"/>
              <a:t>Conectores que indican ADICIÓN</a:t>
            </a:r>
          </a:p>
        </p:txBody>
      </p:sp>
    </p:spTree>
    <p:extLst>
      <p:ext uri="{BB962C8B-B14F-4D97-AF65-F5344CB8AC3E}">
        <p14:creationId xmlns:p14="http://schemas.microsoft.com/office/powerpoint/2010/main" val="2726972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4D590495-CCA8-488E-9414-41F5EBB2E2C2}"/>
              </a:ext>
            </a:extLst>
          </p:cNvPr>
          <p:cNvSpPr>
            <a:spLocks noGrp="1"/>
          </p:cNvSpPr>
          <p:nvPr>
            <p:ph idx="1"/>
          </p:nvPr>
        </p:nvSpPr>
        <p:spPr>
          <a:xfrm>
            <a:off x="1017587" y="548680"/>
            <a:ext cx="10080000" cy="5400600"/>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algn="just">
              <a:lnSpc>
                <a:spcPct val="150000"/>
              </a:lnSpc>
              <a:spcBef>
                <a:spcPts val="0"/>
              </a:spcBef>
            </a:pPr>
            <a:r>
              <a:rPr lang="es-AR" sz="2200" dirty="0">
                <a:latin typeface="Gadugi" panose="020B0502040204020203" pitchFamily="34" charset="0"/>
              </a:rPr>
              <a:t>Los conectores son </a:t>
            </a:r>
            <a:r>
              <a:rPr lang="es-AR" sz="2200" b="1" dirty="0">
                <a:latin typeface="Gadugi" panose="020B0502040204020203" pitchFamily="34" charset="0"/>
              </a:rPr>
              <a:t>elementos de enlace </a:t>
            </a:r>
            <a:r>
              <a:rPr lang="es-AR" sz="2200" dirty="0">
                <a:latin typeface="Gadugi" panose="020B0502040204020203" pitchFamily="34" charset="0"/>
              </a:rPr>
              <a:t>entre oraciones y entre párrafos que dan cohesión al texto mediante procedimientos de conexión. No constituyen una clase especial de palabras, sino que forman un grupo de palabras que tienen en común el hecho de crear relaciones semánticas (de sentido) dentro de un texto </a:t>
            </a:r>
            <a:r>
              <a:rPr lang="es-AR" sz="1200" dirty="0">
                <a:latin typeface="Gadugi" panose="020B0502040204020203" pitchFamily="34" charset="0"/>
              </a:rPr>
              <a:t>(M. Marín (2009). </a:t>
            </a:r>
            <a:r>
              <a:rPr lang="es-AR" sz="1200" i="1" dirty="0">
                <a:latin typeface="Gadugi" panose="020B0502040204020203" pitchFamily="34" charset="0"/>
              </a:rPr>
              <a:t>Conceptos clave</a:t>
            </a:r>
            <a:r>
              <a:rPr lang="es-AR" sz="1200" dirty="0">
                <a:latin typeface="Gadugi" panose="020B0502040204020203" pitchFamily="34" charset="0"/>
              </a:rPr>
              <a:t>. </a:t>
            </a:r>
            <a:r>
              <a:rPr lang="es-AR" sz="1200" dirty="0" err="1">
                <a:latin typeface="Gadugi" panose="020B0502040204020203" pitchFamily="34" charset="0"/>
              </a:rPr>
              <a:t>Aiqué</a:t>
            </a:r>
            <a:r>
              <a:rPr lang="es-AR" sz="1200" dirty="0">
                <a:latin typeface="Gadugi" panose="020B0502040204020203" pitchFamily="34" charset="0"/>
              </a:rPr>
              <a:t>. 48).</a:t>
            </a:r>
          </a:p>
          <a:p>
            <a:pPr marL="0" indent="0" algn="just">
              <a:lnSpc>
                <a:spcPct val="150000"/>
              </a:lnSpc>
              <a:spcBef>
                <a:spcPts val="0"/>
              </a:spcBef>
              <a:buNone/>
            </a:pPr>
            <a:endParaRPr lang="es-AR" sz="1200" dirty="0">
              <a:latin typeface="Gadugi" panose="020B0502040204020203" pitchFamily="34" charset="0"/>
            </a:endParaRPr>
          </a:p>
          <a:p>
            <a:pPr algn="just">
              <a:lnSpc>
                <a:spcPct val="150000"/>
              </a:lnSpc>
              <a:spcBef>
                <a:spcPts val="0"/>
              </a:spcBef>
            </a:pPr>
            <a:r>
              <a:rPr lang="es-AR" sz="2200" dirty="0">
                <a:latin typeface="Gadugi" panose="020B0502040204020203" pitchFamily="34" charset="0"/>
              </a:rPr>
              <a:t>Desde esta perspectiva, </a:t>
            </a:r>
            <a:r>
              <a:rPr lang="es-AR" sz="2200" b="1" dirty="0">
                <a:latin typeface="Gadugi" panose="020B0502040204020203" pitchFamily="34" charset="0"/>
              </a:rPr>
              <a:t>un conector es el “faro” que guía al receptor de un texto a interpretarlo</a:t>
            </a:r>
            <a:r>
              <a:rPr lang="es-AR" sz="2200" dirty="0">
                <a:latin typeface="Gadugi" panose="020B0502040204020203" pitchFamily="34" charset="0"/>
              </a:rPr>
              <a:t>: señala cómo hay que vincular la información que le sigue con la precedente.</a:t>
            </a:r>
          </a:p>
          <a:p>
            <a:pPr marL="0" indent="0" algn="just">
              <a:lnSpc>
                <a:spcPct val="150000"/>
              </a:lnSpc>
              <a:spcBef>
                <a:spcPts val="0"/>
              </a:spcBef>
              <a:buNone/>
            </a:pPr>
            <a:endParaRPr lang="es-AR" sz="1800" dirty="0">
              <a:latin typeface="Gadugi" panose="020B0502040204020203" pitchFamily="34" charset="0"/>
            </a:endParaRPr>
          </a:p>
          <a:p>
            <a:pPr marL="0" indent="0" algn="just">
              <a:spcBef>
                <a:spcPts val="0"/>
              </a:spcBef>
              <a:buNone/>
            </a:pPr>
            <a:endParaRPr lang="es-AR" sz="1800" dirty="0">
              <a:latin typeface="Gadugi" panose="020B0502040204020203" pitchFamily="34" charset="0"/>
            </a:endParaRPr>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6000" y="548681"/>
            <a:ext cx="10800000" cy="5100607"/>
          </a:xfrm>
        </p:spPr>
        <p:txBody>
          <a:bodyPr>
            <a:noAutofit/>
          </a:bodyPr>
          <a:lstStyle/>
          <a:p>
            <a:pPr marL="0" indent="0" algn="just">
              <a:lnSpc>
                <a:spcPct val="150000"/>
              </a:lnSpc>
              <a:spcBef>
                <a:spcPts val="0"/>
              </a:spcBef>
              <a:buNone/>
            </a:pPr>
            <a:endParaRPr lang="es-AR" sz="1799" dirty="0">
              <a:latin typeface="Gadugi" panose="020B0502040204020203" pitchFamily="34" charset="0"/>
            </a:endParaRPr>
          </a:p>
          <a:p>
            <a:pPr marL="0" indent="0" algn="just">
              <a:lnSpc>
                <a:spcPct val="150000"/>
              </a:lnSpc>
              <a:spcBef>
                <a:spcPts val="0"/>
              </a:spcBef>
              <a:buNone/>
            </a:pPr>
            <a:r>
              <a:rPr lang="es-AR" sz="2400" dirty="0">
                <a:latin typeface="Gadugi" panose="020B0502040204020203" pitchFamily="34" charset="0"/>
              </a:rPr>
              <a:t>Sugerencias para abordar la comprensión de ideas vinculadas por un </a:t>
            </a:r>
            <a:r>
              <a:rPr lang="es-AR" sz="2400" b="1" dirty="0">
                <a:latin typeface="Gadugi" panose="020B0502040204020203" pitchFamily="34" charset="0"/>
              </a:rPr>
              <a:t>conector</a:t>
            </a:r>
            <a:r>
              <a:rPr lang="es-AR" sz="2400" dirty="0">
                <a:latin typeface="Gadugi" panose="020B0502040204020203" pitchFamily="34" charset="0"/>
              </a:rPr>
              <a:t>:</a:t>
            </a:r>
          </a:p>
          <a:p>
            <a:pPr marL="342797" indent="-342797" algn="just">
              <a:lnSpc>
                <a:spcPct val="150000"/>
              </a:lnSpc>
              <a:spcBef>
                <a:spcPts val="0"/>
              </a:spcBef>
              <a:buAutoNum type="arabicPeriod"/>
            </a:pPr>
            <a:r>
              <a:rPr lang="es-AR" sz="2400" dirty="0">
                <a:latin typeface="Gadugi" panose="020B0502040204020203" pitchFamily="34" charset="0"/>
              </a:rPr>
              <a:t>Identificar el lugar que ocupa el conector en el texto. Prestar atención a los signos de puntuación.</a:t>
            </a:r>
          </a:p>
          <a:p>
            <a:pPr marL="342797" indent="-342797" algn="just">
              <a:lnSpc>
                <a:spcPct val="150000"/>
              </a:lnSpc>
              <a:spcBef>
                <a:spcPts val="0"/>
              </a:spcBef>
              <a:buAutoNum type="arabicPeriod"/>
            </a:pPr>
            <a:r>
              <a:rPr lang="es-AR" sz="2400" dirty="0">
                <a:latin typeface="Gadugi" panose="020B0502040204020203" pitchFamily="34" charset="0"/>
              </a:rPr>
              <a:t>Identificar palabras clave y transparentes en cada una de las ideas vinculadas.</a:t>
            </a:r>
          </a:p>
          <a:p>
            <a:pPr marL="342797" indent="-342797" algn="just">
              <a:lnSpc>
                <a:spcPct val="150000"/>
              </a:lnSpc>
              <a:spcBef>
                <a:spcPts val="0"/>
              </a:spcBef>
              <a:buAutoNum type="arabicPeriod"/>
            </a:pPr>
            <a:r>
              <a:rPr lang="es-AR" sz="2400" dirty="0">
                <a:latin typeface="Gadugi" panose="020B0502040204020203" pitchFamily="34" charset="0"/>
              </a:rPr>
              <a:t>Dar una versión en castellano de las ideas en inglés. (No es necesario hacer traducciones literales. Lo importante es no distorsionar el sentido del original.)</a:t>
            </a:r>
          </a:p>
          <a:p>
            <a:pPr marL="0" indent="0" algn="just">
              <a:lnSpc>
                <a:spcPct val="150000"/>
              </a:lnSpc>
              <a:spcBef>
                <a:spcPts val="0"/>
              </a:spcBef>
              <a:buNone/>
            </a:pPr>
            <a:endParaRPr lang="es-AR" sz="2199" dirty="0">
              <a:latin typeface="Gadugi" panose="020B0502040204020203" pitchFamily="34" charset="0"/>
            </a:endParaRPr>
          </a:p>
          <a:p>
            <a:pPr marL="0" indent="0" algn="just">
              <a:spcBef>
                <a:spcPts val="0"/>
              </a:spcBef>
              <a:buNone/>
            </a:pPr>
            <a:endParaRPr lang="es-AR" sz="1799" dirty="0">
              <a:latin typeface="Gadugi" panose="020B0502040204020203" pitchFamily="34" charset="0"/>
            </a:endParaRPr>
          </a:p>
        </p:txBody>
      </p:sp>
    </p:spTree>
    <p:extLst>
      <p:ext uri="{BB962C8B-B14F-4D97-AF65-F5344CB8AC3E}">
        <p14:creationId xmlns:p14="http://schemas.microsoft.com/office/powerpoint/2010/main" val="2892697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6000" y="476672"/>
            <a:ext cx="10800000" cy="5904656"/>
          </a:xfrm>
          <a:ln>
            <a:solidFill>
              <a:schemeClr val="accent1">
                <a:lumMod val="75000"/>
              </a:schemeClr>
            </a:solidFill>
          </a:ln>
        </p:spPr>
        <p:txBody>
          <a:bodyPr rtlCol="0">
            <a:normAutofit fontScale="70000" lnSpcReduction="20000"/>
          </a:bodyPr>
          <a:lstStyle/>
          <a:p>
            <a:pPr marL="0" indent="0" algn="just">
              <a:lnSpc>
                <a:spcPct val="170000"/>
              </a:lnSpc>
              <a:spcBef>
                <a:spcPts val="0"/>
              </a:spcBef>
              <a:buNone/>
            </a:pPr>
            <a:r>
              <a:rPr lang="en-US" sz="2600" dirty="0"/>
              <a:t>Wood has been used as a building material for thousands of years, being second only to stone in terms of its rich history in the world of construction. This exceptionally versatile material is used to build houses, shelters and boats. It is extensively used in the furniture and home decor industry, </a:t>
            </a:r>
            <a:r>
              <a:rPr lang="en-US" sz="2600" b="1" dirty="0">
                <a:solidFill>
                  <a:srgbClr val="00B0F0"/>
                </a:solidFill>
              </a:rPr>
              <a:t>as well</a:t>
            </a:r>
            <a:r>
              <a:rPr lang="en-US" sz="2600" dirty="0"/>
              <a:t>. </a:t>
            </a:r>
          </a:p>
          <a:p>
            <a:pPr marL="0" indent="0" algn="just">
              <a:lnSpc>
                <a:spcPct val="170000"/>
              </a:lnSpc>
              <a:spcBef>
                <a:spcPts val="0"/>
              </a:spcBef>
              <a:buNone/>
            </a:pPr>
            <a:r>
              <a:rPr lang="en-US" sz="2600" dirty="0"/>
              <a:t>Perhaps one of the biggest advantages of using wood as a building material is that it is a natural resource, making it readily available and economically feasible. It is remarkably strong in relation to its weight, </a:t>
            </a:r>
            <a:r>
              <a:rPr lang="en-US" sz="2600" b="1" dirty="0">
                <a:solidFill>
                  <a:srgbClr val="00B0F0"/>
                </a:solidFill>
              </a:rPr>
              <a:t>and</a:t>
            </a:r>
            <a:r>
              <a:rPr lang="en-US" sz="2600" dirty="0"/>
              <a:t> it provides good insulation from the cold. Wood is highly machinable; </a:t>
            </a:r>
            <a:r>
              <a:rPr lang="en-US" sz="2600" b="1" dirty="0">
                <a:solidFill>
                  <a:srgbClr val="00B0F0"/>
                </a:solidFill>
              </a:rPr>
              <a:t>besides</a:t>
            </a:r>
            <a:r>
              <a:rPr lang="en-US" sz="2600" dirty="0"/>
              <a:t>, it can be fabricated into all kinds of shapes and sizes to fit practically any construction needed. Wood is</a:t>
            </a:r>
            <a:r>
              <a:rPr lang="en-US" sz="2600" dirty="0">
                <a:solidFill>
                  <a:srgbClr val="00B0F0"/>
                </a:solidFill>
              </a:rPr>
              <a:t> </a:t>
            </a:r>
            <a:r>
              <a:rPr lang="en-US" sz="2600" b="1" dirty="0">
                <a:solidFill>
                  <a:srgbClr val="00B0F0"/>
                </a:solidFill>
              </a:rPr>
              <a:t>also</a:t>
            </a:r>
            <a:r>
              <a:rPr lang="en-US" sz="2600" dirty="0">
                <a:solidFill>
                  <a:srgbClr val="00B0F0"/>
                </a:solidFill>
              </a:rPr>
              <a:t> </a:t>
            </a:r>
            <a:r>
              <a:rPr lang="en-US" sz="2600" dirty="0"/>
              <a:t>the perfect example of an environmentally sustainable product; it is biodegradable and renewable, and carries the lowest carbon footprint of any comparable building material. </a:t>
            </a:r>
            <a:r>
              <a:rPr lang="en-US" sz="2600" b="1" dirty="0">
                <a:solidFill>
                  <a:srgbClr val="00B0F0"/>
                </a:solidFill>
              </a:rPr>
              <a:t>In addition</a:t>
            </a:r>
            <a:r>
              <a:rPr lang="en-US" sz="2600" dirty="0"/>
              <a:t>, no high-energy fossil fuels are required to produce wood, unlike other common building materials such as brick, steel or plastic.</a:t>
            </a:r>
          </a:p>
          <a:p>
            <a:pPr marL="0" indent="0" algn="just">
              <a:buNone/>
            </a:pPr>
            <a:endParaRPr lang="en-US" dirty="0"/>
          </a:p>
          <a:p>
            <a:pPr marL="0" indent="0" algn="r">
              <a:buNone/>
            </a:pPr>
            <a:r>
              <a:rPr lang="en-US" sz="1300" dirty="0"/>
              <a:t>https://freshome.com/inspiration/timber-architecture-9-benefits-wood-based-designs/</a:t>
            </a:r>
          </a:p>
          <a:p>
            <a:pPr marL="0" indent="0" algn="just">
              <a:buNone/>
            </a:pPr>
            <a:endParaRPr lang="en-US" dirty="0"/>
          </a:p>
          <a:p>
            <a:pPr rtl="0"/>
            <a:endParaRPr lang="es-ES" dirty="0"/>
          </a:p>
        </p:txBody>
      </p:sp>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7395637" y="3789040"/>
            <a:ext cx="1440160" cy="35548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nSpc>
                <a:spcPct val="95000"/>
              </a:lnSpc>
            </a:pPr>
            <a:r>
              <a:rPr lang="es-ES" b="1" dirty="0">
                <a:solidFill>
                  <a:srgbClr val="00B0F0"/>
                </a:solidFill>
              </a:rPr>
              <a:t>AS WELL</a:t>
            </a:r>
            <a:endParaRPr lang="es-AR" b="1" dirty="0">
              <a:solidFill>
                <a:srgbClr val="00B0F0"/>
              </a:solidFill>
            </a:endParaRPr>
          </a:p>
        </p:txBody>
      </p:sp>
    </p:spTree>
    <p:extLst>
      <p:ext uri="{BB962C8B-B14F-4D97-AF65-F5344CB8AC3E}">
        <p14:creationId xmlns:p14="http://schemas.microsoft.com/office/powerpoint/2010/main" val="347505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571003" y="2165292"/>
            <a:ext cx="5136909" cy="2078753"/>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This exceptionally versatile material is used to build houses, shelters and boats.</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 </a:t>
            </a:r>
            <a:endParaRPr lang="en-US" sz="2200" b="1" dirty="0">
              <a:solidFill>
                <a:srgbClr val="FF000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199" b="1" dirty="0">
                <a:solidFill>
                  <a:prstClr val="black"/>
                </a:solidFill>
                <a:latin typeface="Gadugi" panose="020B0502040204020203" pitchFamily="34" charset="0"/>
                <a:ea typeface="Gadugi" panose="020B0502040204020203" pitchFamily="34" charset="0"/>
                <a:cs typeface="Arial" panose="020B0604020202020204" pitchFamily="34" charset="0"/>
              </a:rPr>
              <a:t>[It is extensively used in the furniture and home decor industry,]</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660009"/>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060659" y="-366329"/>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3" y="134390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7850819" y="134390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16" name="Imagen 15">
            <a:extLst>
              <a:ext uri="{FF2B5EF4-FFF2-40B4-BE49-F238E27FC236}">
                <a16:creationId xmlns:a16="http://schemas.microsoft.com/office/drawing/2014/main" id="{D3EBABB7-9F20-447A-9E52-4003D493C0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5403" y="2925496"/>
            <a:ext cx="1044000" cy="1007008"/>
          </a:xfrm>
          <a:prstGeom prst="rect">
            <a:avLst/>
          </a:prstGeom>
        </p:spPr>
      </p:pic>
      <p:sp>
        <p:nvSpPr>
          <p:cNvPr id="17" name="CuadroTexto 16">
            <a:extLst>
              <a:ext uri="{FF2B5EF4-FFF2-40B4-BE49-F238E27FC236}">
                <a16:creationId xmlns:a16="http://schemas.microsoft.com/office/drawing/2014/main" id="{77B425E4-7F95-461C-B5BF-9C61E56B0647}"/>
              </a:ext>
            </a:extLst>
          </p:cNvPr>
          <p:cNvSpPr txBox="1"/>
          <p:nvPr/>
        </p:nvSpPr>
        <p:spPr>
          <a:xfrm>
            <a:off x="10755403" y="2420888"/>
            <a:ext cx="1194320" cy="355482"/>
          </a:xfrm>
          <a:prstGeom prst="rect">
            <a:avLst/>
          </a:prstGeom>
          <a:noFill/>
        </p:spPr>
        <p:txBody>
          <a:bodyPr wrap="square" rtlCol="0">
            <a:spAutoFit/>
          </a:bodyPr>
          <a:lstStyle/>
          <a:p>
            <a:pPr>
              <a:lnSpc>
                <a:spcPct val="95000"/>
              </a:lnSpc>
            </a:pPr>
            <a:r>
              <a:rPr lang="es-ES" b="1" dirty="0">
                <a:solidFill>
                  <a:srgbClr val="00B050"/>
                </a:solidFill>
              </a:rPr>
              <a:t>AS WELL</a:t>
            </a:r>
            <a:endParaRPr lang="es-AR" b="1" dirty="0">
              <a:solidFill>
                <a:srgbClr val="00B050"/>
              </a:solidFill>
            </a:endParaRPr>
          </a:p>
        </p:txBody>
      </p:sp>
    </p:spTree>
    <p:extLst>
      <p:ext uri="{BB962C8B-B14F-4D97-AF65-F5344CB8AC3E}">
        <p14:creationId xmlns:p14="http://schemas.microsoft.com/office/powerpoint/2010/main" val="319584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571003" y="2165292"/>
            <a:ext cx="5136909" cy="2078753"/>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[Este material </a:t>
            </a:r>
            <a:r>
              <a:rPr lang="en-US" sz="2200" b="1" dirty="0" err="1">
                <a:latin typeface="Gadugi" panose="020B0502040204020203" pitchFamily="34" charset="0"/>
                <a:ea typeface="Gadugi" panose="020B0502040204020203" pitchFamily="34" charset="0"/>
                <a:cs typeface="Arial" panose="020B0604020202020204" pitchFamily="34" charset="0"/>
              </a:rPr>
              <a:t>excepcionalmente</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versátil</a:t>
            </a:r>
            <a:r>
              <a:rPr lang="en-US" sz="2200" b="1" dirty="0">
                <a:latin typeface="Gadugi" panose="020B0502040204020203" pitchFamily="34" charset="0"/>
                <a:ea typeface="Gadugi" panose="020B0502040204020203" pitchFamily="34" charset="0"/>
                <a:cs typeface="Arial" panose="020B0604020202020204" pitchFamily="34" charset="0"/>
              </a:rPr>
              <a:t> se </a:t>
            </a:r>
            <a:r>
              <a:rPr lang="en-US" sz="2200" b="1" dirty="0" err="1">
                <a:latin typeface="Gadugi" panose="020B0502040204020203" pitchFamily="34" charset="0"/>
                <a:ea typeface="Gadugi" panose="020B0502040204020203" pitchFamily="34" charset="0"/>
                <a:cs typeface="Arial" panose="020B0604020202020204" pitchFamily="34" charset="0"/>
              </a:rPr>
              <a:t>utiliza</a:t>
            </a:r>
            <a:r>
              <a:rPr lang="en-US" sz="2200" b="1" dirty="0">
                <a:latin typeface="Gadugi" panose="020B0502040204020203" pitchFamily="34" charset="0"/>
                <a:ea typeface="Gadugi" panose="020B0502040204020203" pitchFamily="34" charset="0"/>
                <a:cs typeface="Arial" panose="020B0604020202020204" pitchFamily="34" charset="0"/>
              </a:rPr>
              <a:t> para </a:t>
            </a:r>
            <a:r>
              <a:rPr lang="en-US" sz="2200" b="1" dirty="0" err="1">
                <a:latin typeface="Gadugi" panose="020B0502040204020203" pitchFamily="34" charset="0"/>
                <a:ea typeface="Gadugi" panose="020B0502040204020203" pitchFamily="34" charset="0"/>
                <a:cs typeface="Arial" panose="020B0604020202020204" pitchFamily="34" charset="0"/>
              </a:rPr>
              <a:t>construir</a:t>
            </a:r>
            <a:r>
              <a:rPr lang="en-US" sz="2200" b="1" dirty="0">
                <a:latin typeface="Gadugi" panose="020B0502040204020203" pitchFamily="34" charset="0"/>
                <a:ea typeface="Gadugi" panose="020B0502040204020203" pitchFamily="34" charset="0"/>
                <a:cs typeface="Arial" panose="020B0604020202020204" pitchFamily="34" charset="0"/>
              </a:rPr>
              <a:t> casas, </a:t>
            </a:r>
            <a:r>
              <a:rPr lang="en-US" sz="2200" b="1" dirty="0" err="1">
                <a:latin typeface="Gadugi" panose="020B0502040204020203" pitchFamily="34" charset="0"/>
                <a:ea typeface="Gadugi" panose="020B0502040204020203" pitchFamily="34" charset="0"/>
                <a:cs typeface="Arial" panose="020B0604020202020204" pitchFamily="34" charset="0"/>
              </a:rPr>
              <a:t>refugios</a:t>
            </a:r>
            <a:r>
              <a:rPr lang="en-US" sz="2200" b="1" dirty="0">
                <a:latin typeface="Gadugi" panose="020B0502040204020203" pitchFamily="34" charset="0"/>
                <a:ea typeface="Gadugi" panose="020B0502040204020203" pitchFamily="34" charset="0"/>
                <a:cs typeface="Arial" panose="020B0604020202020204" pitchFamily="34" charset="0"/>
              </a:rPr>
              <a:t> y </a:t>
            </a:r>
            <a:r>
              <a:rPr lang="en-US" sz="2200" b="1" dirty="0" err="1">
                <a:latin typeface="Gadugi" panose="020B0502040204020203" pitchFamily="34" charset="0"/>
                <a:ea typeface="Gadugi" panose="020B0502040204020203" pitchFamily="34" charset="0"/>
                <a:cs typeface="Arial" panose="020B0604020202020204" pitchFamily="34" charset="0"/>
              </a:rPr>
              <a:t>barcos</a:t>
            </a:r>
            <a:r>
              <a:rPr lang="en-US" sz="2200" b="1" dirty="0">
                <a:latin typeface="Gadugi" panose="020B0502040204020203" pitchFamily="34" charset="0"/>
                <a:ea typeface="Gadugi" panose="020B0502040204020203" pitchFamily="34" charset="0"/>
                <a:cs typeface="Arial" panose="020B0604020202020204" pitchFamily="34" charset="0"/>
              </a:rPr>
              <a:t>.] </a:t>
            </a:r>
            <a:endParaRPr lang="en-US" sz="2200" b="1" dirty="0">
              <a:solidFill>
                <a:srgbClr val="FF000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071447" y="2200722"/>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s-ES" sz="2199" b="1" dirty="0">
                <a:solidFill>
                  <a:prstClr val="black"/>
                </a:solidFill>
                <a:latin typeface="Gadugi" panose="020B0502040204020203" pitchFamily="34" charset="0"/>
                <a:ea typeface="Gadugi" panose="020B0502040204020203" pitchFamily="34" charset="0"/>
                <a:cs typeface="Arial" panose="020B0604020202020204" pitchFamily="34" charset="0"/>
              </a:rPr>
              <a:t>[se utiliza mucho en la industria de los muebles y la decoración del hogar.]</a:t>
            </a: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660009"/>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210595" y="-330898"/>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3" y="134390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000755" y="13793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16" name="Imagen 15">
            <a:extLst>
              <a:ext uri="{FF2B5EF4-FFF2-40B4-BE49-F238E27FC236}">
                <a16:creationId xmlns:a16="http://schemas.microsoft.com/office/drawing/2014/main" id="{D3EBABB7-9F20-447A-9E52-4003D493C0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7127" y="2734844"/>
            <a:ext cx="1044000" cy="1007008"/>
          </a:xfrm>
          <a:prstGeom prst="rect">
            <a:avLst/>
          </a:prstGeom>
        </p:spPr>
      </p:pic>
      <p:sp>
        <p:nvSpPr>
          <p:cNvPr id="17" name="CuadroTexto 16">
            <a:extLst>
              <a:ext uri="{FF2B5EF4-FFF2-40B4-BE49-F238E27FC236}">
                <a16:creationId xmlns:a16="http://schemas.microsoft.com/office/drawing/2014/main" id="{77B425E4-7F95-461C-B5BF-9C61E56B0647}"/>
              </a:ext>
            </a:extLst>
          </p:cNvPr>
          <p:cNvSpPr txBox="1"/>
          <p:nvPr/>
        </p:nvSpPr>
        <p:spPr>
          <a:xfrm>
            <a:off x="5757738" y="2200721"/>
            <a:ext cx="1194320" cy="355482"/>
          </a:xfrm>
          <a:prstGeom prst="rect">
            <a:avLst/>
          </a:prstGeom>
          <a:noFill/>
        </p:spPr>
        <p:txBody>
          <a:bodyPr wrap="square" rtlCol="0">
            <a:spAutoFit/>
          </a:bodyPr>
          <a:lstStyle/>
          <a:p>
            <a:pPr>
              <a:lnSpc>
                <a:spcPct val="95000"/>
              </a:lnSpc>
            </a:pPr>
            <a:r>
              <a:rPr lang="es-ES" b="1" dirty="0">
                <a:solidFill>
                  <a:srgbClr val="00B050"/>
                </a:solidFill>
              </a:rPr>
              <a:t>TAMBIÉN</a:t>
            </a:r>
            <a:endParaRPr lang="es-AR" b="1" dirty="0">
              <a:solidFill>
                <a:srgbClr val="00B050"/>
              </a:solidFill>
            </a:endParaRPr>
          </a:p>
        </p:txBody>
      </p:sp>
    </p:spTree>
    <p:extLst>
      <p:ext uri="{BB962C8B-B14F-4D97-AF65-F5344CB8AC3E}">
        <p14:creationId xmlns:p14="http://schemas.microsoft.com/office/powerpoint/2010/main" val="19089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545122" y="3565321"/>
            <a:ext cx="1090569"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defTabSz="1218987">
              <a:lnSpc>
                <a:spcPct val="95000"/>
              </a:lnSpc>
              <a:defRPr/>
            </a:pPr>
            <a:r>
              <a:rPr lang="es-ES" sz="2800" b="1" dirty="0">
                <a:solidFill>
                  <a:srgbClr val="00B0F0"/>
                </a:solidFill>
                <a:latin typeface="Century Gothic" panose="020B0502020202020204"/>
              </a:rPr>
              <a:t>AND</a:t>
            </a:r>
            <a:endParaRPr lang="es-AR" sz="2800" b="1" dirty="0">
              <a:solidFill>
                <a:srgbClr val="00B0F0"/>
              </a:solidFill>
              <a:latin typeface="Century Gothic" panose="020B0502020202020204"/>
            </a:endParaRPr>
          </a:p>
        </p:txBody>
      </p:sp>
    </p:spTree>
    <p:extLst>
      <p:ext uri="{BB962C8B-B14F-4D97-AF65-F5344CB8AC3E}">
        <p14:creationId xmlns:p14="http://schemas.microsoft.com/office/powerpoint/2010/main" val="4235943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n-US" sz="1999" b="1" dirty="0">
                <a:latin typeface="Gadugi" panose="020B0502040204020203" pitchFamily="34" charset="0"/>
                <a:ea typeface="Gadugi" panose="020B0502040204020203" pitchFamily="34" charset="0"/>
                <a:cs typeface="Arial" panose="020B0604020202020204" pitchFamily="34" charset="0"/>
              </a:rPr>
              <a:t>[</a:t>
            </a:r>
            <a:r>
              <a:rPr lang="en-US" sz="1999" b="1" dirty="0">
                <a:latin typeface="Gadugi" panose="020B0502040204020203" pitchFamily="34" charset="0"/>
                <a:ea typeface="Gadugi" panose="020B0502040204020203" pitchFamily="34" charset="0"/>
              </a:rPr>
              <a:t>It is remarkably strong in relation to its weight,</a:t>
            </a:r>
            <a:r>
              <a:rPr lang="en-US" sz="2000" b="1" dirty="0">
                <a:latin typeface="Gadugi" panose="020B0502040204020203" pitchFamily="34" charset="0"/>
                <a:ea typeface="Gadugi" panose="020B0502040204020203" pitchFamily="34" charset="0"/>
                <a:cs typeface="Arial" panose="020B0604020202020204" pitchFamily="34" charset="0"/>
              </a:rPr>
              <a:t>]</a:t>
            </a:r>
            <a:endParaRPr lang="en-US" sz="1999"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16287" y="2211007"/>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AND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7"/>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en-US" sz="2199" b="1" dirty="0">
                <a:solidFill>
                  <a:prstClr val="black"/>
                </a:solidFill>
                <a:latin typeface="Gadugi" panose="020B0502040204020203" pitchFamily="34" charset="0"/>
                <a:ea typeface="Gadugi" panose="020B0502040204020203" pitchFamily="34" charset="0"/>
                <a:cs typeface="Arial" panose="020B0604020202020204" pitchFamily="34" charset="0"/>
              </a:rPr>
              <a:t>[it provides good insulation from the cold.</a:t>
            </a:r>
            <a:r>
              <a:rPr lang="en-US" sz="2399" b="1" dirty="0">
                <a:latin typeface="Gadugi" panose="020B0502040204020203" pitchFamily="34" charset="0"/>
                <a:ea typeface="Gadugi" panose="020B0502040204020203" pitchFamily="34" charset="0"/>
                <a:cs typeface="Arial" panose="020B0604020202020204" pitchFamily="34" charset="0"/>
              </a:rPr>
              <a:t>]</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94860" y="2746644"/>
            <a:ext cx="1042506" cy="1005927"/>
          </a:xfrm>
          <a:prstGeom prst="rect">
            <a:avLst/>
          </a:prstGeom>
        </p:spPr>
      </p:pic>
    </p:spTree>
    <p:extLst>
      <p:ext uri="{BB962C8B-B14F-4D97-AF65-F5344CB8AC3E}">
        <p14:creationId xmlns:p14="http://schemas.microsoft.com/office/powerpoint/2010/main" val="250086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s-ES" sz="1999" b="1" dirty="0">
                <a:latin typeface="Gadugi" panose="020B0502040204020203" pitchFamily="34" charset="0"/>
                <a:ea typeface="Gadugi" panose="020B0502040204020203" pitchFamily="34" charset="0"/>
                <a:cs typeface="Arial" panose="020B0604020202020204" pitchFamily="34" charset="0"/>
              </a:rPr>
              <a:t>[Es notablemente fuerte en relación a su peso,]</a:t>
            </a:r>
            <a:endParaRPr lang="en-US" sz="1999"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16287" y="2211007"/>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Y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5" y="1833567"/>
            <a:ext cx="4377339"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es-ES" sz="2199" b="1" dirty="0">
                <a:solidFill>
                  <a:prstClr val="black"/>
                </a:solidFill>
                <a:latin typeface="Gadugi" panose="020B0502040204020203" pitchFamily="34" charset="0"/>
                <a:ea typeface="Gadugi" panose="020B0502040204020203" pitchFamily="34" charset="0"/>
                <a:cs typeface="Arial" panose="020B0604020202020204" pitchFamily="34" charset="0"/>
              </a:rPr>
              <a:t>[proporciona un buen aislamiento del frío.]</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280314" y="-350833"/>
            <a:ext cx="271259" cy="416131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070474" y="119288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10998" y="2722707"/>
            <a:ext cx="1042506" cy="1005927"/>
          </a:xfrm>
          <a:prstGeom prst="rect">
            <a:avLst/>
          </a:prstGeom>
        </p:spPr>
      </p:pic>
    </p:spTree>
    <p:extLst>
      <p:ext uri="{BB962C8B-B14F-4D97-AF65-F5344CB8AC3E}">
        <p14:creationId xmlns:p14="http://schemas.microsoft.com/office/powerpoint/2010/main" val="344507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339836" y="3645024"/>
            <a:ext cx="1512328"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218987">
              <a:lnSpc>
                <a:spcPct val="95000"/>
              </a:lnSpc>
              <a:defRPr/>
            </a:pPr>
            <a:r>
              <a:rPr lang="es-ES" sz="2800" b="1" dirty="0">
                <a:solidFill>
                  <a:srgbClr val="51C3F9">
                    <a:lumMod val="75000"/>
                  </a:srgbClr>
                </a:solidFill>
                <a:latin typeface="Century Gothic" panose="020B0502020202020204"/>
              </a:rPr>
              <a:t>BESIDES</a:t>
            </a:r>
            <a:endParaRPr lang="es-AR" sz="2800" b="1" dirty="0">
              <a:solidFill>
                <a:srgbClr val="51C3F9">
                  <a:lumMod val="75000"/>
                </a:srgbClr>
              </a:solidFill>
              <a:latin typeface="Century Gothic" panose="020B0502020202020204"/>
            </a:endParaRPr>
          </a:p>
        </p:txBody>
      </p:sp>
    </p:spTree>
    <p:extLst>
      <p:ext uri="{BB962C8B-B14F-4D97-AF65-F5344CB8AC3E}">
        <p14:creationId xmlns:p14="http://schemas.microsoft.com/office/powerpoint/2010/main" val="92095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Wood is highly machinable;</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BESIDES,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[it can be fabricated into all kinds of shapes and sizes to fit practically any construction needed.</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Tree>
    <p:extLst>
      <p:ext uri="{BB962C8B-B14F-4D97-AF65-F5344CB8AC3E}">
        <p14:creationId xmlns:p14="http://schemas.microsoft.com/office/powerpoint/2010/main" val="181175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La madera es altamente </a:t>
            </a:r>
            <a:r>
              <a:rPr lang="es-ES" sz="2200" b="1" dirty="0" err="1">
                <a:latin typeface="Gadugi" panose="020B0502040204020203" pitchFamily="34" charset="0"/>
                <a:ea typeface="Gadugi" panose="020B0502040204020203" pitchFamily="34" charset="0"/>
              </a:rPr>
              <a:t>mecanizable</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se puede fabricar en todo tipo de formas y tamaños para adaptarse a prácticamente cualquier construcción necesaria.]</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Tree>
    <p:extLst>
      <p:ext uri="{BB962C8B-B14F-4D97-AF65-F5344CB8AC3E}">
        <p14:creationId xmlns:p14="http://schemas.microsoft.com/office/powerpoint/2010/main" val="2248246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501734" y="3638038"/>
            <a:ext cx="1188532"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218987">
              <a:lnSpc>
                <a:spcPct val="95000"/>
              </a:lnSpc>
              <a:defRPr/>
            </a:pPr>
            <a:r>
              <a:rPr lang="es-ES" sz="2800" b="1" dirty="0">
                <a:solidFill>
                  <a:srgbClr val="51C3F9">
                    <a:lumMod val="75000"/>
                  </a:srgbClr>
                </a:solidFill>
                <a:latin typeface="Century Gothic" panose="020B0502020202020204"/>
              </a:rPr>
              <a:t>ALSO</a:t>
            </a:r>
            <a:endParaRPr lang="es-AR" sz="2800" b="1" dirty="0">
              <a:solidFill>
                <a:srgbClr val="51C3F9">
                  <a:lumMod val="75000"/>
                </a:srgbClr>
              </a:solidFill>
              <a:latin typeface="Century Gothic" panose="020B0502020202020204"/>
            </a:endParaRPr>
          </a:p>
        </p:txBody>
      </p:sp>
    </p:spTree>
    <p:extLst>
      <p:ext uri="{BB962C8B-B14F-4D97-AF65-F5344CB8AC3E}">
        <p14:creationId xmlns:p14="http://schemas.microsoft.com/office/powerpoint/2010/main" val="401500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744964"/>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it can be fabricated into all kinds of shapes and sizes to fit practically any construction needed.</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ALSO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[Wood is </a:t>
            </a:r>
            <a:r>
              <a:rPr lang="en-US" sz="2200" b="1" dirty="0">
                <a:solidFill>
                  <a:srgbClr val="00B050"/>
                </a:solidFill>
                <a:latin typeface="Gadugi" panose="020B0502040204020203" pitchFamily="34" charset="0"/>
                <a:ea typeface="Gadugi" panose="020B0502040204020203" pitchFamily="34" charset="0"/>
                <a:cs typeface="Arial" panose="020B0604020202020204" pitchFamily="34" charset="0"/>
              </a:rPr>
              <a:t>also</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the perfect example of an environmentally sustainable product.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
        <p:nvSpPr>
          <p:cNvPr id="4" name="CuadroTexto 3">
            <a:extLst>
              <a:ext uri="{FF2B5EF4-FFF2-40B4-BE49-F238E27FC236}">
                <a16:creationId xmlns:a16="http://schemas.microsoft.com/office/drawing/2014/main" id="{6D5D2685-4A8C-4ADA-930F-7C68C7254E61}"/>
              </a:ext>
            </a:extLst>
          </p:cNvPr>
          <p:cNvSpPr txBox="1"/>
          <p:nvPr/>
        </p:nvSpPr>
        <p:spPr>
          <a:xfrm>
            <a:off x="7392145" y="4005064"/>
            <a:ext cx="4492693" cy="738664"/>
          </a:xfrm>
          <a:prstGeom prst="rect">
            <a:avLst/>
          </a:prstGeom>
          <a:noFill/>
        </p:spPr>
        <p:txBody>
          <a:bodyPr wrap="square" rtlCol="0">
            <a:spAutoFit/>
          </a:bodyPr>
          <a:lstStyle/>
          <a:p>
            <a:pPr algn="just"/>
            <a:r>
              <a:rPr lang="es-ES" sz="1400" dirty="0">
                <a:latin typeface="Ebrima" panose="02000000000000000000" pitchFamily="2" charset="0"/>
                <a:ea typeface="Ebrima" panose="02000000000000000000" pitchFamily="2" charset="0"/>
                <a:cs typeface="Ebrima" panose="02000000000000000000" pitchFamily="2" charset="0"/>
              </a:rPr>
              <a:t>*Tener en cuenta que el conector “</a:t>
            </a:r>
            <a:r>
              <a:rPr lang="es-ES" sz="1400" dirty="0" err="1">
                <a:latin typeface="Ebrima" panose="02000000000000000000" pitchFamily="2" charset="0"/>
                <a:ea typeface="Ebrima" panose="02000000000000000000" pitchFamily="2" charset="0"/>
                <a:cs typeface="Ebrima" panose="02000000000000000000" pitchFamily="2" charset="0"/>
              </a:rPr>
              <a:t>also</a:t>
            </a:r>
            <a:r>
              <a:rPr lang="es-ES" sz="1400" dirty="0">
                <a:latin typeface="Ebrima" panose="02000000000000000000" pitchFamily="2" charset="0"/>
                <a:ea typeface="Ebrima" panose="02000000000000000000" pitchFamily="2" charset="0"/>
                <a:cs typeface="Ebrima" panose="02000000000000000000" pitchFamily="2" charset="0"/>
              </a:rPr>
              <a:t>” se ubica, generalmente, después del sujeto y del verbo de la “segunda idea”.</a:t>
            </a:r>
            <a:endParaRPr lang="es-AR" sz="14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5978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1000"/>
                                        <p:tgtEl>
                                          <p:spTgt spid="4">
                                            <p:txEl>
                                              <p:pRg st="0" end="0"/>
                                            </p:txEl>
                                          </p:spTgt>
                                        </p:tgtEl>
                                      </p:cBhvr>
                                    </p:animEffect>
                                    <p:anim calcmode="lin" valueType="num">
                                      <p:cBhvr>
                                        <p:cTn id="3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232102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se puede fabricar en todo tipo de formas y tamaños para adaptarse a prácticamente cualquier construcción necesaria</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1739450"/>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la madera es el ejemplo perfecto de un producto sustentable</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
        <p:nvSpPr>
          <p:cNvPr id="10" name="Marcador de contenido 2">
            <a:extLst>
              <a:ext uri="{FF2B5EF4-FFF2-40B4-BE49-F238E27FC236}">
                <a16:creationId xmlns:a16="http://schemas.microsoft.com/office/drawing/2014/main" id="{2E6517AF-EBFD-4980-87CA-A93FFD2BE2AF}"/>
              </a:ext>
            </a:extLst>
          </p:cNvPr>
          <p:cNvSpPr txBox="1">
            <a:spLocks/>
          </p:cNvSpPr>
          <p:nvPr/>
        </p:nvSpPr>
        <p:spPr>
          <a:xfrm>
            <a:off x="7335284" y="3717032"/>
            <a:ext cx="4629708" cy="1739450"/>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La madera es, </a:t>
            </a:r>
            <a:r>
              <a:rPr lang="es-ES" sz="2200" b="1" dirty="0">
                <a:solidFill>
                  <a:srgbClr val="00B050"/>
                </a:solidFill>
                <a:latin typeface="Gadugi" panose="020B0502040204020203" pitchFamily="34" charset="0"/>
                <a:ea typeface="Gadugi" panose="020B0502040204020203" pitchFamily="34" charset="0"/>
                <a:cs typeface="Arial" panose="020B0604020202020204" pitchFamily="34" charset="0"/>
              </a:rPr>
              <a:t>TAMBIÉN, </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el ejemplo perfecto de un producto sustentable</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98528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4979396" y="3717032"/>
            <a:ext cx="2376584"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218987">
              <a:lnSpc>
                <a:spcPct val="95000"/>
              </a:lnSpc>
              <a:defRPr/>
            </a:pPr>
            <a:r>
              <a:rPr lang="es-ES" sz="2800" b="1" dirty="0">
                <a:solidFill>
                  <a:srgbClr val="00B0F0"/>
                </a:solidFill>
                <a:latin typeface="Century Gothic" panose="020B0502020202020204"/>
              </a:rPr>
              <a:t>IN ADDITION </a:t>
            </a:r>
            <a:endParaRPr lang="es-AR" sz="2800" b="1" dirty="0">
              <a:solidFill>
                <a:srgbClr val="00B0F0"/>
              </a:solidFill>
              <a:latin typeface="Century Gothic" panose="020B0502020202020204"/>
            </a:endParaRPr>
          </a:p>
        </p:txBody>
      </p:sp>
    </p:spTree>
    <p:extLst>
      <p:ext uri="{BB962C8B-B14F-4D97-AF65-F5344CB8AC3E}">
        <p14:creationId xmlns:p14="http://schemas.microsoft.com/office/powerpoint/2010/main" val="392892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3473156"/>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Wood is the perfect example of an environmentally sustainable product; it is biodegradable and renewable, and carries the lowest carbon footprint of any comparable building material...</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707630"/>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IN ADDITION,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[no high-energy fossil fuels are required to produce wood, unlike other common building materials such as brick, steel or plastic.</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60560" y="2780929"/>
            <a:ext cx="1042506" cy="1005927"/>
          </a:xfrm>
          <a:prstGeom prst="rect">
            <a:avLst/>
          </a:prstGeom>
        </p:spPr>
      </p:pic>
    </p:spTree>
    <p:extLst>
      <p:ext uri="{BB962C8B-B14F-4D97-AF65-F5344CB8AC3E}">
        <p14:creationId xmlns:p14="http://schemas.microsoft.com/office/powerpoint/2010/main" val="163901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3473156"/>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La madera es el ejemplo perfecto de un producto sustentable; es biodegradable y renovable, y tiene la huella de carbono más baja que cualquier otro material de construcción.</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1"/>
            <a:ext cx="1631928" cy="399981"/>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325161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no se necesitan combustibles fósiles de valor energético elevado para producir madera, a diferencia de otros materiales comunes de construcción como el ladrillo, el acero o el plástico].</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60560" y="2780929"/>
            <a:ext cx="1042506" cy="1005927"/>
          </a:xfrm>
          <a:prstGeom prst="rect">
            <a:avLst/>
          </a:prstGeom>
        </p:spPr>
      </p:pic>
    </p:spTree>
    <p:extLst>
      <p:ext uri="{BB962C8B-B14F-4D97-AF65-F5344CB8AC3E}">
        <p14:creationId xmlns:p14="http://schemas.microsoft.com/office/powerpoint/2010/main" val="217579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4F3C9C-64FD-4765-9C75-0A5E11690BF5}"/>
              </a:ext>
            </a:extLst>
          </p:cNvPr>
          <p:cNvSpPr>
            <a:spLocks noGrp="1"/>
          </p:cNvSpPr>
          <p:nvPr>
            <p:ph type="title"/>
          </p:nvPr>
        </p:nvSpPr>
        <p:spPr>
          <a:xfrm>
            <a:off x="952709" y="745105"/>
            <a:ext cx="10080000" cy="787400"/>
          </a:xfrm>
        </p:spPr>
        <p:txBody>
          <a:bodyPr>
            <a:normAutofit fontScale="90000"/>
          </a:bodyPr>
          <a:lstStyle/>
          <a:p>
            <a:r>
              <a:rPr lang="es-ES" sz="3200" b="1" dirty="0"/>
              <a:t>Algunos sitios web para ampliar la información:</a:t>
            </a:r>
            <a:endParaRPr lang="es-AR" sz="3200" b="1" dirty="0"/>
          </a:p>
        </p:txBody>
      </p:sp>
      <p:sp>
        <p:nvSpPr>
          <p:cNvPr id="3" name="Marcador de contenido 2">
            <a:extLst>
              <a:ext uri="{FF2B5EF4-FFF2-40B4-BE49-F238E27FC236}">
                <a16:creationId xmlns:a16="http://schemas.microsoft.com/office/drawing/2014/main" id="{951A3465-116A-4A7E-990B-573D48A50BCC}"/>
              </a:ext>
            </a:extLst>
          </p:cNvPr>
          <p:cNvSpPr>
            <a:spLocks noGrp="1"/>
          </p:cNvSpPr>
          <p:nvPr>
            <p:ph idx="1"/>
          </p:nvPr>
        </p:nvSpPr>
        <p:spPr/>
        <p:txBody>
          <a:bodyPr/>
          <a:lstStyle/>
          <a:p>
            <a:r>
              <a:rPr lang="es-AR" dirty="0">
                <a:hlinkClick r:id="rId2"/>
              </a:rPr>
              <a:t>http://www.bbc.co.uk/worldservice/learningenglish/flatmates/episode64/languagepoint.shtml</a:t>
            </a:r>
            <a:endParaRPr lang="es-AR" dirty="0"/>
          </a:p>
          <a:p>
            <a:endParaRPr lang="es-AR" dirty="0"/>
          </a:p>
          <a:p>
            <a:r>
              <a:rPr lang="es-AR" dirty="0">
                <a:hlinkClick r:id="rId3"/>
              </a:rPr>
              <a:t>https://www.espressoenglish.net/linking-words-adding-organizing-and-summarizing/</a:t>
            </a:r>
            <a:endParaRPr lang="es-AR" dirty="0"/>
          </a:p>
          <a:p>
            <a:pPr marL="0" indent="0">
              <a:buNone/>
            </a:pPr>
            <a:endParaRPr lang="es-AR" dirty="0"/>
          </a:p>
        </p:txBody>
      </p:sp>
    </p:spTree>
    <p:extLst>
      <p:ext uri="{BB962C8B-B14F-4D97-AF65-F5344CB8AC3E}">
        <p14:creationId xmlns:p14="http://schemas.microsoft.com/office/powerpoint/2010/main" val="269959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C553E3-675E-4A00-8802-7A2F70B90CDE}"/>
              </a:ext>
            </a:extLst>
          </p:cNvPr>
          <p:cNvSpPr>
            <a:spLocks noGrp="1"/>
          </p:cNvSpPr>
          <p:nvPr>
            <p:ph idx="1"/>
          </p:nvPr>
        </p:nvSpPr>
        <p:spPr>
          <a:xfrm>
            <a:off x="896923" y="1793566"/>
            <a:ext cx="10515600" cy="4160520"/>
          </a:xfrm>
        </p:spPr>
        <p:txBody>
          <a:bodyPr>
            <a:normAutofit lnSpcReduction="10000"/>
          </a:bodyPr>
          <a:lstStyle/>
          <a:p>
            <a:pPr algn="just"/>
            <a:r>
              <a:rPr lang="es-ES" sz="2599" dirty="0">
                <a:latin typeface="Gadugi" panose="020B0502040204020203" pitchFamily="34" charset="0"/>
                <a:ea typeface="Gadugi" panose="020B0502040204020203" pitchFamily="34" charset="0"/>
              </a:rPr>
              <a:t>Los conectores son utilizados con el fin de relacionar oraciones; señalan la forma en que el escritor quiere que el lector relacione lo que se está por decir con lo que ya se ha dicho. </a:t>
            </a:r>
          </a:p>
          <a:p>
            <a:pPr marL="0" indent="0" algn="just">
              <a:buNone/>
            </a:pPr>
            <a:endParaRPr lang="es-ES" sz="2599" dirty="0">
              <a:latin typeface="Gadugi" panose="020B0502040204020203" pitchFamily="34" charset="0"/>
              <a:ea typeface="Gadugi" panose="020B0502040204020203" pitchFamily="34" charset="0"/>
            </a:endParaRPr>
          </a:p>
          <a:p>
            <a:pPr algn="just"/>
            <a:r>
              <a:rPr lang="es-ES" sz="2599" dirty="0">
                <a:latin typeface="Gadugi" panose="020B0502040204020203" pitchFamily="34" charset="0"/>
                <a:ea typeface="Gadugi" panose="020B0502040204020203" pitchFamily="34" charset="0"/>
              </a:rPr>
              <a:t>Estos elementos lingüísticos cumplen diferentes funciones en el texto:</a:t>
            </a:r>
          </a:p>
          <a:p>
            <a:pPr marL="0" indent="0" algn="just">
              <a:buNone/>
            </a:pPr>
            <a:r>
              <a:rPr lang="es-ES" sz="2599" dirty="0">
                <a:latin typeface="Gadugi" panose="020B0502040204020203" pitchFamily="34" charset="0"/>
                <a:ea typeface="Gadugi" panose="020B0502040204020203" pitchFamily="34" charset="0"/>
              </a:rPr>
              <a:t>  -guían la compresión;</a:t>
            </a:r>
          </a:p>
          <a:p>
            <a:pPr marL="0" indent="0" algn="just">
              <a:buNone/>
            </a:pPr>
            <a:r>
              <a:rPr lang="es-ES" sz="2599" dirty="0">
                <a:latin typeface="Gadugi" panose="020B0502040204020203" pitchFamily="34" charset="0"/>
                <a:ea typeface="Gadugi" panose="020B0502040204020203" pitchFamily="34" charset="0"/>
              </a:rPr>
              <a:t>  -cohesionan un discurso;</a:t>
            </a:r>
          </a:p>
          <a:p>
            <a:pPr marL="0" indent="0" algn="just">
              <a:buNone/>
            </a:pPr>
            <a:r>
              <a:rPr lang="es-ES" sz="2599" dirty="0">
                <a:latin typeface="Gadugi" panose="020B0502040204020203" pitchFamily="34" charset="0"/>
                <a:ea typeface="Gadugi" panose="020B0502040204020203" pitchFamily="34" charset="0"/>
              </a:rPr>
              <a:t>  -indican la subjetividad oculta del emisor.</a:t>
            </a:r>
          </a:p>
          <a:p>
            <a:endParaRPr lang="es-AR" dirty="0"/>
          </a:p>
        </p:txBody>
      </p:sp>
      <p:sp>
        <p:nvSpPr>
          <p:cNvPr id="2" name="CuadroTexto 1">
            <a:extLst>
              <a:ext uri="{FF2B5EF4-FFF2-40B4-BE49-F238E27FC236}">
                <a16:creationId xmlns:a16="http://schemas.microsoft.com/office/drawing/2014/main" id="{09F2DE61-274A-4195-AA32-442B85067559}"/>
              </a:ext>
            </a:extLst>
          </p:cNvPr>
          <p:cNvSpPr txBox="1"/>
          <p:nvPr/>
        </p:nvSpPr>
        <p:spPr>
          <a:xfrm>
            <a:off x="896923" y="623837"/>
            <a:ext cx="10157354" cy="560153"/>
          </a:xfrm>
          <a:prstGeom prst="rect">
            <a:avLst/>
          </a:prstGeom>
          <a:noFill/>
        </p:spPr>
        <p:txBody>
          <a:bodyPr wrap="square" rtlCol="0">
            <a:spAutoFit/>
          </a:bodyPr>
          <a:lstStyle/>
          <a:p>
            <a:pPr algn="just">
              <a:lnSpc>
                <a:spcPct val="95000"/>
              </a:lnSpc>
            </a:pPr>
            <a:r>
              <a:rPr lang="es-ES" sz="3200" b="1" i="1" dirty="0">
                <a:latin typeface="+mj-lt"/>
              </a:rPr>
              <a:t>A modo de cierre…</a:t>
            </a:r>
            <a:endParaRPr lang="es-AR" sz="3200" b="1" i="1" dirty="0">
              <a:latin typeface="+mj-lt"/>
            </a:endParaRPr>
          </a:p>
        </p:txBody>
      </p:sp>
    </p:spTree>
    <p:extLst>
      <p:ext uri="{BB962C8B-B14F-4D97-AF65-F5344CB8AC3E}">
        <p14:creationId xmlns:p14="http://schemas.microsoft.com/office/powerpoint/2010/main" val="345460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rush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935</Words>
  <Application>Microsoft Office PowerPoint</Application>
  <PresentationFormat>Panorámica</PresentationFormat>
  <Paragraphs>86</Paragraphs>
  <Slides>22</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22</vt:i4>
      </vt:variant>
    </vt:vector>
  </HeadingPairs>
  <TitlesOfParts>
    <vt:vector size="29" baseType="lpstr">
      <vt:lpstr>Arial</vt:lpstr>
      <vt:lpstr>Calibri</vt:lpstr>
      <vt:lpstr>Century Gothic</vt:lpstr>
      <vt:lpstr>Ebrima</vt:lpstr>
      <vt:lpstr>Elephant</vt:lpstr>
      <vt:lpstr>Gadugi</vt:lpstr>
      <vt:lpstr>BrushVTI</vt:lpstr>
      <vt:lpstr>Recurso Teórico</vt:lpstr>
      <vt:lpstr>Conectores que indican ADICIÓN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Algunos sitios web para ampliar la información: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Daniela Moyetta</dc:creator>
  <cp:lastModifiedBy>Daniela Moyetta</cp:lastModifiedBy>
  <cp:revision>9</cp:revision>
  <dcterms:created xsi:type="dcterms:W3CDTF">2021-08-20T11:37:09Z</dcterms:created>
  <dcterms:modified xsi:type="dcterms:W3CDTF">2022-02-25T14:55:50Z</dcterms:modified>
</cp:coreProperties>
</file>