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16" r:id="rId1"/>
  </p:sldMasterIdLst>
  <p:notesMasterIdLst>
    <p:notesMasterId r:id="rId63"/>
  </p:notesMasterIdLst>
  <p:handoutMasterIdLst>
    <p:handoutMasterId r:id="rId64"/>
  </p:handoutMasterIdLst>
  <p:sldIdLst>
    <p:sldId id="387" r:id="rId2"/>
    <p:sldId id="862" r:id="rId3"/>
    <p:sldId id="869" r:id="rId4"/>
    <p:sldId id="889" r:id="rId5"/>
    <p:sldId id="870" r:id="rId6"/>
    <p:sldId id="871" r:id="rId7"/>
    <p:sldId id="1007" r:id="rId8"/>
    <p:sldId id="872" r:id="rId9"/>
    <p:sldId id="879" r:id="rId10"/>
    <p:sldId id="880" r:id="rId11"/>
    <p:sldId id="875" r:id="rId12"/>
    <p:sldId id="876" r:id="rId13"/>
    <p:sldId id="877" r:id="rId14"/>
    <p:sldId id="1008" r:id="rId15"/>
    <p:sldId id="884" r:id="rId16"/>
    <p:sldId id="885" r:id="rId17"/>
    <p:sldId id="886" r:id="rId18"/>
    <p:sldId id="1006" r:id="rId19"/>
    <p:sldId id="890" r:id="rId20"/>
    <p:sldId id="895" r:id="rId21"/>
    <p:sldId id="891" r:id="rId22"/>
    <p:sldId id="892" r:id="rId23"/>
    <p:sldId id="984" r:id="rId24"/>
    <p:sldId id="985" r:id="rId25"/>
    <p:sldId id="987" r:id="rId26"/>
    <p:sldId id="1009" r:id="rId27"/>
    <p:sldId id="896" r:id="rId28"/>
    <p:sldId id="897" r:id="rId29"/>
    <p:sldId id="898" r:id="rId30"/>
    <p:sldId id="899" r:id="rId31"/>
    <p:sldId id="1017" r:id="rId32"/>
    <p:sldId id="1018" r:id="rId33"/>
    <p:sldId id="1012" r:id="rId34"/>
    <p:sldId id="1016" r:id="rId35"/>
    <p:sldId id="904" r:id="rId36"/>
    <p:sldId id="905" r:id="rId37"/>
    <p:sldId id="907" r:id="rId38"/>
    <p:sldId id="1002" r:id="rId39"/>
    <p:sldId id="1069" r:id="rId40"/>
    <p:sldId id="1070" r:id="rId41"/>
    <p:sldId id="1071" r:id="rId42"/>
    <p:sldId id="1072" r:id="rId43"/>
    <p:sldId id="1073" r:id="rId44"/>
    <p:sldId id="1074" r:id="rId45"/>
    <p:sldId id="1075" r:id="rId46"/>
    <p:sldId id="1068" r:id="rId47"/>
    <p:sldId id="1076" r:id="rId48"/>
    <p:sldId id="1077" r:id="rId49"/>
    <p:sldId id="1078" r:id="rId50"/>
    <p:sldId id="1079" r:id="rId51"/>
    <p:sldId id="1080" r:id="rId52"/>
    <p:sldId id="1081" r:id="rId53"/>
    <p:sldId id="1082" r:id="rId54"/>
    <p:sldId id="1083" r:id="rId55"/>
    <p:sldId id="1084" r:id="rId56"/>
    <p:sldId id="1085" r:id="rId57"/>
    <p:sldId id="1086" r:id="rId58"/>
    <p:sldId id="1087" r:id="rId59"/>
    <p:sldId id="1088" r:id="rId60"/>
    <p:sldId id="1089" r:id="rId61"/>
    <p:sldId id="1045" r:id="rId62"/>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D60093"/>
    <a:srgbClr val="000000"/>
    <a:srgbClr val="3333FF"/>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41" autoAdjust="0"/>
    <p:restoredTop sz="94660"/>
  </p:normalViewPr>
  <p:slideViewPr>
    <p:cSldViewPr>
      <p:cViewPr varScale="1">
        <p:scale>
          <a:sx n="65" d="100"/>
          <a:sy n="65" d="100"/>
        </p:scale>
        <p:origin x="-1548"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47" d="100"/>
          <a:sy n="47" d="100"/>
        </p:scale>
        <p:origin x="-192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8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s-ES"/>
          </a:p>
        </p:txBody>
      </p:sp>
      <p:sp>
        <p:nvSpPr>
          <p:cNvPr id="1484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s-ES"/>
          </a:p>
        </p:txBody>
      </p:sp>
      <p:sp>
        <p:nvSpPr>
          <p:cNvPr id="1484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s-ES"/>
          </a:p>
        </p:txBody>
      </p:sp>
      <p:sp>
        <p:nvSpPr>
          <p:cNvPr id="1484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779A87DC-78AE-42A9-AFA8-DDEEEB85B9AB}" type="slidenum">
              <a:rPr lang="es-ES" altLang="es-AR"/>
              <a:pPr/>
              <a:t>‹Nº›</a:t>
            </a:fld>
            <a:endParaRPr lang="es-ES" altLang="es-AR"/>
          </a:p>
        </p:txBody>
      </p:sp>
    </p:spTree>
    <p:extLst>
      <p:ext uri="{BB962C8B-B14F-4D97-AF65-F5344CB8AC3E}">
        <p14:creationId xmlns:p14="http://schemas.microsoft.com/office/powerpoint/2010/main" val="10716200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s-ES"/>
          </a:p>
        </p:txBody>
      </p:sp>
      <p:sp>
        <p:nvSpPr>
          <p:cNvPr id="10137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s-ES"/>
          </a:p>
        </p:txBody>
      </p:sp>
      <p:sp>
        <p:nvSpPr>
          <p:cNvPr id="1239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p>
        </p:txBody>
      </p:sp>
      <p:sp>
        <p:nvSpPr>
          <p:cNvPr id="10138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s-ES"/>
          </a:p>
        </p:txBody>
      </p:sp>
      <p:sp>
        <p:nvSpPr>
          <p:cNvPr id="10138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95033465-1BD2-4752-8960-31ABF4E3C360}" type="slidenum">
              <a:rPr lang="es-ES" altLang="es-AR"/>
              <a:pPr/>
              <a:t>‹Nº›</a:t>
            </a:fld>
            <a:endParaRPr lang="es-ES" altLang="es-AR"/>
          </a:p>
        </p:txBody>
      </p:sp>
    </p:spTree>
    <p:extLst>
      <p:ext uri="{BB962C8B-B14F-4D97-AF65-F5344CB8AC3E}">
        <p14:creationId xmlns:p14="http://schemas.microsoft.com/office/powerpoint/2010/main" val="9064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17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18 Rectángulo"/>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19 Rectángulo"/>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20 Rectángulo"/>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23 Rectángulo"/>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1" name="24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25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26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27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s-ES" smtClean="0"/>
              <a:t>Haga clic para modificar el estilo de título del patrón</a:t>
            </a:r>
            <a:endParaRPr lang="en-US"/>
          </a:p>
        </p:txBody>
      </p:sp>
      <p:sp>
        <p:nvSpPr>
          <p:cNvPr id="9" name="8 Subtítulo"/>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s-ES" smtClean="0"/>
              <a:t>Haga clic para modificar el estilo de subtítulo del patrón</a:t>
            </a:r>
            <a:endParaRPr lang="en-US"/>
          </a:p>
        </p:txBody>
      </p:sp>
      <p:sp>
        <p:nvSpPr>
          <p:cNvPr id="15" name="27 Marcador de fecha"/>
          <p:cNvSpPr>
            <a:spLocks noGrp="1"/>
          </p:cNvSpPr>
          <p:nvPr>
            <p:ph type="dt" sz="half" idx="10"/>
          </p:nvPr>
        </p:nvSpPr>
        <p:spPr/>
        <p:txBody>
          <a:bodyPr/>
          <a:lstStyle>
            <a:lvl1pPr>
              <a:defRPr/>
            </a:lvl1pPr>
            <a:extLst/>
          </a:lstStyle>
          <a:p>
            <a:pPr>
              <a:defRPr/>
            </a:pPr>
            <a:endParaRPr lang="es-ES"/>
          </a:p>
        </p:txBody>
      </p:sp>
      <p:sp>
        <p:nvSpPr>
          <p:cNvPr id="16" name="16 Marcador de pie de página"/>
          <p:cNvSpPr>
            <a:spLocks noGrp="1"/>
          </p:cNvSpPr>
          <p:nvPr>
            <p:ph type="ftr" sz="quarter" idx="11"/>
          </p:nvPr>
        </p:nvSpPr>
        <p:spPr/>
        <p:txBody>
          <a:bodyPr/>
          <a:lstStyle>
            <a:lvl1pPr>
              <a:defRPr/>
            </a:lvl1pPr>
            <a:extLst/>
          </a:lstStyle>
          <a:p>
            <a:pPr>
              <a:defRPr/>
            </a:pPr>
            <a:endParaRPr lang="es-ES"/>
          </a:p>
        </p:txBody>
      </p:sp>
      <p:sp>
        <p:nvSpPr>
          <p:cNvPr id="17" name="28 Marcador de número de diapositiva"/>
          <p:cNvSpPr>
            <a:spLocks noGrp="1"/>
          </p:cNvSpPr>
          <p:nvPr>
            <p:ph type="sldNum" sz="quarter" idx="12"/>
          </p:nvPr>
        </p:nvSpPr>
        <p:spPr/>
        <p:txBody>
          <a:bodyPr/>
          <a:lstStyle>
            <a:lvl1pPr>
              <a:defRPr/>
            </a:lvl1pPr>
          </a:lstStyle>
          <a:p>
            <a:fld id="{D0C9FA8B-239C-407C-A432-E3126DD176F3}" type="slidenum">
              <a:rPr lang="es-ES" altLang="es-AR"/>
              <a:pPr/>
              <a:t>‹Nº›</a:t>
            </a:fld>
            <a:endParaRPr lang="es-ES" altLang="es-AR"/>
          </a:p>
        </p:txBody>
      </p:sp>
    </p:spTree>
    <p:extLst>
      <p:ext uri="{BB962C8B-B14F-4D97-AF65-F5344CB8AC3E}">
        <p14:creationId xmlns:p14="http://schemas.microsoft.com/office/powerpoint/2010/main" val="3311034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fld id="{B895F27F-048C-4561-957A-2886FA9664DA}" type="slidenum">
              <a:rPr lang="es-ES" altLang="es-AR"/>
              <a:pPr/>
              <a:t>‹Nº›</a:t>
            </a:fld>
            <a:endParaRPr lang="es-ES" altLang="es-AR"/>
          </a:p>
        </p:txBody>
      </p:sp>
    </p:spTree>
    <p:extLst>
      <p:ext uri="{BB962C8B-B14F-4D97-AF65-F5344CB8AC3E}">
        <p14:creationId xmlns:p14="http://schemas.microsoft.com/office/powerpoint/2010/main" val="3061567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4" name="17 Forma libre"/>
          <p:cNvSpPr>
            <a:spLocks/>
          </p:cNvSpPr>
          <p:nvPr/>
        </p:nvSpPr>
        <p:spPr bwMode="auto">
          <a:xfrm>
            <a:off x="4829175" y="1073150"/>
            <a:ext cx="4321175" cy="5791200"/>
          </a:xfrm>
          <a:custGeom>
            <a:avLst/>
            <a:gdLst>
              <a:gd name="T0" fmla="*/ 0 w 2736"/>
              <a:gd name="T1" fmla="*/ 3648 h 3648"/>
              <a:gd name="T2" fmla="*/ 720 w 2736"/>
              <a:gd name="T3" fmla="*/ 2016 h 3648"/>
              <a:gd name="T4" fmla="*/ 2736 w 2736"/>
              <a:gd name="T5" fmla="*/ 0 h 3648"/>
              <a:gd name="T6" fmla="*/ 2736 w 2736"/>
              <a:gd name="T7" fmla="*/ 96 h 3648"/>
              <a:gd name="T8" fmla="*/ 744 w 2736"/>
              <a:gd name="T9" fmla="*/ 2038 h 3648"/>
              <a:gd name="T10" fmla="*/ 48 w 2736"/>
              <a:gd name="T11" fmla="*/ 3648 h 3648"/>
              <a:gd name="T12" fmla="*/ 0 w 2736"/>
              <a:gd name="T13" fmla="*/ 3648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5" name="18 Forma libre"/>
          <p:cNvSpPr>
            <a:spLocks/>
          </p:cNvSpPr>
          <p:nvPr/>
        </p:nvSpPr>
        <p:spPr bwMode="auto">
          <a:xfrm>
            <a:off x="374650" y="0"/>
            <a:ext cx="5513388" cy="6615113"/>
          </a:xfrm>
          <a:custGeom>
            <a:avLst/>
            <a:gdLst>
              <a:gd name="T0" fmla="*/ 0 w 3504"/>
              <a:gd name="T1" fmla="*/ 4080 h 4128"/>
              <a:gd name="T2" fmla="*/ 0 w 3504"/>
              <a:gd name="T3" fmla="*/ 4128 h 4128"/>
              <a:gd name="T4" fmla="*/ 3504 w 3504"/>
              <a:gd name="T5" fmla="*/ 2640 h 4128"/>
              <a:gd name="T6" fmla="*/ 2880 w 3504"/>
              <a:gd name="T7" fmla="*/ 0 h 4128"/>
              <a:gd name="T8" fmla="*/ 2832 w 3504"/>
              <a:gd name="T9" fmla="*/ 0 h 4128"/>
              <a:gd name="T10" fmla="*/ 3465 w 3504"/>
              <a:gd name="T11" fmla="*/ 2619 h 4128"/>
              <a:gd name="T12" fmla="*/ 0 w 3504"/>
              <a:gd name="T13" fmla="*/ 4080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s-AR"/>
          </a:p>
        </p:txBody>
      </p:sp>
      <p:sp>
        <p:nvSpPr>
          <p:cNvPr id="6" name="19 Forma libre"/>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20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8" name="23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9" name="24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0" name="25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1" name="26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2" name="27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3" name="28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4" name="29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5" name="30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6" name="31 Forma libre"/>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7" name="32 Forma libre"/>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8" name="33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9" name="34 Rectángulo"/>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0" name="35 Rectángulo"/>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36 Rectángulo"/>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2" name="37 Rectángulo"/>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38 Rectángulo"/>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4" name="39 Rectángulo"/>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 name="2 Marcador de texto"/>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s-ES" smtClean="0"/>
              <a:t>Haga clic para modificar el estilo de texto del patrón</a:t>
            </a:r>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s-ES" smtClean="0"/>
              <a:t>Haga clic para modificar el estilo de título del patrón</a:t>
            </a:r>
            <a:endParaRPr lang="en-US"/>
          </a:p>
        </p:txBody>
      </p:sp>
      <p:sp>
        <p:nvSpPr>
          <p:cNvPr id="25" name="3 Marcador de fecha"/>
          <p:cNvSpPr>
            <a:spLocks noGrp="1"/>
          </p:cNvSpPr>
          <p:nvPr>
            <p:ph type="dt" sz="half" idx="10"/>
          </p:nvPr>
        </p:nvSpPr>
        <p:spPr/>
        <p:txBody>
          <a:bodyPr/>
          <a:lstStyle>
            <a:lvl1pPr>
              <a:defRPr/>
            </a:lvl1pPr>
            <a:extLst/>
          </a:lstStyle>
          <a:p>
            <a:pPr>
              <a:defRPr/>
            </a:pPr>
            <a:endParaRPr lang="es-ES"/>
          </a:p>
        </p:txBody>
      </p:sp>
      <p:sp>
        <p:nvSpPr>
          <p:cNvPr id="26" name="4 Marcador de pie de página"/>
          <p:cNvSpPr>
            <a:spLocks noGrp="1"/>
          </p:cNvSpPr>
          <p:nvPr>
            <p:ph type="ftr" sz="quarter" idx="11"/>
          </p:nvPr>
        </p:nvSpPr>
        <p:spPr/>
        <p:txBody>
          <a:bodyPr/>
          <a:lstStyle>
            <a:lvl1pPr>
              <a:defRPr/>
            </a:lvl1pPr>
            <a:extLst/>
          </a:lstStyle>
          <a:p>
            <a:pPr>
              <a:defRPr/>
            </a:pPr>
            <a:endParaRPr lang="es-ES"/>
          </a:p>
        </p:txBody>
      </p:sp>
      <p:sp>
        <p:nvSpPr>
          <p:cNvPr id="27" name="5 Marcador de número de diapositiva"/>
          <p:cNvSpPr>
            <a:spLocks noGrp="1"/>
          </p:cNvSpPr>
          <p:nvPr>
            <p:ph type="sldNum" sz="quarter" idx="12"/>
          </p:nvPr>
        </p:nvSpPr>
        <p:spPr/>
        <p:txBody>
          <a:bodyPr/>
          <a:lstStyle>
            <a:lvl1pPr>
              <a:defRPr/>
            </a:lvl1pPr>
          </a:lstStyle>
          <a:p>
            <a:fld id="{6B21637E-EF66-4A5D-BA27-98CA457523A5}" type="slidenum">
              <a:rPr lang="es-ES" altLang="es-AR"/>
              <a:pPr/>
              <a:t>‹Nº›</a:t>
            </a:fld>
            <a:endParaRPr lang="es-ES" altLang="es-AR"/>
          </a:p>
        </p:txBody>
      </p:sp>
    </p:spTree>
    <p:extLst>
      <p:ext uri="{BB962C8B-B14F-4D97-AF65-F5344CB8AC3E}">
        <p14:creationId xmlns:p14="http://schemas.microsoft.com/office/powerpoint/2010/main" val="2106972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extLst/>
          </a:lstStyle>
          <a:p>
            <a:pPr>
              <a:defRPr/>
            </a:pPr>
            <a:endParaRPr lang="es-ES"/>
          </a:p>
        </p:txBody>
      </p:sp>
      <p:sp>
        <p:nvSpPr>
          <p:cNvPr id="6" name="5 Marcador de pie de página"/>
          <p:cNvSpPr>
            <a:spLocks noGrp="1"/>
          </p:cNvSpPr>
          <p:nvPr>
            <p:ph type="ftr" sz="quarter" idx="11"/>
          </p:nvPr>
        </p:nvSpPr>
        <p:spPr/>
        <p:txBody>
          <a:bodyPr/>
          <a:lstStyle>
            <a:lvl1pPr>
              <a:defRPr/>
            </a:lvl1pPr>
            <a:extLst/>
          </a:lstStyle>
          <a:p>
            <a:pPr>
              <a:defRPr/>
            </a:pPr>
            <a:endParaRPr lang="es-ES"/>
          </a:p>
        </p:txBody>
      </p:sp>
      <p:sp>
        <p:nvSpPr>
          <p:cNvPr id="7" name="6 Marcador de número de diapositiva"/>
          <p:cNvSpPr>
            <a:spLocks noGrp="1"/>
          </p:cNvSpPr>
          <p:nvPr>
            <p:ph type="sldNum" sz="quarter" idx="12"/>
          </p:nvPr>
        </p:nvSpPr>
        <p:spPr/>
        <p:txBody>
          <a:bodyPr/>
          <a:lstStyle>
            <a:lvl1pPr>
              <a:defRPr/>
            </a:lvl1pPr>
          </a:lstStyle>
          <a:p>
            <a:fld id="{68DE7C55-DFDB-4B4A-8348-576033F527DB}" type="slidenum">
              <a:rPr lang="es-ES" altLang="es-AR"/>
              <a:pPr/>
              <a:t>‹Nº›</a:t>
            </a:fld>
            <a:endParaRPr lang="es-ES" altLang="es-AR"/>
          </a:p>
        </p:txBody>
      </p:sp>
    </p:spTree>
    <p:extLst>
      <p:ext uri="{BB962C8B-B14F-4D97-AF65-F5344CB8AC3E}">
        <p14:creationId xmlns:p14="http://schemas.microsoft.com/office/powerpoint/2010/main" val="2386249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7" name="17 Rectángulo"/>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18 Rectángulo"/>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9" name="19 Rectángulo"/>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0" name="20 Rectángulo"/>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23 Rectángulo"/>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2" name="24 Rectángulo"/>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3" name="25 Rectángulo"/>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26 Rectángulo"/>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27 Rectángulo"/>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28 Rectángulo"/>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1 Título"/>
          <p:cNvSpPr>
            <a:spLocks noGrp="1"/>
          </p:cNvSpPr>
          <p:nvPr>
            <p:ph type="title"/>
          </p:nvPr>
        </p:nvSpPr>
        <p:spPr>
          <a:xfrm>
            <a:off x="504824" y="512064"/>
            <a:ext cx="7772400" cy="914400"/>
          </a:xfrm>
        </p:spPr>
        <p:txBody>
          <a:bodyPr/>
          <a:lstStyle>
            <a:lvl1pPr>
              <a:defRPr sz="4000"/>
            </a:lvl1pPr>
            <a:extLst/>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s-ES" smtClean="0"/>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7" name="6 Marcador de fecha"/>
          <p:cNvSpPr>
            <a:spLocks noGrp="1"/>
          </p:cNvSpPr>
          <p:nvPr>
            <p:ph type="dt" sz="half" idx="10"/>
          </p:nvPr>
        </p:nvSpPr>
        <p:spPr/>
        <p:txBody>
          <a:bodyPr/>
          <a:lstStyle>
            <a:lvl1pPr>
              <a:defRPr/>
            </a:lvl1pPr>
            <a:extLst/>
          </a:lstStyle>
          <a:p>
            <a:pPr>
              <a:defRPr/>
            </a:pPr>
            <a:endParaRPr lang="es-ES"/>
          </a:p>
        </p:txBody>
      </p:sp>
      <p:sp>
        <p:nvSpPr>
          <p:cNvPr id="18" name="7 Marcador de pie de página"/>
          <p:cNvSpPr>
            <a:spLocks noGrp="1"/>
          </p:cNvSpPr>
          <p:nvPr>
            <p:ph type="ftr" sz="quarter" idx="11"/>
          </p:nvPr>
        </p:nvSpPr>
        <p:spPr/>
        <p:txBody>
          <a:bodyPr/>
          <a:lstStyle>
            <a:lvl1pPr>
              <a:defRPr/>
            </a:lvl1pPr>
            <a:extLst/>
          </a:lstStyle>
          <a:p>
            <a:pPr>
              <a:defRPr/>
            </a:pPr>
            <a:endParaRPr lang="es-ES"/>
          </a:p>
        </p:txBody>
      </p:sp>
      <p:sp>
        <p:nvSpPr>
          <p:cNvPr id="19" name="8 Marcador de número de diapositiva"/>
          <p:cNvSpPr>
            <a:spLocks noGrp="1"/>
          </p:cNvSpPr>
          <p:nvPr>
            <p:ph type="sldNum" sz="quarter" idx="12"/>
          </p:nvPr>
        </p:nvSpPr>
        <p:spPr/>
        <p:txBody>
          <a:bodyPr/>
          <a:lstStyle>
            <a:lvl1pPr>
              <a:defRPr/>
            </a:lvl1pPr>
          </a:lstStyle>
          <a:p>
            <a:fld id="{15226825-9FF9-48B7-9DC8-1D3836885457}" type="slidenum">
              <a:rPr lang="es-ES" altLang="es-AR"/>
              <a:pPr/>
              <a:t>‹Nº›</a:t>
            </a:fld>
            <a:endParaRPr lang="es-ES" altLang="es-AR"/>
          </a:p>
        </p:txBody>
      </p:sp>
    </p:spTree>
    <p:extLst>
      <p:ext uri="{BB962C8B-B14F-4D97-AF65-F5344CB8AC3E}">
        <p14:creationId xmlns:p14="http://schemas.microsoft.com/office/powerpoint/2010/main" val="3199978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lang="es-ES" smtClean="0"/>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es-ES"/>
          </a:p>
        </p:txBody>
      </p:sp>
      <p:sp>
        <p:nvSpPr>
          <p:cNvPr id="4" name="2 Marcador de pie de página"/>
          <p:cNvSpPr>
            <a:spLocks noGrp="1"/>
          </p:cNvSpPr>
          <p:nvPr>
            <p:ph type="ftr" sz="quarter" idx="11"/>
          </p:nvPr>
        </p:nvSpPr>
        <p:spPr/>
        <p:txBody>
          <a:bodyPr/>
          <a:lstStyle>
            <a:lvl1pPr>
              <a:defRPr/>
            </a:lvl1pPr>
          </a:lstStyle>
          <a:p>
            <a:pPr>
              <a:defRPr/>
            </a:pPr>
            <a:endParaRPr lang="es-ES"/>
          </a:p>
        </p:txBody>
      </p:sp>
      <p:sp>
        <p:nvSpPr>
          <p:cNvPr id="5" name="22 Marcador de número de diapositiva"/>
          <p:cNvSpPr>
            <a:spLocks noGrp="1"/>
          </p:cNvSpPr>
          <p:nvPr>
            <p:ph type="sldNum" sz="quarter" idx="12"/>
          </p:nvPr>
        </p:nvSpPr>
        <p:spPr/>
        <p:txBody>
          <a:bodyPr/>
          <a:lstStyle>
            <a:lvl1pPr>
              <a:defRPr/>
            </a:lvl1pPr>
          </a:lstStyle>
          <a:p>
            <a:fld id="{23B5F941-EE85-4A88-A774-E759D0A78A09}" type="slidenum">
              <a:rPr lang="es-ES" altLang="es-AR"/>
              <a:pPr/>
              <a:t>‹Nº›</a:t>
            </a:fld>
            <a:endParaRPr lang="es-ES" altLang="es-AR"/>
          </a:p>
        </p:txBody>
      </p:sp>
    </p:spTree>
    <p:extLst>
      <p:ext uri="{BB962C8B-B14F-4D97-AF65-F5344CB8AC3E}">
        <p14:creationId xmlns:p14="http://schemas.microsoft.com/office/powerpoint/2010/main" val="2043643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extLst/>
          </a:lstStyle>
          <a:p>
            <a:pPr>
              <a:defRPr/>
            </a:pPr>
            <a:endParaRPr lang="es-ES"/>
          </a:p>
        </p:txBody>
      </p:sp>
      <p:sp>
        <p:nvSpPr>
          <p:cNvPr id="3" name="2 Marcador de pie de página"/>
          <p:cNvSpPr>
            <a:spLocks noGrp="1"/>
          </p:cNvSpPr>
          <p:nvPr>
            <p:ph type="ftr" sz="quarter" idx="11"/>
          </p:nvPr>
        </p:nvSpPr>
        <p:spPr/>
        <p:txBody>
          <a:bodyPr/>
          <a:lstStyle>
            <a:lvl1pPr>
              <a:defRPr/>
            </a:lvl1pPr>
            <a:extLst/>
          </a:lstStyle>
          <a:p>
            <a:pPr>
              <a:defRPr/>
            </a:pPr>
            <a:endParaRPr lang="es-ES"/>
          </a:p>
        </p:txBody>
      </p:sp>
      <p:sp>
        <p:nvSpPr>
          <p:cNvPr id="4" name="3 Marcador de número de diapositiva"/>
          <p:cNvSpPr>
            <a:spLocks noGrp="1"/>
          </p:cNvSpPr>
          <p:nvPr>
            <p:ph type="sldNum" sz="quarter" idx="12"/>
          </p:nvPr>
        </p:nvSpPr>
        <p:spPr/>
        <p:txBody>
          <a:bodyPr/>
          <a:lstStyle>
            <a:lvl1pPr>
              <a:defRPr/>
            </a:lvl1pPr>
          </a:lstStyle>
          <a:p>
            <a:fld id="{C56DEFFD-39C8-4984-A4FC-D33EF0081FB4}" type="slidenum">
              <a:rPr lang="es-ES" altLang="es-AR"/>
              <a:pPr/>
              <a:t>‹Nº›</a:t>
            </a:fld>
            <a:endParaRPr lang="es-ES" altLang="es-AR"/>
          </a:p>
        </p:txBody>
      </p:sp>
    </p:spTree>
    <p:extLst>
      <p:ext uri="{BB962C8B-B14F-4D97-AF65-F5344CB8AC3E}">
        <p14:creationId xmlns:p14="http://schemas.microsoft.com/office/powerpoint/2010/main" val="1430648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lang="es-ES" smtClean="0"/>
              <a:t>Haga clic para modificar el estilo de título del patrón</a:t>
            </a:r>
            <a:endParaRPr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s-ES" smtClean="0"/>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es-ES"/>
          </a:p>
        </p:txBody>
      </p:sp>
      <p:sp>
        <p:nvSpPr>
          <p:cNvPr id="6" name="2 Marcador de pie de página"/>
          <p:cNvSpPr>
            <a:spLocks noGrp="1"/>
          </p:cNvSpPr>
          <p:nvPr>
            <p:ph type="ftr" sz="quarter" idx="11"/>
          </p:nvPr>
        </p:nvSpPr>
        <p:spPr/>
        <p:txBody>
          <a:bodyPr/>
          <a:lstStyle>
            <a:lvl1pPr>
              <a:defRPr/>
            </a:lvl1pPr>
          </a:lstStyle>
          <a:p>
            <a:pPr>
              <a:defRPr/>
            </a:pPr>
            <a:endParaRPr lang="es-ES"/>
          </a:p>
        </p:txBody>
      </p:sp>
      <p:sp>
        <p:nvSpPr>
          <p:cNvPr id="7" name="22 Marcador de número de diapositiva"/>
          <p:cNvSpPr>
            <a:spLocks noGrp="1"/>
          </p:cNvSpPr>
          <p:nvPr>
            <p:ph type="sldNum" sz="quarter" idx="12"/>
          </p:nvPr>
        </p:nvSpPr>
        <p:spPr/>
        <p:txBody>
          <a:bodyPr/>
          <a:lstStyle>
            <a:lvl1pPr>
              <a:defRPr/>
            </a:lvl1pPr>
          </a:lstStyle>
          <a:p>
            <a:fld id="{7E22FF64-E37E-449B-B97B-E74A4487BBE2}" type="slidenum">
              <a:rPr lang="es-ES" altLang="es-AR"/>
              <a:pPr/>
              <a:t>‹Nº›</a:t>
            </a:fld>
            <a:endParaRPr lang="es-ES" altLang="es-AR"/>
          </a:p>
        </p:txBody>
      </p:sp>
    </p:spTree>
    <p:extLst>
      <p:ext uri="{BB962C8B-B14F-4D97-AF65-F5344CB8AC3E}">
        <p14:creationId xmlns:p14="http://schemas.microsoft.com/office/powerpoint/2010/main" val="4291045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5" name="17 Rectángulo"/>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6" name="18 Conector recto"/>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19 Grupo"/>
          <p:cNvGrpSpPr>
            <a:grpSpLocks/>
          </p:cNvGrpSpPr>
          <p:nvPr/>
        </p:nvGrpSpPr>
        <p:grpSpPr bwMode="auto">
          <a:xfrm rot="5400000">
            <a:off x="8515351" y="1219200"/>
            <a:ext cx="131762" cy="128587"/>
            <a:chOff x="6668087" y="1297746"/>
            <a:chExt cx="161840" cy="156602"/>
          </a:xfrm>
        </p:grpSpPr>
        <p:cxnSp>
          <p:nvCxnSpPr>
            <p:cNvPr id="8" name="20 Conector recto"/>
            <p:cNvCxnSpPr/>
            <p:nvPr/>
          </p:nvCxnSpPr>
          <p:spPr>
            <a:xfrm rot="16200000">
              <a:off x="6663593" y="1273241"/>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23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24 Conector recto"/>
            <p:cNvCxnSpPr/>
            <p:nvPr/>
          </p:nvCxnSpPr>
          <p:spPr>
            <a:xfrm rot="5400000" flipH="1">
              <a:off x="6744513" y="1272265"/>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25 Grupo"/>
          <p:cNvGrpSpPr>
            <a:grpSpLocks/>
          </p:cNvGrpSpPr>
          <p:nvPr/>
        </p:nvGrpSpPr>
        <p:grpSpPr bwMode="auto">
          <a:xfrm rot="5400000">
            <a:off x="8667751" y="1371600"/>
            <a:ext cx="131762" cy="128587"/>
            <a:chOff x="6668087" y="1297746"/>
            <a:chExt cx="161840" cy="156602"/>
          </a:xfrm>
        </p:grpSpPr>
        <p:cxnSp>
          <p:nvCxnSpPr>
            <p:cNvPr id="12" name="26 Conector recto"/>
            <p:cNvCxnSpPr/>
            <p:nvPr/>
          </p:nvCxnSpPr>
          <p:spPr>
            <a:xfrm rot="16200000">
              <a:off x="6663593" y="1273241"/>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27 Conector recto"/>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28 Conector recto"/>
            <p:cNvCxnSpPr/>
            <p:nvPr/>
          </p:nvCxnSpPr>
          <p:spPr>
            <a:xfrm rot="5400000" flipH="1">
              <a:off x="6744513" y="1272265"/>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29 Grupo"/>
          <p:cNvGrpSpPr>
            <a:grpSpLocks/>
          </p:cNvGrpSpPr>
          <p:nvPr/>
        </p:nvGrpSpPr>
        <p:grpSpPr bwMode="auto">
          <a:xfrm rot="5400000">
            <a:off x="8320087" y="1474788"/>
            <a:ext cx="131763" cy="128588"/>
            <a:chOff x="6668087" y="1297746"/>
            <a:chExt cx="161840" cy="156602"/>
          </a:xfrm>
        </p:grpSpPr>
        <p:cxnSp>
          <p:nvCxnSpPr>
            <p:cNvPr id="16" name="30 Conector recto"/>
            <p:cNvCxnSpPr/>
            <p:nvPr/>
          </p:nvCxnSpPr>
          <p:spPr>
            <a:xfrm rot="16200000">
              <a:off x="6663592" y="1273240"/>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31 Conector recto"/>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32 Conector recto"/>
            <p:cNvCxnSpPr/>
            <p:nvPr/>
          </p:nvCxnSpPr>
          <p:spPr>
            <a:xfrm rot="5400000" flipH="1">
              <a:off x="6744512" y="1272265"/>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s-ES" noProof="0" smtClean="0"/>
              <a:t>Haga clic en el icono para agregar una imagen</a:t>
            </a:r>
            <a:endParaRPr lang="en-US" noProof="0"/>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s-ES" smtClean="0"/>
              <a:t>Haga clic para modificar el estilo de texto del patrón</a:t>
            </a:r>
          </a:p>
        </p:txBody>
      </p:sp>
      <p:sp>
        <p:nvSpPr>
          <p:cNvPr id="19" name="4 Marcador de fecha"/>
          <p:cNvSpPr>
            <a:spLocks noGrp="1"/>
          </p:cNvSpPr>
          <p:nvPr>
            <p:ph type="dt" sz="half" idx="10"/>
          </p:nvPr>
        </p:nvSpPr>
        <p:spPr>
          <a:xfrm>
            <a:off x="6477000" y="55563"/>
            <a:ext cx="2133600" cy="365125"/>
          </a:xfrm>
        </p:spPr>
        <p:txBody>
          <a:bodyPr/>
          <a:lstStyle>
            <a:lvl1pPr>
              <a:defRPr/>
            </a:lvl1pPr>
            <a:extLst/>
          </a:lstStyle>
          <a:p>
            <a:pPr>
              <a:defRPr/>
            </a:pPr>
            <a:endParaRPr lang="es-ES"/>
          </a:p>
        </p:txBody>
      </p:sp>
      <p:sp>
        <p:nvSpPr>
          <p:cNvPr id="20" name="5 Marcador de pie de página"/>
          <p:cNvSpPr>
            <a:spLocks noGrp="1"/>
          </p:cNvSpPr>
          <p:nvPr>
            <p:ph type="ftr" sz="quarter" idx="11"/>
          </p:nvPr>
        </p:nvSpPr>
        <p:spPr>
          <a:xfrm>
            <a:off x="914400" y="55563"/>
            <a:ext cx="5562600" cy="365125"/>
          </a:xfrm>
        </p:spPr>
        <p:txBody>
          <a:bodyPr/>
          <a:lstStyle>
            <a:lvl1pPr>
              <a:defRPr/>
            </a:lvl1pPr>
            <a:extLst/>
          </a:lstStyle>
          <a:p>
            <a:pPr>
              <a:defRPr/>
            </a:pPr>
            <a:endParaRPr lang="es-ES"/>
          </a:p>
        </p:txBody>
      </p:sp>
      <p:sp>
        <p:nvSpPr>
          <p:cNvPr id="21" name="6 Marcador de número de diapositiva"/>
          <p:cNvSpPr>
            <a:spLocks noGrp="1"/>
          </p:cNvSpPr>
          <p:nvPr>
            <p:ph type="sldNum" sz="quarter" idx="12"/>
          </p:nvPr>
        </p:nvSpPr>
        <p:spPr>
          <a:xfrm>
            <a:off x="8610600" y="55563"/>
            <a:ext cx="457200" cy="365125"/>
          </a:xfrm>
        </p:spPr>
        <p:txBody>
          <a:bodyPr/>
          <a:lstStyle>
            <a:lvl1pPr>
              <a:defRPr/>
            </a:lvl1pPr>
          </a:lstStyle>
          <a:p>
            <a:fld id="{19B4EF96-9831-4032-9F85-CD20F444EC4D}" type="slidenum">
              <a:rPr lang="es-ES" altLang="es-AR"/>
              <a:pPr/>
              <a:t>‹Nº›</a:t>
            </a:fld>
            <a:endParaRPr lang="es-ES" altLang="es-AR"/>
          </a:p>
        </p:txBody>
      </p:sp>
    </p:spTree>
    <p:extLst>
      <p:ext uri="{BB962C8B-B14F-4D97-AF65-F5344CB8AC3E}">
        <p14:creationId xmlns:p14="http://schemas.microsoft.com/office/powerpoint/2010/main" val="1162550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fld id="{6E0C7002-7A78-4D32-9488-C2DB87015B82}" type="slidenum">
              <a:rPr lang="es-ES" altLang="es-AR"/>
              <a:pPr/>
              <a:t>‹Nº›</a:t>
            </a:fld>
            <a:endParaRPr lang="es-ES" altLang="es-AR"/>
          </a:p>
        </p:txBody>
      </p:sp>
    </p:spTree>
    <p:extLst>
      <p:ext uri="{BB962C8B-B14F-4D97-AF65-F5344CB8AC3E}">
        <p14:creationId xmlns:p14="http://schemas.microsoft.com/office/powerpoint/2010/main" val="785975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609600" y="274639"/>
            <a:ext cx="58674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es-ES"/>
          </a:p>
        </p:txBody>
      </p:sp>
      <p:sp>
        <p:nvSpPr>
          <p:cNvPr id="5" name="2 Marcador de pie de página"/>
          <p:cNvSpPr>
            <a:spLocks noGrp="1"/>
          </p:cNvSpPr>
          <p:nvPr>
            <p:ph type="ftr" sz="quarter" idx="11"/>
          </p:nvPr>
        </p:nvSpPr>
        <p:spPr/>
        <p:txBody>
          <a:bodyPr/>
          <a:lstStyle>
            <a:lvl1pPr>
              <a:defRPr/>
            </a:lvl1pPr>
          </a:lstStyle>
          <a:p>
            <a:pPr>
              <a:defRPr/>
            </a:pPr>
            <a:endParaRPr lang="es-ES"/>
          </a:p>
        </p:txBody>
      </p:sp>
      <p:sp>
        <p:nvSpPr>
          <p:cNvPr id="6" name="22 Marcador de número de diapositiva"/>
          <p:cNvSpPr>
            <a:spLocks noGrp="1"/>
          </p:cNvSpPr>
          <p:nvPr>
            <p:ph type="sldNum" sz="quarter" idx="12"/>
          </p:nvPr>
        </p:nvSpPr>
        <p:spPr/>
        <p:txBody>
          <a:bodyPr/>
          <a:lstStyle>
            <a:lvl1pPr>
              <a:defRPr/>
            </a:lvl1pPr>
          </a:lstStyle>
          <a:p>
            <a:fld id="{FBBFF9BC-E5E0-4EAD-A5CF-82D924FC6C81}" type="slidenum">
              <a:rPr lang="es-ES" altLang="es-AR"/>
              <a:pPr/>
              <a:t>‹Nº›</a:t>
            </a:fld>
            <a:endParaRPr lang="es-ES" altLang="es-AR"/>
          </a:p>
        </p:txBody>
      </p:sp>
    </p:spTree>
    <p:extLst>
      <p:ext uri="{BB962C8B-B14F-4D97-AF65-F5344CB8AC3E}">
        <p14:creationId xmlns:p14="http://schemas.microsoft.com/office/powerpoint/2010/main" val="3890853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2 Marcador de fecha"/>
          <p:cNvSpPr>
            <a:spLocks noGrp="1"/>
          </p:cNvSpPr>
          <p:nvPr>
            <p:ph type="dt" sz="half" idx="10"/>
          </p:nvPr>
        </p:nvSpPr>
        <p:spPr>
          <a:xfrm>
            <a:off x="0" y="0"/>
            <a:ext cx="9144000" cy="6858000"/>
          </a:xfrm>
        </p:spPr>
        <p:txBody>
          <a:bodyPr/>
          <a:lstStyle>
            <a:lvl1pPr>
              <a:defRPr/>
            </a:lvl1pPr>
          </a:lstStyle>
          <a:p>
            <a:pPr>
              <a:defRPr/>
            </a:pPr>
            <a:endParaRPr lang="es-ES"/>
          </a:p>
        </p:txBody>
      </p:sp>
    </p:spTree>
    <p:extLst>
      <p:ext uri="{BB962C8B-B14F-4D97-AF65-F5344CB8AC3E}">
        <p14:creationId xmlns:p14="http://schemas.microsoft.com/office/powerpoint/2010/main" val="1416372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0000"/>
            </a:gs>
            <a:gs pos="64999">
              <a:srgbClr val="000000"/>
            </a:gs>
            <a:gs pos="100000">
              <a:srgbClr val="5A77A9"/>
            </a:gs>
          </a:gsLst>
          <a:lin ang="5400000"/>
        </a:gradFill>
        <a:effectLst/>
      </p:bgPr>
    </p:bg>
    <p:spTree>
      <p:nvGrpSpPr>
        <p:cNvPr id="1" name=""/>
        <p:cNvGrpSpPr/>
        <p:nvPr/>
      </p:nvGrpSpPr>
      <p:grpSpPr>
        <a:xfrm>
          <a:off x="0" y="0"/>
          <a:ext cx="0" cy="0"/>
          <a:chOff x="0" y="0"/>
          <a:chExt cx="0" cy="0"/>
        </a:xfrm>
      </p:grpSpPr>
      <p:sp>
        <p:nvSpPr>
          <p:cNvPr id="7" name="6 Rectángulo"/>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7 Rectángulo"/>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8 Rectángulo"/>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9 Rectángulo"/>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10 Rectángulo"/>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2" name="11 Rectángulo"/>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14 Rectángulo"/>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15 Rectángulo"/>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16 Rectángulo"/>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2" name="21 Marcador de título"/>
          <p:cNvSpPr>
            <a:spLocks noGrp="1"/>
          </p:cNvSpPr>
          <p:nvPr>
            <p:ph type="title"/>
          </p:nvPr>
        </p:nvSpPr>
        <p:spPr>
          <a:xfrm>
            <a:off x="914400" y="512763"/>
            <a:ext cx="7772400" cy="914400"/>
          </a:xfrm>
          <a:prstGeom prst="rect">
            <a:avLst/>
          </a:prstGeom>
        </p:spPr>
        <p:txBody>
          <a:bodyPr vert="horz" anchor="t">
            <a:noAutofit/>
          </a:bodyPr>
          <a:lstStyle/>
          <a:p>
            <a:r>
              <a:rPr lang="es-ES" smtClean="0"/>
              <a:t>Haga clic para modificar el estilo de título del patrón</a:t>
            </a:r>
            <a:endParaRPr lang="en-US"/>
          </a:p>
        </p:txBody>
      </p:sp>
      <p:sp>
        <p:nvSpPr>
          <p:cNvPr id="1036" name="12 Marcador de texto"/>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AR" smtClean="0"/>
              <a:t>Haga clic para modificar el estilo de texto del patrón</a:t>
            </a:r>
          </a:p>
          <a:p>
            <a:pPr lvl="1"/>
            <a:r>
              <a:rPr lang="es-ES" altLang="es-AR" smtClean="0"/>
              <a:t>Segundo nivel</a:t>
            </a:r>
          </a:p>
          <a:p>
            <a:pPr lvl="2"/>
            <a:r>
              <a:rPr lang="es-ES" altLang="es-AR" smtClean="0"/>
              <a:t>Tercer nivel</a:t>
            </a:r>
          </a:p>
          <a:p>
            <a:pPr lvl="3"/>
            <a:r>
              <a:rPr lang="es-ES" altLang="es-AR" smtClean="0"/>
              <a:t>Cuarto nivel</a:t>
            </a:r>
          </a:p>
          <a:p>
            <a:pPr lvl="4"/>
            <a:r>
              <a:rPr lang="es-ES" altLang="es-AR" smtClean="0"/>
              <a:t>Quinto nivel</a:t>
            </a:r>
            <a:endParaRPr lang="en-US" altLang="es-AR" smtClean="0"/>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pPr>
              <a:defRPr/>
            </a:pPr>
            <a:endParaRPr lang="es-ES"/>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pPr>
              <a:defRPr/>
            </a:pPr>
            <a:endParaRPr lang="es-ES"/>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a:defRPr sz="1200">
                <a:solidFill>
                  <a:schemeClr val="tx2"/>
                </a:solidFill>
              </a:defRPr>
            </a:lvl1pPr>
          </a:lstStyle>
          <a:p>
            <a:fld id="{CC15ED16-731D-4B84-9243-0AC5F6FAF33F}" type="slidenum">
              <a:rPr lang="es-ES" altLang="es-AR"/>
              <a:pPr/>
              <a:t>‹Nº›</a:t>
            </a:fld>
            <a:endParaRPr lang="es-ES" altLang="es-AR"/>
          </a:p>
        </p:txBody>
      </p:sp>
    </p:spTree>
  </p:cSld>
  <p:clrMap bg1="dk1" tx1="lt1" bg2="dk2" tx2="lt2" accent1="accent1" accent2="accent2" accent3="accent3" accent4="accent4" accent5="accent5" accent6="accent6" hlink="hlink" folHlink="folHlink"/>
  <p:sldLayoutIdLst>
    <p:sldLayoutId id="2147484724" r:id="rId1"/>
    <p:sldLayoutId id="2147484718" r:id="rId2"/>
    <p:sldLayoutId id="2147484725" r:id="rId3"/>
    <p:sldLayoutId id="2147484726" r:id="rId4"/>
    <p:sldLayoutId id="2147484727" r:id="rId5"/>
    <p:sldLayoutId id="2147484719" r:id="rId6"/>
    <p:sldLayoutId id="2147484728" r:id="rId7"/>
    <p:sldLayoutId id="2147484720" r:id="rId8"/>
    <p:sldLayoutId id="2147484729" r:id="rId9"/>
    <p:sldLayoutId id="2147484721" r:id="rId10"/>
    <p:sldLayoutId id="2147484722" r:id="rId11"/>
    <p:sldLayoutId id="2147484730" r:id="rId12"/>
  </p:sldLayoutIdLst>
  <p:hf hdr="0" ftr="0" dt="0"/>
  <p:txStyles>
    <p:titleStyle>
      <a:lvl1pPr algn="l" rtl="0" eaLnBrk="0" fontAlgn="base" hangingPunct="0">
        <a:spcBef>
          <a:spcPct val="0"/>
        </a:spcBef>
        <a:spcAft>
          <a:spcPct val="0"/>
        </a:spcAft>
        <a:defRPr sz="4000" kern="1200" spc="-100">
          <a:solidFill>
            <a:srgbClr val="C1EEFF"/>
          </a:solidFill>
          <a:latin typeface="+mj-lt"/>
          <a:ea typeface="+mj-ea"/>
          <a:cs typeface="+mj-cs"/>
        </a:defRPr>
      </a:lvl1pPr>
      <a:lvl2pPr algn="l" rtl="0" eaLnBrk="0" fontAlgn="base" hangingPunct="0">
        <a:spcBef>
          <a:spcPct val="0"/>
        </a:spcBef>
        <a:spcAft>
          <a:spcPct val="0"/>
        </a:spcAft>
        <a:defRPr sz="4000">
          <a:solidFill>
            <a:srgbClr val="C1EEFF"/>
          </a:solidFill>
          <a:latin typeface="Consolas" pitchFamily="49" charset="0"/>
        </a:defRPr>
      </a:lvl2pPr>
      <a:lvl3pPr algn="l" rtl="0" eaLnBrk="0" fontAlgn="base" hangingPunct="0">
        <a:spcBef>
          <a:spcPct val="0"/>
        </a:spcBef>
        <a:spcAft>
          <a:spcPct val="0"/>
        </a:spcAft>
        <a:defRPr sz="4000">
          <a:solidFill>
            <a:srgbClr val="C1EEFF"/>
          </a:solidFill>
          <a:latin typeface="Consolas" pitchFamily="49" charset="0"/>
        </a:defRPr>
      </a:lvl3pPr>
      <a:lvl4pPr algn="l" rtl="0" eaLnBrk="0" fontAlgn="base" hangingPunct="0">
        <a:spcBef>
          <a:spcPct val="0"/>
        </a:spcBef>
        <a:spcAft>
          <a:spcPct val="0"/>
        </a:spcAft>
        <a:defRPr sz="4000">
          <a:solidFill>
            <a:srgbClr val="C1EEFF"/>
          </a:solidFill>
          <a:latin typeface="Consolas" pitchFamily="49" charset="0"/>
        </a:defRPr>
      </a:lvl4pPr>
      <a:lvl5pPr algn="l" rtl="0" eaLnBrk="0" fontAlgn="base" hangingPunct="0">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anose="05000000000000000000"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anose="05000000000000000000"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anose="05040102010807070707"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anose="05020102010507070707"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8.jpe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6.xml"/><Relationship Id="rId7" Type="http://schemas.openxmlformats.org/officeDocument/2006/relationships/image" Target="../media/image14.jpe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3.jpeg"/><Relationship Id="rId5" Type="http://schemas.openxmlformats.org/officeDocument/2006/relationships/image" Target="../media/image12.png"/><Relationship Id="rId10" Type="http://schemas.openxmlformats.org/officeDocument/2006/relationships/image" Target="../media/image3.png"/><Relationship Id="rId4" Type="http://schemas.openxmlformats.org/officeDocument/2006/relationships/image" Target="../media/image11.jpe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audio" Target="../media/media8.wav"/><Relationship Id="rId7" Type="http://schemas.openxmlformats.org/officeDocument/2006/relationships/image" Target="../media/image3.png"/><Relationship Id="rId2" Type="http://schemas.microsoft.com/office/2007/relationships/media" Target="../media/media8.wav"/><Relationship Id="rId1" Type="http://schemas.openxmlformats.org/officeDocument/2006/relationships/tags" Target="../tags/tag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3.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5" Type="http://schemas.openxmlformats.org/officeDocument/2006/relationships/image" Target="../media/image3.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1.wav"/><Relationship Id="rId1" Type="http://schemas.microsoft.com/office/2007/relationships/media" Target="../media/media11.wav"/><Relationship Id="rId5" Type="http://schemas.openxmlformats.org/officeDocument/2006/relationships/image" Target="../media/image3.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wav"/><Relationship Id="rId1" Type="http://schemas.microsoft.com/office/2007/relationships/media" Target="../media/media22.wav"/><Relationship Id="rId5" Type="http://schemas.openxmlformats.org/officeDocument/2006/relationships/image" Target="../media/image3.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image" Target="../media/image31.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3.png"/><Relationship Id="rId5" Type="http://schemas.openxmlformats.org/officeDocument/2006/relationships/image" Target="../media/image34.jpe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7.wav"/><Relationship Id="rId1" Type="http://schemas.microsoft.com/office/2007/relationships/media" Target="../media/media27.wav"/><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5" Type="http://schemas.openxmlformats.org/officeDocument/2006/relationships/image" Target="../media/image3.png"/><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3" Type="http://schemas.openxmlformats.org/officeDocument/2006/relationships/audio" Target="../media/media31.wav"/><Relationship Id="rId2" Type="http://schemas.microsoft.com/office/2007/relationships/media" Target="../media/media31.wav"/><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39.png"/><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audio" Target="../media/media32.wav"/><Relationship Id="rId2" Type="http://schemas.microsoft.com/office/2007/relationships/media" Target="../media/media32.wav"/><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40.jpeg"/><Relationship Id="rId4"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34.wav"/><Relationship Id="rId7" Type="http://schemas.openxmlformats.org/officeDocument/2006/relationships/image" Target="../media/image43.wmf"/><Relationship Id="rId2" Type="http://schemas.microsoft.com/office/2007/relationships/media" Target="../media/media34.wav"/><Relationship Id="rId1" Type="http://schemas.openxmlformats.org/officeDocument/2006/relationships/tags" Target="../tags/tag6.xml"/><Relationship Id="rId6" Type="http://schemas.openxmlformats.org/officeDocument/2006/relationships/image" Target="../media/image42.wmf"/><Relationship Id="rId5" Type="http://schemas.openxmlformats.org/officeDocument/2006/relationships/image" Target="../media/image41.jpeg"/><Relationship Id="rId4"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5.wav"/><Relationship Id="rId1" Type="http://schemas.microsoft.com/office/2007/relationships/media" Target="../media/media35.wav"/><Relationship Id="rId5" Type="http://schemas.openxmlformats.org/officeDocument/2006/relationships/image" Target="../media/image3.png"/><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6.wav"/><Relationship Id="rId1" Type="http://schemas.microsoft.com/office/2007/relationships/media" Target="../media/media36.wav"/><Relationship Id="rId5" Type="http://schemas.openxmlformats.org/officeDocument/2006/relationships/image" Target="../media/image3.png"/><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7.wav"/><Relationship Id="rId1" Type="http://schemas.microsoft.com/office/2007/relationships/media" Target="../media/media37.wav"/><Relationship Id="rId5" Type="http://schemas.openxmlformats.org/officeDocument/2006/relationships/image" Target="../media/image3.png"/><Relationship Id="rId4" Type="http://schemas.openxmlformats.org/officeDocument/2006/relationships/image" Target="../media/image46.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wav"/><Relationship Id="rId1" Type="http://schemas.microsoft.com/office/2007/relationships/media" Target="../media/media38.wav"/><Relationship Id="rId5" Type="http://schemas.openxmlformats.org/officeDocument/2006/relationships/image" Target="../media/image3.png"/><Relationship Id="rId4" Type="http://schemas.openxmlformats.org/officeDocument/2006/relationships/image" Target="../media/image47.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9.wav"/><Relationship Id="rId1" Type="http://schemas.microsoft.com/office/2007/relationships/media" Target="../media/media39.wav"/><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0.wav"/><Relationship Id="rId1" Type="http://schemas.microsoft.com/office/2007/relationships/media" Target="../media/media40.wav"/><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1.wav"/><Relationship Id="rId1" Type="http://schemas.microsoft.com/office/2007/relationships/media" Target="../media/media41.wav"/><Relationship Id="rId5" Type="http://schemas.openxmlformats.org/officeDocument/2006/relationships/image" Target="../media/image3.png"/><Relationship Id="rId4" Type="http://schemas.openxmlformats.org/officeDocument/2006/relationships/image" Target="../media/image48.jpeg"/></Relationships>
</file>

<file path=ppt/slides/_rels/slide42.xml.rels><?xml version="1.0" encoding="UTF-8" standalone="yes"?>
<Relationships xmlns="http://schemas.openxmlformats.org/package/2006/relationships"><Relationship Id="rId3" Type="http://schemas.openxmlformats.org/officeDocument/2006/relationships/audio" Target="../media/media42.wav"/><Relationship Id="rId2" Type="http://schemas.microsoft.com/office/2007/relationships/media" Target="../media/media42.wav"/><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49.emf"/><Relationship Id="rId4"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wav"/><Relationship Id="rId1" Type="http://schemas.microsoft.com/office/2007/relationships/media" Target="../media/media43.wav"/><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4.wav"/><Relationship Id="rId1" Type="http://schemas.microsoft.com/office/2007/relationships/media" Target="../media/media44.wav"/><Relationship Id="rId5" Type="http://schemas.openxmlformats.org/officeDocument/2006/relationships/image" Target="../media/image3.png"/><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5.wav"/><Relationship Id="rId1" Type="http://schemas.microsoft.com/office/2007/relationships/media" Target="../media/media45.wav"/><Relationship Id="rId5" Type="http://schemas.openxmlformats.org/officeDocument/2006/relationships/image" Target="../media/image3.png"/><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audio" Target="../media/media46.wav"/><Relationship Id="rId7" Type="http://schemas.openxmlformats.org/officeDocument/2006/relationships/image" Target="../media/image54.jpeg"/><Relationship Id="rId12" Type="http://schemas.openxmlformats.org/officeDocument/2006/relationships/image" Target="../media/image3.png"/><Relationship Id="rId2" Type="http://schemas.microsoft.com/office/2007/relationships/media" Target="../media/media46.wav"/><Relationship Id="rId1" Type="http://schemas.openxmlformats.org/officeDocument/2006/relationships/tags" Target="../tags/tag8.xml"/><Relationship Id="rId6" Type="http://schemas.openxmlformats.org/officeDocument/2006/relationships/image" Target="../media/image53.jpeg"/><Relationship Id="rId11" Type="http://schemas.openxmlformats.org/officeDocument/2006/relationships/image" Target="../media/image58.png"/><Relationship Id="rId5" Type="http://schemas.openxmlformats.org/officeDocument/2006/relationships/image" Target="../media/image52.jpeg"/><Relationship Id="rId10" Type="http://schemas.openxmlformats.org/officeDocument/2006/relationships/image" Target="../media/image57.png"/><Relationship Id="rId4" Type="http://schemas.openxmlformats.org/officeDocument/2006/relationships/slideLayout" Target="../slideLayouts/slideLayout7.xml"/><Relationship Id="rId9" Type="http://schemas.openxmlformats.org/officeDocument/2006/relationships/image" Target="../media/image56.png"/></Relationships>
</file>

<file path=ppt/slides/_rels/slide4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62.png"/><Relationship Id="rId2" Type="http://schemas.openxmlformats.org/officeDocument/2006/relationships/audio" Target="../media/media47.wav"/><Relationship Id="rId1" Type="http://schemas.microsoft.com/office/2007/relationships/media" Target="../media/media47.wav"/><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48.wav"/><Relationship Id="rId1" Type="http://schemas.microsoft.com/office/2007/relationships/media" Target="../media/media48.wav"/><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png"/></Relationships>
</file>

<file path=ppt/slides/_rels/slide4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69.png"/><Relationship Id="rId2" Type="http://schemas.openxmlformats.org/officeDocument/2006/relationships/audio" Target="../media/media49.wav"/><Relationship Id="rId1" Type="http://schemas.microsoft.com/office/2007/relationships/media" Target="../media/media49.wav"/><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0.wav"/><Relationship Id="rId1" Type="http://schemas.microsoft.com/office/2007/relationships/media" Target="../media/media50.wav"/><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1.wav"/><Relationship Id="rId1" Type="http://schemas.microsoft.com/office/2007/relationships/media" Target="../media/media51.wav"/><Relationship Id="rId5" Type="http://schemas.openxmlformats.org/officeDocument/2006/relationships/image" Target="../media/image3.png"/><Relationship Id="rId4" Type="http://schemas.openxmlformats.org/officeDocument/2006/relationships/image" Target="../media/image73.png"/></Relationships>
</file>

<file path=ppt/slides/_rels/slide5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77.png"/><Relationship Id="rId2" Type="http://schemas.openxmlformats.org/officeDocument/2006/relationships/audio" Target="../media/media52.wav"/><Relationship Id="rId1" Type="http://schemas.microsoft.com/office/2007/relationships/media" Target="../media/media52.wav"/><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wav"/><Relationship Id="rId1" Type="http://schemas.microsoft.com/office/2007/relationships/media" Target="../media/media53.wav"/><Relationship Id="rId6" Type="http://schemas.openxmlformats.org/officeDocument/2006/relationships/image" Target="../media/image3.png"/><Relationship Id="rId5" Type="http://schemas.openxmlformats.org/officeDocument/2006/relationships/image" Target="../media/image79.png"/><Relationship Id="rId4" Type="http://schemas.openxmlformats.org/officeDocument/2006/relationships/image" Target="../media/image78.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4.wav"/><Relationship Id="rId1" Type="http://schemas.microsoft.com/office/2007/relationships/media" Target="../media/media54.wav"/><Relationship Id="rId6" Type="http://schemas.openxmlformats.org/officeDocument/2006/relationships/image" Target="../media/image3.png"/><Relationship Id="rId5" Type="http://schemas.openxmlformats.org/officeDocument/2006/relationships/image" Target="../media/image81.png"/><Relationship Id="rId4" Type="http://schemas.openxmlformats.org/officeDocument/2006/relationships/image" Target="../media/image80.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5.wav"/><Relationship Id="rId1" Type="http://schemas.microsoft.com/office/2007/relationships/media" Target="../media/media55.wav"/><Relationship Id="rId6" Type="http://schemas.openxmlformats.org/officeDocument/2006/relationships/image" Target="../media/image3.png"/><Relationship Id="rId5" Type="http://schemas.openxmlformats.org/officeDocument/2006/relationships/image" Target="../media/image83.jpeg"/><Relationship Id="rId4" Type="http://schemas.openxmlformats.org/officeDocument/2006/relationships/image" Target="../media/image82.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6.wav"/><Relationship Id="rId1" Type="http://schemas.microsoft.com/office/2007/relationships/media" Target="../media/media56.wav"/><Relationship Id="rId6" Type="http://schemas.openxmlformats.org/officeDocument/2006/relationships/image" Target="../media/image3.png"/><Relationship Id="rId5" Type="http://schemas.openxmlformats.org/officeDocument/2006/relationships/image" Target="../media/image85.jpeg"/><Relationship Id="rId4" Type="http://schemas.openxmlformats.org/officeDocument/2006/relationships/image" Target="../media/image84.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7.wav"/><Relationship Id="rId1" Type="http://schemas.microsoft.com/office/2007/relationships/media" Target="../media/media57.wav"/><Relationship Id="rId6" Type="http://schemas.openxmlformats.org/officeDocument/2006/relationships/image" Target="../media/image3.png"/><Relationship Id="rId5" Type="http://schemas.openxmlformats.org/officeDocument/2006/relationships/image" Target="../media/image87.jpeg"/><Relationship Id="rId4" Type="http://schemas.openxmlformats.org/officeDocument/2006/relationships/image" Target="../media/image86.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8.wav"/><Relationship Id="rId1" Type="http://schemas.microsoft.com/office/2007/relationships/media" Target="../media/media58.wav"/><Relationship Id="rId5" Type="http://schemas.openxmlformats.org/officeDocument/2006/relationships/image" Target="../media/image3.png"/><Relationship Id="rId4" Type="http://schemas.openxmlformats.org/officeDocument/2006/relationships/image" Target="../media/image88.jpe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9.wav"/><Relationship Id="rId1" Type="http://schemas.microsoft.com/office/2007/relationships/media" Target="../media/media59.wav"/><Relationship Id="rId5" Type="http://schemas.openxmlformats.org/officeDocument/2006/relationships/image" Target="../media/image3.png"/><Relationship Id="rId4" Type="http://schemas.openxmlformats.org/officeDocument/2006/relationships/image" Target="../media/image89.jpe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0.wav"/><Relationship Id="rId1" Type="http://schemas.microsoft.com/office/2007/relationships/media" Target="../media/media60.wav"/><Relationship Id="rId5" Type="http://schemas.openxmlformats.org/officeDocument/2006/relationships/image" Target="../media/image3.png"/><Relationship Id="rId4" Type="http://schemas.openxmlformats.org/officeDocument/2006/relationships/image" Target="../media/image90.jpe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1.wav"/><Relationship Id="rId1" Type="http://schemas.microsoft.com/office/2007/relationships/media" Target="../media/media61.wav"/><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7 CuadroTexto"/>
          <p:cNvSpPr txBox="1">
            <a:spLocks noChangeArrowheads="1"/>
          </p:cNvSpPr>
          <p:nvPr/>
        </p:nvSpPr>
        <p:spPr bwMode="auto">
          <a:xfrm>
            <a:off x="493713" y="764638"/>
            <a:ext cx="8326759"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s-AR" sz="4000" b="1" dirty="0">
                <a:solidFill>
                  <a:srgbClr val="FFFF00"/>
                </a:solidFill>
                <a:effectLst>
                  <a:outerShdw blurRad="38100" dist="38100" dir="2700000" algn="tl">
                    <a:srgbClr val="000000">
                      <a:alpha val="43137"/>
                    </a:srgbClr>
                  </a:outerShdw>
                </a:effectLst>
              </a:rPr>
              <a:t>ENVOLVENTES  </a:t>
            </a:r>
            <a:r>
              <a:rPr lang="es-ES_tradnl" altLang="es-AR" sz="4000" b="1" dirty="0" smtClean="0">
                <a:solidFill>
                  <a:srgbClr val="FFFF00"/>
                </a:solidFill>
                <a:effectLst>
                  <a:outerShdw blurRad="38100" dist="38100" dir="2700000" algn="tl">
                    <a:srgbClr val="000000">
                      <a:alpha val="43137"/>
                    </a:srgbClr>
                  </a:outerShdw>
                </a:effectLst>
              </a:rPr>
              <a:t>3</a:t>
            </a:r>
          </a:p>
          <a:p>
            <a:pPr algn="ctr" eaLnBrk="1" hangingPunct="1"/>
            <a:r>
              <a:rPr lang="es-ES_tradnl" altLang="es-AR" sz="3600" b="1" dirty="0" smtClean="0"/>
              <a:t>Aspectos </a:t>
            </a:r>
            <a:r>
              <a:rPr lang="es-ES_tradnl" altLang="es-AR" sz="3600" b="1" dirty="0" err="1" smtClean="0"/>
              <a:t>higrotérmicos</a:t>
            </a:r>
            <a:r>
              <a:rPr lang="es-ES_tradnl" altLang="es-AR" sz="3600" b="1" dirty="0" smtClean="0"/>
              <a:t> Aislaciones</a:t>
            </a:r>
            <a:endParaRPr lang="es-ES_tradnl" altLang="es-AR" sz="3600" dirty="0"/>
          </a:p>
        </p:txBody>
      </p:sp>
      <p:sp>
        <p:nvSpPr>
          <p:cNvPr id="9220"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762A12-FE0D-4E95-8C1F-F388F43521A5}" type="slidenum">
              <a:rPr lang="es-ES" altLang="es-AR">
                <a:solidFill>
                  <a:schemeClr val="tx2"/>
                </a:solidFill>
              </a:rPr>
              <a:pPr eaLnBrk="1" hangingPunct="1"/>
              <a:t>1</a:t>
            </a:fld>
            <a:endParaRPr lang="es-ES" altLang="es-AR">
              <a:solidFill>
                <a:schemeClr val="tx2"/>
              </a:solidFill>
            </a:endParaRPr>
          </a:p>
        </p:txBody>
      </p:sp>
      <p:sp>
        <p:nvSpPr>
          <p:cNvPr id="9221" name="6 CuadroTexto"/>
          <p:cNvSpPr txBox="1">
            <a:spLocks noChangeArrowheads="1"/>
          </p:cNvSpPr>
          <p:nvPr/>
        </p:nvSpPr>
        <p:spPr bwMode="auto">
          <a:xfrm>
            <a:off x="928688" y="66855"/>
            <a:ext cx="7286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 altLang="es-AR" sz="3600" dirty="0">
                <a:solidFill>
                  <a:srgbClr val="FFFF00"/>
                </a:solidFill>
              </a:rPr>
              <a:t>CONSTRUCCIONES  I   “B”</a:t>
            </a:r>
          </a:p>
        </p:txBody>
      </p:sp>
      <p:pic>
        <p:nvPicPr>
          <p:cNvPr id="92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736" y="2619815"/>
            <a:ext cx="577215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181"/>
    </mc:Choice>
    <mc:Fallback xmlns="">
      <p:transition spd="slow" advTm="17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25513" y="539750"/>
            <a:ext cx="6999287" cy="549275"/>
          </a:xfrm>
        </p:spPr>
        <p:txBody>
          <a:bodyPr>
            <a:normAutofit fontScale="90000"/>
          </a:bodyPr>
          <a:lstStyle/>
          <a:p>
            <a:pPr eaLnBrk="1" fontAlgn="auto" hangingPunct="1">
              <a:spcAft>
                <a:spcPts val="0"/>
              </a:spcAft>
              <a:defRPr/>
            </a:pPr>
            <a:r>
              <a:rPr lang="es-ES_tradnl" sz="3200" dirty="0">
                <a:solidFill>
                  <a:schemeClr val="tx1">
                    <a:lumMod val="85000"/>
                  </a:schemeClr>
                </a:solidFill>
              </a:rPr>
              <a:t>Requerimientos de </a:t>
            </a:r>
            <a:r>
              <a:rPr lang="es-ES_tradnl" sz="3200" dirty="0" smtClean="0">
                <a:solidFill>
                  <a:schemeClr val="tx1">
                    <a:lumMod val="85000"/>
                  </a:schemeClr>
                </a:solidFill>
              </a:rPr>
              <a:t>las envolventes:</a:t>
            </a:r>
            <a:endParaRPr lang="es-ES" sz="3200" dirty="0">
              <a:solidFill>
                <a:schemeClr val="tx1">
                  <a:lumMod val="85000"/>
                </a:schemeClr>
              </a:solidFill>
            </a:endParaRPr>
          </a:p>
        </p:txBody>
      </p:sp>
      <p:sp>
        <p:nvSpPr>
          <p:cNvPr id="11267" name="1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70A72CF-5506-4FB7-AB07-42F6A4FA3810}" type="slidenum">
              <a:rPr lang="es-ES" altLang="es-AR">
                <a:solidFill>
                  <a:schemeClr val="tx2"/>
                </a:solidFill>
              </a:rPr>
              <a:pPr eaLnBrk="1" hangingPunct="1"/>
              <a:t>2</a:t>
            </a:fld>
            <a:endParaRPr lang="es-ES" altLang="es-AR">
              <a:solidFill>
                <a:schemeClr val="tx2"/>
              </a:solidFill>
            </a:endParaRPr>
          </a:p>
        </p:txBody>
      </p:sp>
      <p:sp>
        <p:nvSpPr>
          <p:cNvPr id="75779" name="Text Box 3"/>
          <p:cNvSpPr txBox="1">
            <a:spLocks noChangeArrowheads="1"/>
          </p:cNvSpPr>
          <p:nvPr/>
        </p:nvSpPr>
        <p:spPr bwMode="auto">
          <a:xfrm>
            <a:off x="4143375" y="1571625"/>
            <a:ext cx="5000625" cy="646113"/>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latin typeface="Arial" charset="0"/>
              </a:rPr>
              <a:t> </a:t>
            </a:r>
            <a:r>
              <a:rPr lang="es-ES_tradnl" sz="2000" b="1" dirty="0">
                <a:latin typeface="Arial" charset="0"/>
              </a:rPr>
              <a:t>Que no se caiga, resistiendo las fuerzas que pudieran actuar sobre él.</a:t>
            </a:r>
            <a:endParaRPr lang="es-ES" sz="2000" b="1" dirty="0">
              <a:latin typeface="Arial" charset="0"/>
            </a:endParaRPr>
          </a:p>
        </p:txBody>
      </p:sp>
      <p:sp>
        <p:nvSpPr>
          <p:cNvPr id="75780" name="Text Box 4"/>
          <p:cNvSpPr txBox="1">
            <a:spLocks noChangeArrowheads="1"/>
          </p:cNvSpPr>
          <p:nvPr/>
        </p:nvSpPr>
        <p:spPr bwMode="auto">
          <a:xfrm>
            <a:off x="4143375" y="2286000"/>
            <a:ext cx="4438650" cy="654050"/>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b="1" dirty="0">
                <a:solidFill>
                  <a:srgbClr val="FF0000"/>
                </a:solidFill>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no se cuelen la lluvia, el viento, el polvo, etc.</a:t>
            </a:r>
            <a:endParaRPr lang="es-ES" sz="2000" b="1" dirty="0">
              <a:effectLst>
                <a:outerShdw blurRad="38100" dist="38100" dir="2700000" algn="tl">
                  <a:srgbClr val="000000"/>
                </a:outerShdw>
              </a:effectLst>
              <a:latin typeface="Arial" charset="0"/>
            </a:endParaRPr>
          </a:p>
        </p:txBody>
      </p:sp>
      <p:sp>
        <p:nvSpPr>
          <p:cNvPr id="75781" name="Text Box 5"/>
          <p:cNvSpPr txBox="1">
            <a:spLocks noChangeArrowheads="1"/>
          </p:cNvSpPr>
          <p:nvPr/>
        </p:nvSpPr>
        <p:spPr bwMode="auto">
          <a:xfrm>
            <a:off x="4197350" y="3135313"/>
            <a:ext cx="4438650" cy="654050"/>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b="1" dirty="0">
                <a:solidFill>
                  <a:srgbClr val="FFFF00"/>
                </a:solidFill>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sea confortable térmica, acústica y visualmente.</a:t>
            </a:r>
            <a:endParaRPr lang="es-ES" sz="2000" b="1" dirty="0">
              <a:effectLst>
                <a:outerShdw blurRad="38100" dist="38100" dir="2700000" algn="tl">
                  <a:srgbClr val="000000"/>
                </a:outerShdw>
              </a:effectLst>
              <a:latin typeface="Arial" charset="0"/>
            </a:endParaRPr>
          </a:p>
        </p:txBody>
      </p:sp>
      <p:sp>
        <p:nvSpPr>
          <p:cNvPr id="75782" name="Text Box 6"/>
          <p:cNvSpPr txBox="1">
            <a:spLocks noChangeArrowheads="1"/>
          </p:cNvSpPr>
          <p:nvPr/>
        </p:nvSpPr>
        <p:spPr bwMode="auto">
          <a:xfrm>
            <a:off x="4197350" y="4057650"/>
            <a:ext cx="4438650" cy="646113"/>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b="1" dirty="0">
                <a:solidFill>
                  <a:schemeClr val="bg2">
                    <a:lumMod val="20000"/>
                    <a:lumOff val="80000"/>
                  </a:schemeClr>
                </a:solidFill>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se “vea bien”, con un significado adecuado al contenido.</a:t>
            </a:r>
            <a:endParaRPr lang="es-ES" sz="2000" b="1" dirty="0">
              <a:effectLst>
                <a:outerShdw blurRad="38100" dist="38100" dir="2700000" algn="tl">
                  <a:srgbClr val="000000"/>
                </a:outerShdw>
              </a:effectLst>
              <a:latin typeface="Arial" charset="0"/>
            </a:endParaRPr>
          </a:p>
        </p:txBody>
      </p:sp>
      <p:sp>
        <p:nvSpPr>
          <p:cNvPr id="75783" name="Text Box 7"/>
          <p:cNvSpPr txBox="1">
            <a:spLocks noChangeArrowheads="1"/>
          </p:cNvSpPr>
          <p:nvPr/>
        </p:nvSpPr>
        <p:spPr bwMode="auto">
          <a:xfrm>
            <a:off x="4197350" y="4979988"/>
            <a:ext cx="4438650" cy="646112"/>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b="1" dirty="0">
                <a:solidFill>
                  <a:srgbClr val="FFFF00"/>
                </a:solidFill>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exista una adecuada relación entre la inversión y los beneficios.</a:t>
            </a:r>
            <a:endParaRPr lang="es-ES" sz="2000" b="1" dirty="0">
              <a:effectLst>
                <a:outerShdw blurRad="38100" dist="38100" dir="2700000" algn="tl">
                  <a:srgbClr val="000000"/>
                </a:outerShdw>
              </a:effectLst>
              <a:latin typeface="Arial" charset="0"/>
            </a:endParaRPr>
          </a:p>
        </p:txBody>
      </p:sp>
      <p:sp>
        <p:nvSpPr>
          <p:cNvPr id="75784" name="Text Box 8"/>
          <p:cNvSpPr txBox="1">
            <a:spLocks noChangeArrowheads="1"/>
          </p:cNvSpPr>
          <p:nvPr/>
        </p:nvSpPr>
        <p:spPr bwMode="auto">
          <a:xfrm>
            <a:off x="1000125" y="1643063"/>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effectLst>
                  <a:outerShdw blurRad="38100" dist="38100" dir="2700000" algn="tl">
                    <a:srgbClr val="000000"/>
                  </a:outerShdw>
                </a:effectLst>
                <a:latin typeface="Arial" charset="0"/>
              </a:rPr>
              <a:t> Soporte</a:t>
            </a:r>
            <a:endParaRPr lang="es-ES" sz="2800" b="1" dirty="0">
              <a:effectLst>
                <a:outerShdw blurRad="38100" dist="38100" dir="2700000" algn="tl">
                  <a:srgbClr val="000000"/>
                </a:outerShdw>
              </a:effectLst>
              <a:latin typeface="Arial" charset="0"/>
            </a:endParaRPr>
          </a:p>
        </p:txBody>
      </p:sp>
      <p:sp>
        <p:nvSpPr>
          <p:cNvPr id="75785" name="Text Box 9"/>
          <p:cNvSpPr txBox="1">
            <a:spLocks noChangeArrowheads="1"/>
          </p:cNvSpPr>
          <p:nvPr/>
        </p:nvSpPr>
        <p:spPr bwMode="auto">
          <a:xfrm>
            <a:off x="930275" y="2332038"/>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FF"/>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Estanqueidad</a:t>
            </a:r>
            <a:endParaRPr lang="es-ES" sz="2800" b="1" dirty="0">
              <a:effectLst>
                <a:outerShdw blurRad="38100" dist="38100" dir="2700000" algn="tl">
                  <a:srgbClr val="000000"/>
                </a:outerShdw>
              </a:effectLst>
              <a:latin typeface="Arial" charset="0"/>
            </a:endParaRPr>
          </a:p>
        </p:txBody>
      </p:sp>
      <p:sp>
        <p:nvSpPr>
          <p:cNvPr id="75786" name="Text Box 10"/>
          <p:cNvSpPr txBox="1">
            <a:spLocks noChangeArrowheads="1"/>
          </p:cNvSpPr>
          <p:nvPr/>
        </p:nvSpPr>
        <p:spPr bwMode="auto">
          <a:xfrm>
            <a:off x="930275" y="3254375"/>
            <a:ext cx="2911475" cy="436563"/>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chemeClr val="accent2">
                    <a:lumMod val="75000"/>
                  </a:schemeClr>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Confort.</a:t>
            </a:r>
            <a:endParaRPr lang="es-ES" sz="2800" b="1" dirty="0">
              <a:effectLst>
                <a:outerShdw blurRad="38100" dist="38100" dir="2700000" algn="tl">
                  <a:srgbClr val="000000"/>
                </a:outerShdw>
              </a:effectLst>
              <a:latin typeface="Arial" charset="0"/>
            </a:endParaRPr>
          </a:p>
        </p:txBody>
      </p:sp>
      <p:sp>
        <p:nvSpPr>
          <p:cNvPr id="75787" name="Text Box 11"/>
          <p:cNvSpPr txBox="1">
            <a:spLocks noChangeArrowheads="1"/>
          </p:cNvSpPr>
          <p:nvPr/>
        </p:nvSpPr>
        <p:spPr bwMode="auto">
          <a:xfrm>
            <a:off x="930275" y="4176713"/>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0000"/>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Imagen</a:t>
            </a:r>
            <a:endParaRPr lang="es-ES" sz="2800" b="1" dirty="0">
              <a:effectLst>
                <a:outerShdw blurRad="38100" dist="38100" dir="2700000" algn="tl">
                  <a:srgbClr val="000000"/>
                </a:outerShdw>
              </a:effectLst>
              <a:latin typeface="Arial" charset="0"/>
            </a:endParaRPr>
          </a:p>
        </p:txBody>
      </p:sp>
      <p:sp>
        <p:nvSpPr>
          <p:cNvPr id="75788" name="Text Box 12"/>
          <p:cNvSpPr txBox="1">
            <a:spLocks noChangeArrowheads="1"/>
          </p:cNvSpPr>
          <p:nvPr/>
        </p:nvSpPr>
        <p:spPr bwMode="auto">
          <a:xfrm>
            <a:off x="930275" y="5097463"/>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FF"/>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Eficiencia</a:t>
            </a:r>
            <a:endParaRPr lang="es-ES" sz="2800" b="1" dirty="0">
              <a:effectLst>
                <a:outerShdw blurRad="38100" dist="38100" dir="2700000" algn="tl">
                  <a:srgbClr val="000000"/>
                </a:outerShdw>
              </a:effectLst>
              <a:latin typeface="Arial" charset="0"/>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p:transition advTm="7159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25513" y="539750"/>
            <a:ext cx="6999287" cy="549275"/>
          </a:xfrm>
        </p:spPr>
        <p:txBody>
          <a:bodyPr>
            <a:normAutofit fontScale="90000"/>
          </a:bodyPr>
          <a:lstStyle/>
          <a:p>
            <a:pPr eaLnBrk="1" fontAlgn="auto" hangingPunct="1">
              <a:spcAft>
                <a:spcPts val="0"/>
              </a:spcAft>
              <a:defRPr/>
            </a:pPr>
            <a:r>
              <a:rPr lang="es-ES_tradnl" sz="3200" dirty="0">
                <a:solidFill>
                  <a:schemeClr val="tx1">
                    <a:lumMod val="85000"/>
                  </a:schemeClr>
                </a:solidFill>
              </a:rPr>
              <a:t>Requerimientos de </a:t>
            </a:r>
            <a:r>
              <a:rPr lang="es-ES_tradnl" sz="3200" dirty="0" smtClean="0">
                <a:solidFill>
                  <a:schemeClr val="tx1">
                    <a:lumMod val="85000"/>
                  </a:schemeClr>
                </a:solidFill>
              </a:rPr>
              <a:t>las envolventes</a:t>
            </a:r>
            <a:r>
              <a:rPr lang="es-ES_tradnl" sz="3200" dirty="0">
                <a:solidFill>
                  <a:schemeClr val="tx1">
                    <a:lumMod val="85000"/>
                  </a:schemeClr>
                </a:solidFill>
              </a:rPr>
              <a:t>:</a:t>
            </a:r>
            <a:endParaRPr lang="es-ES" sz="3200" dirty="0">
              <a:solidFill>
                <a:schemeClr val="tx1">
                  <a:lumMod val="85000"/>
                </a:schemeClr>
              </a:solidFill>
            </a:endParaRPr>
          </a:p>
        </p:txBody>
      </p:sp>
      <p:sp>
        <p:nvSpPr>
          <p:cNvPr id="43011" name="1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C1DE6F2-2A3E-4F60-9D34-F5FD72A4051D}" type="slidenum">
              <a:rPr lang="es-ES_tradnl" altLang="es-AR">
                <a:solidFill>
                  <a:schemeClr val="tx2"/>
                </a:solidFill>
              </a:rPr>
              <a:pPr eaLnBrk="1" hangingPunct="1"/>
              <a:t>3</a:t>
            </a:fld>
            <a:endParaRPr lang="es-ES_tradnl" altLang="es-AR">
              <a:solidFill>
                <a:schemeClr val="tx2"/>
              </a:solidFill>
            </a:endParaRPr>
          </a:p>
        </p:txBody>
      </p:sp>
      <p:sp>
        <p:nvSpPr>
          <p:cNvPr id="75779" name="Text Box 3"/>
          <p:cNvSpPr txBox="1">
            <a:spLocks noChangeArrowheads="1"/>
          </p:cNvSpPr>
          <p:nvPr/>
        </p:nvSpPr>
        <p:spPr bwMode="auto">
          <a:xfrm>
            <a:off x="4197350" y="1292225"/>
            <a:ext cx="4438650" cy="930275"/>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effectLst>
                  <a:outerShdw blurRad="38100" dist="38100" dir="2700000" algn="tl">
                    <a:srgbClr val="000000"/>
                  </a:outerShdw>
                </a:effectLst>
              </a:rPr>
              <a:t> </a:t>
            </a:r>
            <a:r>
              <a:rPr lang="es-ES_tradnl" sz="2000" dirty="0">
                <a:solidFill>
                  <a:schemeClr val="tx1">
                    <a:lumMod val="85000"/>
                  </a:schemeClr>
                </a:solidFill>
                <a:effectLst>
                  <a:outerShdw blurRad="38100" dist="38100" dir="2700000" algn="tl">
                    <a:srgbClr val="000000"/>
                  </a:outerShdw>
                </a:effectLst>
              </a:rPr>
              <a:t>Que no se caiga, resistiendo las fuerzas que pudieran actuar sobre el.</a:t>
            </a:r>
            <a:endParaRPr lang="es-ES" sz="2000" dirty="0">
              <a:solidFill>
                <a:schemeClr val="tx1">
                  <a:lumMod val="85000"/>
                </a:schemeClr>
              </a:solidFill>
              <a:effectLst>
                <a:outerShdw blurRad="38100" dist="38100" dir="2700000" algn="tl">
                  <a:srgbClr val="000000"/>
                </a:outerShdw>
              </a:effectLst>
            </a:endParaRPr>
          </a:p>
        </p:txBody>
      </p:sp>
      <p:sp>
        <p:nvSpPr>
          <p:cNvPr id="75780" name="Text Box 4"/>
          <p:cNvSpPr txBox="1">
            <a:spLocks noChangeArrowheads="1"/>
          </p:cNvSpPr>
          <p:nvPr/>
        </p:nvSpPr>
        <p:spPr bwMode="auto">
          <a:xfrm>
            <a:off x="4197350" y="2214563"/>
            <a:ext cx="4438650" cy="654050"/>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solidFill>
                  <a:srgbClr val="FF0000"/>
                </a:solidFill>
                <a:effectLst>
                  <a:outerShdw blurRad="38100" dist="38100" dir="2700000" algn="tl">
                    <a:srgbClr val="000000"/>
                  </a:outerShdw>
                </a:effectLst>
              </a:rPr>
              <a:t> </a:t>
            </a:r>
            <a:r>
              <a:rPr lang="es-ES_tradnl" sz="2000" dirty="0">
                <a:solidFill>
                  <a:srgbClr val="FFFF00"/>
                </a:solidFill>
                <a:effectLst>
                  <a:outerShdw blurRad="38100" dist="38100" dir="2700000" algn="tl">
                    <a:srgbClr val="000000"/>
                  </a:outerShdw>
                </a:effectLst>
              </a:rPr>
              <a:t>Que no se cuelen la lluvia, el viento, el polvo, etc.</a:t>
            </a:r>
            <a:endParaRPr lang="es-ES" sz="2000" dirty="0">
              <a:solidFill>
                <a:srgbClr val="FFFF00"/>
              </a:solidFill>
              <a:effectLst>
                <a:outerShdw blurRad="38100" dist="38100" dir="2700000" algn="tl">
                  <a:srgbClr val="000000"/>
                </a:outerShdw>
              </a:effectLst>
            </a:endParaRPr>
          </a:p>
        </p:txBody>
      </p:sp>
      <p:sp>
        <p:nvSpPr>
          <p:cNvPr id="75781" name="Text Box 5"/>
          <p:cNvSpPr txBox="1">
            <a:spLocks noChangeArrowheads="1"/>
          </p:cNvSpPr>
          <p:nvPr/>
        </p:nvSpPr>
        <p:spPr bwMode="auto">
          <a:xfrm>
            <a:off x="4197350" y="3135313"/>
            <a:ext cx="4438650" cy="654050"/>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solidFill>
                  <a:srgbClr val="FFFF00"/>
                </a:solidFill>
                <a:effectLst>
                  <a:outerShdw blurRad="38100" dist="38100" dir="2700000" algn="tl">
                    <a:srgbClr val="000000"/>
                  </a:outerShdw>
                </a:effectLst>
              </a:rPr>
              <a:t> </a:t>
            </a:r>
            <a:r>
              <a:rPr lang="es-ES_tradnl" sz="2000" dirty="0">
                <a:effectLst>
                  <a:outerShdw blurRad="38100" dist="38100" dir="2700000" algn="tl">
                    <a:srgbClr val="000000"/>
                  </a:outerShdw>
                </a:effectLst>
              </a:rPr>
              <a:t>Que sea confortable térmica, acústica y visualmente.</a:t>
            </a:r>
            <a:endParaRPr lang="es-ES" sz="2000" dirty="0">
              <a:effectLst>
                <a:outerShdw blurRad="38100" dist="38100" dir="2700000" algn="tl">
                  <a:srgbClr val="000000"/>
                </a:outerShdw>
              </a:effectLst>
            </a:endParaRPr>
          </a:p>
        </p:txBody>
      </p:sp>
      <p:sp>
        <p:nvSpPr>
          <p:cNvPr id="75782" name="Text Box 6"/>
          <p:cNvSpPr txBox="1">
            <a:spLocks noChangeArrowheads="1"/>
          </p:cNvSpPr>
          <p:nvPr/>
        </p:nvSpPr>
        <p:spPr bwMode="auto">
          <a:xfrm>
            <a:off x="4197350" y="4057650"/>
            <a:ext cx="4438650" cy="930275"/>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solidFill>
                  <a:schemeClr val="bg2">
                    <a:lumMod val="20000"/>
                    <a:lumOff val="80000"/>
                  </a:schemeClr>
                </a:solidFill>
                <a:effectLst>
                  <a:outerShdw blurRad="38100" dist="38100" dir="2700000" algn="tl">
                    <a:srgbClr val="000000"/>
                  </a:outerShdw>
                </a:effectLst>
              </a:rPr>
              <a:t> </a:t>
            </a:r>
            <a:r>
              <a:rPr lang="es-ES_tradnl" sz="2000" dirty="0">
                <a:effectLst>
                  <a:outerShdw blurRad="38100" dist="38100" dir="2700000" algn="tl">
                    <a:srgbClr val="000000"/>
                  </a:outerShdw>
                </a:effectLst>
              </a:rPr>
              <a:t>Que se “vea bien”, con un significado adecuado al contenido.</a:t>
            </a:r>
            <a:endParaRPr lang="es-ES" sz="2000" dirty="0">
              <a:effectLst>
                <a:outerShdw blurRad="38100" dist="38100" dir="2700000" algn="tl">
                  <a:srgbClr val="000000"/>
                </a:outerShdw>
              </a:effectLst>
            </a:endParaRPr>
          </a:p>
        </p:txBody>
      </p:sp>
      <p:sp>
        <p:nvSpPr>
          <p:cNvPr id="75783" name="Text Box 7"/>
          <p:cNvSpPr txBox="1">
            <a:spLocks noChangeArrowheads="1"/>
          </p:cNvSpPr>
          <p:nvPr/>
        </p:nvSpPr>
        <p:spPr bwMode="auto">
          <a:xfrm>
            <a:off x="4197350" y="4979988"/>
            <a:ext cx="4438650" cy="930275"/>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solidFill>
                  <a:srgbClr val="FFFF00"/>
                </a:solidFill>
                <a:effectLst>
                  <a:outerShdw blurRad="38100" dist="38100" dir="2700000" algn="tl">
                    <a:srgbClr val="000000"/>
                  </a:outerShdw>
                </a:effectLst>
              </a:rPr>
              <a:t> </a:t>
            </a:r>
            <a:r>
              <a:rPr lang="es-ES_tradnl" sz="2000" dirty="0">
                <a:effectLst>
                  <a:outerShdw blurRad="38100" dist="38100" dir="2700000" algn="tl">
                    <a:srgbClr val="000000"/>
                  </a:outerShdw>
                </a:effectLst>
              </a:rPr>
              <a:t>Que exista una adecuada relación entre la inversión y los beneficios.</a:t>
            </a:r>
            <a:endParaRPr lang="es-ES" sz="2000" dirty="0">
              <a:effectLst>
                <a:outerShdw blurRad="38100" dist="38100" dir="2700000" algn="tl">
                  <a:srgbClr val="000000"/>
                </a:outerShdw>
              </a:effectLst>
            </a:endParaRPr>
          </a:p>
        </p:txBody>
      </p:sp>
      <p:sp>
        <p:nvSpPr>
          <p:cNvPr id="75784" name="Text Box 8"/>
          <p:cNvSpPr txBox="1">
            <a:spLocks noChangeArrowheads="1"/>
          </p:cNvSpPr>
          <p:nvPr/>
        </p:nvSpPr>
        <p:spPr bwMode="auto">
          <a:xfrm>
            <a:off x="1000125" y="1428750"/>
            <a:ext cx="2911475" cy="458788"/>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00"/>
                </a:solidFill>
                <a:effectLst>
                  <a:outerShdw blurRad="38100" dist="38100" dir="2700000" algn="tl">
                    <a:srgbClr val="000000"/>
                  </a:outerShdw>
                </a:effectLst>
              </a:rPr>
              <a:t> </a:t>
            </a:r>
            <a:r>
              <a:rPr lang="es-ES_tradnl" sz="2800" b="1" dirty="0">
                <a:effectLst>
                  <a:outerShdw blurRad="38100" dist="38100" dir="2700000" algn="tl">
                    <a:srgbClr val="000000"/>
                  </a:outerShdw>
                </a:effectLst>
              </a:rPr>
              <a:t>Soporte</a:t>
            </a:r>
            <a:endParaRPr lang="es-ES" sz="2800" b="1" dirty="0">
              <a:effectLst>
                <a:outerShdw blurRad="38100" dist="38100" dir="2700000" algn="tl">
                  <a:srgbClr val="000000"/>
                </a:outerShdw>
              </a:effectLst>
            </a:endParaRPr>
          </a:p>
        </p:txBody>
      </p:sp>
      <p:sp>
        <p:nvSpPr>
          <p:cNvPr id="75785" name="Text Box 9"/>
          <p:cNvSpPr txBox="1">
            <a:spLocks noChangeArrowheads="1"/>
          </p:cNvSpPr>
          <p:nvPr/>
        </p:nvSpPr>
        <p:spPr bwMode="auto">
          <a:xfrm>
            <a:off x="930275" y="2332038"/>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FF"/>
                </a:solidFill>
                <a:effectLst>
                  <a:outerShdw blurRad="38100" dist="38100" dir="2700000" algn="tl">
                    <a:srgbClr val="000000"/>
                  </a:outerShdw>
                </a:effectLst>
              </a:rPr>
              <a:t> </a:t>
            </a:r>
            <a:r>
              <a:rPr lang="es-ES_tradnl" sz="2800" b="1" dirty="0">
                <a:solidFill>
                  <a:srgbClr val="FFFF00"/>
                </a:solidFill>
                <a:effectLst>
                  <a:outerShdw blurRad="38100" dist="38100" dir="2700000" algn="tl">
                    <a:srgbClr val="000000"/>
                  </a:outerShdw>
                </a:effectLst>
              </a:rPr>
              <a:t>Estanqueidad</a:t>
            </a:r>
            <a:endParaRPr lang="es-ES" sz="2800" b="1" dirty="0">
              <a:solidFill>
                <a:srgbClr val="FFFF00"/>
              </a:solidFill>
              <a:effectLst>
                <a:outerShdw blurRad="38100" dist="38100" dir="2700000" algn="tl">
                  <a:srgbClr val="000000"/>
                </a:outerShdw>
              </a:effectLst>
            </a:endParaRPr>
          </a:p>
        </p:txBody>
      </p:sp>
      <p:sp>
        <p:nvSpPr>
          <p:cNvPr id="75786" name="Text Box 10"/>
          <p:cNvSpPr txBox="1">
            <a:spLocks noChangeArrowheads="1"/>
          </p:cNvSpPr>
          <p:nvPr/>
        </p:nvSpPr>
        <p:spPr bwMode="auto">
          <a:xfrm>
            <a:off x="930275" y="3254375"/>
            <a:ext cx="2911475" cy="458788"/>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00"/>
                </a:solidFill>
                <a:effectLst>
                  <a:outerShdw blurRad="38100" dist="38100" dir="2700000" algn="tl">
                    <a:srgbClr val="000000"/>
                  </a:outerShdw>
                </a:effectLst>
              </a:rPr>
              <a:t> </a:t>
            </a:r>
            <a:r>
              <a:rPr lang="es-ES_tradnl" sz="2800" b="1" dirty="0">
                <a:effectLst>
                  <a:outerShdw blurRad="38100" dist="38100" dir="2700000" algn="tl">
                    <a:srgbClr val="000000"/>
                  </a:outerShdw>
                </a:effectLst>
              </a:rPr>
              <a:t>Confort.</a:t>
            </a:r>
            <a:endParaRPr lang="es-ES" sz="2800" b="1" dirty="0">
              <a:effectLst>
                <a:outerShdw blurRad="38100" dist="38100" dir="2700000" algn="tl">
                  <a:srgbClr val="000000"/>
                </a:outerShdw>
              </a:effectLst>
            </a:endParaRPr>
          </a:p>
        </p:txBody>
      </p:sp>
      <p:sp>
        <p:nvSpPr>
          <p:cNvPr id="75787" name="Text Box 11"/>
          <p:cNvSpPr txBox="1">
            <a:spLocks noChangeArrowheads="1"/>
          </p:cNvSpPr>
          <p:nvPr/>
        </p:nvSpPr>
        <p:spPr bwMode="auto">
          <a:xfrm>
            <a:off x="930275" y="4176713"/>
            <a:ext cx="2911475" cy="458787"/>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0000"/>
                </a:solidFill>
                <a:effectLst>
                  <a:outerShdw blurRad="38100" dist="38100" dir="2700000" algn="tl">
                    <a:srgbClr val="000000"/>
                  </a:outerShdw>
                </a:effectLst>
              </a:rPr>
              <a:t> </a:t>
            </a:r>
            <a:r>
              <a:rPr lang="es-ES_tradnl" sz="2800" b="1" dirty="0">
                <a:effectLst>
                  <a:outerShdw blurRad="38100" dist="38100" dir="2700000" algn="tl">
                    <a:srgbClr val="000000"/>
                  </a:outerShdw>
                </a:effectLst>
              </a:rPr>
              <a:t>Imagen</a:t>
            </a:r>
            <a:endParaRPr lang="es-ES" sz="2800" b="1" dirty="0">
              <a:effectLst>
                <a:outerShdw blurRad="38100" dist="38100" dir="2700000" algn="tl">
                  <a:srgbClr val="000000"/>
                </a:outerShdw>
              </a:effectLst>
            </a:endParaRPr>
          </a:p>
        </p:txBody>
      </p:sp>
      <p:sp>
        <p:nvSpPr>
          <p:cNvPr id="75788" name="Text Box 12"/>
          <p:cNvSpPr txBox="1">
            <a:spLocks noChangeArrowheads="1"/>
          </p:cNvSpPr>
          <p:nvPr/>
        </p:nvSpPr>
        <p:spPr bwMode="auto">
          <a:xfrm>
            <a:off x="930275" y="5097463"/>
            <a:ext cx="2911475" cy="458787"/>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FF"/>
                </a:solidFill>
                <a:effectLst>
                  <a:outerShdw blurRad="38100" dist="38100" dir="2700000" algn="tl">
                    <a:srgbClr val="000000"/>
                  </a:outerShdw>
                </a:effectLst>
              </a:rPr>
              <a:t> </a:t>
            </a:r>
            <a:r>
              <a:rPr lang="es-ES_tradnl" sz="2800" b="1" dirty="0">
                <a:effectLst>
                  <a:outerShdw blurRad="38100" dist="38100" dir="2700000" algn="tl">
                    <a:srgbClr val="000000"/>
                  </a:outerShdw>
                </a:effectLst>
              </a:rPr>
              <a:t>Eficiencia</a:t>
            </a:r>
            <a:endParaRPr lang="es-ES" sz="2800" b="1" dirty="0">
              <a:effectLst>
                <a:outerShdw blurRad="38100" dist="38100" dir="2700000" algn="tl">
                  <a:srgbClr val="000000"/>
                </a:outerShdw>
              </a:effectLst>
            </a:endParaRPr>
          </a:p>
        </p:txBody>
      </p:sp>
      <p:sp>
        <p:nvSpPr>
          <p:cNvPr id="75789" name="Text Box 13"/>
          <p:cNvSpPr txBox="1">
            <a:spLocks noChangeArrowheads="1"/>
          </p:cNvSpPr>
          <p:nvPr/>
        </p:nvSpPr>
        <p:spPr bwMode="auto">
          <a:xfrm>
            <a:off x="930275" y="5835650"/>
            <a:ext cx="8213725" cy="404813"/>
          </a:xfrm>
          <a:prstGeom prst="rect">
            <a:avLst/>
          </a:prstGeom>
          <a:noFill/>
          <a:ln w="38100">
            <a:noFill/>
            <a:miter lim="800000"/>
            <a:headEnd/>
            <a:tailEnd/>
          </a:ln>
          <a:effectLst/>
        </p:spPr>
        <p:txBody>
          <a:bodyPr>
            <a:spAutoFit/>
          </a:bodyPr>
          <a:lstStyle/>
          <a:p>
            <a:pPr algn="ctr">
              <a:lnSpc>
                <a:spcPct val="90000"/>
              </a:lnSpc>
              <a:spcBef>
                <a:spcPct val="50000"/>
              </a:spcBef>
              <a:defRPr/>
            </a:pPr>
            <a:r>
              <a:rPr lang="es-ES_tradnl" sz="2200" dirty="0">
                <a:effectLst>
                  <a:outerShdw blurRad="38100" dist="38100" dir="2700000" algn="tl">
                    <a:srgbClr val="000000"/>
                  </a:outerShdw>
                </a:effectLst>
              </a:rPr>
              <a:t>Requerimientos de toda la envolvente</a:t>
            </a:r>
            <a:r>
              <a:rPr lang="es-ES_tradnl" sz="2200" dirty="0">
                <a:solidFill>
                  <a:schemeClr val="bg2">
                    <a:lumMod val="20000"/>
                    <a:lumOff val="80000"/>
                  </a:schemeClr>
                </a:solidFill>
                <a:effectLst>
                  <a:outerShdw blurRad="38100" dist="38100" dir="2700000" algn="tl">
                    <a:srgbClr val="000000"/>
                  </a:outerShdw>
                </a:effectLst>
              </a:rPr>
              <a:t>.</a:t>
            </a:r>
            <a:endParaRPr lang="es-ES" sz="2200" dirty="0">
              <a:solidFill>
                <a:schemeClr val="bg2">
                  <a:lumMod val="20000"/>
                  <a:lumOff val="80000"/>
                </a:schemeClr>
              </a:solidFill>
              <a:effectLst>
                <a:outerShdw blurRad="38100" dist="38100" dir="2700000" algn="tl">
                  <a:srgbClr val="000000"/>
                </a:outerShdw>
              </a:effectLst>
            </a:endParaRPr>
          </a:p>
        </p:txBody>
      </p:sp>
      <p:sp>
        <p:nvSpPr>
          <p:cNvPr id="15" name="14 Elipse"/>
          <p:cNvSpPr/>
          <p:nvPr/>
        </p:nvSpPr>
        <p:spPr>
          <a:xfrm>
            <a:off x="500063" y="1928813"/>
            <a:ext cx="8429625" cy="1071562"/>
          </a:xfrm>
          <a:prstGeom prst="ellipse">
            <a:avLst/>
          </a:prstGeom>
          <a:solidFill>
            <a:schemeClr val="accent2">
              <a:lumMod val="40000"/>
              <a:lumOff val="60000"/>
              <a:alpha val="2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 name="1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18500" y="6032500"/>
            <a:ext cx="609600" cy="609600"/>
          </a:xfrm>
          <a:prstGeom prst="rect">
            <a:avLst/>
          </a:prstGeom>
        </p:spPr>
      </p:pic>
    </p:spTree>
    <p:custDataLst>
      <p:tags r:id="rId1"/>
    </p:custDataLst>
  </p:cSld>
  <p:clrMapOvr>
    <a:masterClrMapping/>
  </p:clrMapOvr>
  <p:transition advTm="8448">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8" presetClass="exit" presetSubtype="16" fill="hold" grpId="0" nodeType="withEffect">
                                  <p:stCondLst>
                                    <p:cond delay="0"/>
                                  </p:stCondLst>
                                  <p:childTnLst>
                                    <p:animEffect transition="out" filter="diamond(in)">
                                      <p:cBhvr>
                                        <p:cTn id="8" dur="2000"/>
                                        <p:tgtEl>
                                          <p:spTgt spid="75789"/>
                                        </p:tgtEl>
                                      </p:cBhvr>
                                    </p:animEffect>
                                    <p:set>
                                      <p:cBhvr>
                                        <p:cTn id="9" dur="1" fill="hold">
                                          <p:stCondLst>
                                            <p:cond delay="1999"/>
                                          </p:stCondLst>
                                        </p:cTn>
                                        <p:tgtEl>
                                          <p:spTgt spid="75789"/>
                                        </p:tgtEl>
                                        <p:attrNameLst>
                                          <p:attrName>style.visibility</p:attrName>
                                        </p:attrNameLst>
                                      </p:cBhvr>
                                      <p:to>
                                        <p:strVal val="hidden"/>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4" presetClass="exit" presetSubtype="16" fill="hold" grpId="0" nodeType="clickEffect">
                                  <p:stCondLst>
                                    <p:cond delay="0"/>
                                  </p:stCondLst>
                                  <p:childTnLst>
                                    <p:animEffect transition="out" filter="box(in)">
                                      <p:cBhvr>
                                        <p:cTn id="13" dur="500"/>
                                        <p:tgtEl>
                                          <p:spTgt spid="75784"/>
                                        </p:tgtEl>
                                      </p:cBhvr>
                                    </p:animEffect>
                                    <p:set>
                                      <p:cBhvr>
                                        <p:cTn id="14" dur="1" fill="hold">
                                          <p:stCondLst>
                                            <p:cond delay="499"/>
                                          </p:stCondLst>
                                        </p:cTn>
                                        <p:tgtEl>
                                          <p:spTgt spid="75784"/>
                                        </p:tgtEl>
                                        <p:attrNameLst>
                                          <p:attrName>style.visibility</p:attrName>
                                        </p:attrNameLst>
                                      </p:cBhvr>
                                      <p:to>
                                        <p:strVal val="hidden"/>
                                      </p:to>
                                    </p:set>
                                  </p:childTnLst>
                                </p:cTn>
                              </p:par>
                              <p:par>
                                <p:cTn id="15" presetID="4" presetClass="exit" presetSubtype="16" fill="hold" grpId="0" nodeType="withEffect">
                                  <p:stCondLst>
                                    <p:cond delay="0"/>
                                  </p:stCondLst>
                                  <p:childTnLst>
                                    <p:animEffect transition="out" filter="box(in)">
                                      <p:cBhvr>
                                        <p:cTn id="16" dur="500"/>
                                        <p:tgtEl>
                                          <p:spTgt spid="75779"/>
                                        </p:tgtEl>
                                      </p:cBhvr>
                                    </p:animEffect>
                                    <p:set>
                                      <p:cBhvr>
                                        <p:cTn id="17" dur="1" fill="hold">
                                          <p:stCondLst>
                                            <p:cond delay="499"/>
                                          </p:stCondLst>
                                        </p:cTn>
                                        <p:tgtEl>
                                          <p:spTgt spid="75779"/>
                                        </p:tgtEl>
                                        <p:attrNameLst>
                                          <p:attrName>style.visibility</p:attrName>
                                        </p:attrNameLst>
                                      </p:cBhvr>
                                      <p:to>
                                        <p:strVal val="hidden"/>
                                      </p:to>
                                    </p:set>
                                  </p:childTnLst>
                                </p:cTn>
                              </p:par>
                              <p:par>
                                <p:cTn id="18" presetID="4" presetClass="exit" presetSubtype="16" fill="hold" grpId="0" nodeType="withEffect">
                                  <p:stCondLst>
                                    <p:cond delay="0"/>
                                  </p:stCondLst>
                                  <p:childTnLst>
                                    <p:animEffect transition="out" filter="box(in)">
                                      <p:cBhvr>
                                        <p:cTn id="19" dur="500"/>
                                        <p:tgtEl>
                                          <p:spTgt spid="75786"/>
                                        </p:tgtEl>
                                      </p:cBhvr>
                                    </p:animEffect>
                                    <p:set>
                                      <p:cBhvr>
                                        <p:cTn id="20" dur="1" fill="hold">
                                          <p:stCondLst>
                                            <p:cond delay="499"/>
                                          </p:stCondLst>
                                        </p:cTn>
                                        <p:tgtEl>
                                          <p:spTgt spid="75786"/>
                                        </p:tgtEl>
                                        <p:attrNameLst>
                                          <p:attrName>style.visibility</p:attrName>
                                        </p:attrNameLst>
                                      </p:cBhvr>
                                      <p:to>
                                        <p:strVal val="hidden"/>
                                      </p:to>
                                    </p:set>
                                  </p:childTnLst>
                                </p:cTn>
                              </p:par>
                              <p:par>
                                <p:cTn id="21" presetID="4" presetClass="exit" presetSubtype="16" fill="hold" grpId="0" nodeType="withEffect">
                                  <p:stCondLst>
                                    <p:cond delay="0"/>
                                  </p:stCondLst>
                                  <p:childTnLst>
                                    <p:animEffect transition="out" filter="box(in)">
                                      <p:cBhvr>
                                        <p:cTn id="22" dur="500"/>
                                        <p:tgtEl>
                                          <p:spTgt spid="75781"/>
                                        </p:tgtEl>
                                      </p:cBhvr>
                                    </p:animEffect>
                                    <p:set>
                                      <p:cBhvr>
                                        <p:cTn id="23" dur="1" fill="hold">
                                          <p:stCondLst>
                                            <p:cond delay="499"/>
                                          </p:stCondLst>
                                        </p:cTn>
                                        <p:tgtEl>
                                          <p:spTgt spid="75781"/>
                                        </p:tgtEl>
                                        <p:attrNameLst>
                                          <p:attrName>style.visibility</p:attrName>
                                        </p:attrNameLst>
                                      </p:cBhvr>
                                      <p:to>
                                        <p:strVal val="hidden"/>
                                      </p:to>
                                    </p:set>
                                  </p:childTnLst>
                                </p:cTn>
                              </p:par>
                              <p:par>
                                <p:cTn id="24" presetID="4" presetClass="exit" presetSubtype="16" fill="hold" grpId="0" nodeType="withEffect">
                                  <p:stCondLst>
                                    <p:cond delay="0"/>
                                  </p:stCondLst>
                                  <p:childTnLst>
                                    <p:animEffect transition="out" filter="box(in)">
                                      <p:cBhvr>
                                        <p:cTn id="25" dur="500"/>
                                        <p:tgtEl>
                                          <p:spTgt spid="75787"/>
                                        </p:tgtEl>
                                      </p:cBhvr>
                                    </p:animEffect>
                                    <p:set>
                                      <p:cBhvr>
                                        <p:cTn id="26" dur="1" fill="hold">
                                          <p:stCondLst>
                                            <p:cond delay="499"/>
                                          </p:stCondLst>
                                        </p:cTn>
                                        <p:tgtEl>
                                          <p:spTgt spid="75787"/>
                                        </p:tgtEl>
                                        <p:attrNameLst>
                                          <p:attrName>style.visibility</p:attrName>
                                        </p:attrNameLst>
                                      </p:cBhvr>
                                      <p:to>
                                        <p:strVal val="hidden"/>
                                      </p:to>
                                    </p:set>
                                  </p:childTnLst>
                                </p:cTn>
                              </p:par>
                              <p:par>
                                <p:cTn id="27" presetID="4" presetClass="exit" presetSubtype="16" fill="hold" grpId="0" nodeType="withEffect">
                                  <p:stCondLst>
                                    <p:cond delay="0"/>
                                  </p:stCondLst>
                                  <p:childTnLst>
                                    <p:animEffect transition="out" filter="box(in)">
                                      <p:cBhvr>
                                        <p:cTn id="28" dur="500"/>
                                        <p:tgtEl>
                                          <p:spTgt spid="75782"/>
                                        </p:tgtEl>
                                      </p:cBhvr>
                                    </p:animEffect>
                                    <p:set>
                                      <p:cBhvr>
                                        <p:cTn id="29" dur="1" fill="hold">
                                          <p:stCondLst>
                                            <p:cond delay="499"/>
                                          </p:stCondLst>
                                        </p:cTn>
                                        <p:tgtEl>
                                          <p:spTgt spid="75782"/>
                                        </p:tgtEl>
                                        <p:attrNameLst>
                                          <p:attrName>style.visibility</p:attrName>
                                        </p:attrNameLst>
                                      </p:cBhvr>
                                      <p:to>
                                        <p:strVal val="hidden"/>
                                      </p:to>
                                    </p:set>
                                  </p:childTnLst>
                                </p:cTn>
                              </p:par>
                              <p:par>
                                <p:cTn id="30" presetID="4" presetClass="exit" presetSubtype="16" fill="hold" grpId="0" nodeType="withEffect">
                                  <p:stCondLst>
                                    <p:cond delay="0"/>
                                  </p:stCondLst>
                                  <p:childTnLst>
                                    <p:animEffect transition="out" filter="box(in)">
                                      <p:cBhvr>
                                        <p:cTn id="31" dur="500"/>
                                        <p:tgtEl>
                                          <p:spTgt spid="75788"/>
                                        </p:tgtEl>
                                      </p:cBhvr>
                                    </p:animEffect>
                                    <p:set>
                                      <p:cBhvr>
                                        <p:cTn id="32" dur="1" fill="hold">
                                          <p:stCondLst>
                                            <p:cond delay="499"/>
                                          </p:stCondLst>
                                        </p:cTn>
                                        <p:tgtEl>
                                          <p:spTgt spid="75788"/>
                                        </p:tgtEl>
                                        <p:attrNameLst>
                                          <p:attrName>style.visibility</p:attrName>
                                        </p:attrNameLst>
                                      </p:cBhvr>
                                      <p:to>
                                        <p:strVal val="hidden"/>
                                      </p:to>
                                    </p:set>
                                  </p:childTnLst>
                                </p:cTn>
                              </p:par>
                              <p:par>
                                <p:cTn id="33" presetID="4" presetClass="exit" presetSubtype="16" fill="hold" grpId="0" nodeType="withEffect">
                                  <p:stCondLst>
                                    <p:cond delay="0"/>
                                  </p:stCondLst>
                                  <p:childTnLst>
                                    <p:animEffect transition="out" filter="box(in)">
                                      <p:cBhvr>
                                        <p:cTn id="34" dur="500"/>
                                        <p:tgtEl>
                                          <p:spTgt spid="75783"/>
                                        </p:tgtEl>
                                      </p:cBhvr>
                                    </p:animEffect>
                                    <p:set>
                                      <p:cBhvr>
                                        <p:cTn id="35" dur="1" fill="hold">
                                          <p:stCondLst>
                                            <p:cond delay="499"/>
                                          </p:stCondLst>
                                        </p:cTn>
                                        <p:tgtEl>
                                          <p:spTgt spid="757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6" fill="hold" display="0">
                  <p:stCondLst>
                    <p:cond delay="indefinite"/>
                  </p:stCondLst>
                  <p:endCondLst>
                    <p:cond evt="onStopAudio" delay="0">
                      <p:tgtEl>
                        <p:sldTgt/>
                      </p:tgtEl>
                    </p:cond>
                  </p:endCondLst>
                </p:cTn>
                <p:tgtEl>
                  <p:spTgt spid="2"/>
                </p:tgtEl>
              </p:cMediaNode>
            </p:audio>
          </p:childTnLst>
        </p:cTn>
      </p:par>
    </p:tnLst>
    <p:bldLst>
      <p:bldP spid="75779" grpId="0"/>
      <p:bldP spid="75781" grpId="0"/>
      <p:bldP spid="75782" grpId="0"/>
      <p:bldP spid="75783" grpId="0"/>
      <p:bldP spid="75784" grpId="0"/>
      <p:bldP spid="75786" grpId="0"/>
      <p:bldP spid="75787" grpId="0"/>
      <p:bldP spid="75788" grpId="0"/>
      <p:bldP spid="7578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914400" y="512763"/>
            <a:ext cx="7772400" cy="914400"/>
          </a:xfrm>
        </p:spPr>
        <p:txBody>
          <a:bodyPr/>
          <a:lstStyle/>
          <a:p>
            <a:pPr eaLnBrk="1" fontAlgn="auto" hangingPunct="1">
              <a:spcAft>
                <a:spcPts val="0"/>
              </a:spcAft>
              <a:defRPr/>
            </a:pPr>
            <a:r>
              <a:rPr lang="es-ES_tradnl" smtClean="0">
                <a:solidFill>
                  <a:schemeClr val="tx2">
                    <a:satMod val="200000"/>
                  </a:schemeClr>
                </a:solidFill>
              </a:rPr>
              <a:t>Formas de manifestarse el agua</a:t>
            </a:r>
          </a:p>
        </p:txBody>
      </p:sp>
      <p:sp>
        <p:nvSpPr>
          <p:cNvPr id="45059"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579A6B-8810-4954-ACB8-A5A38423A9CD}" type="slidenum">
              <a:rPr lang="es-ES_tradnl" altLang="es-AR">
                <a:solidFill>
                  <a:schemeClr val="tx2"/>
                </a:solidFill>
              </a:rPr>
              <a:pPr eaLnBrk="1" hangingPunct="1"/>
              <a:t>4</a:t>
            </a:fld>
            <a:endParaRPr lang="es-ES_tradnl" altLang="es-AR">
              <a:solidFill>
                <a:schemeClr val="tx2"/>
              </a:solidFill>
            </a:endParaRPr>
          </a:p>
        </p:txBody>
      </p:sp>
      <p:pic>
        <p:nvPicPr>
          <p:cNvPr id="4506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1688" y="1785938"/>
            <a:ext cx="588645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3514"/>
    </mc:Choice>
    <mc:Fallback xmlns="">
      <p:transition spd="slow" advTm="93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592" y="2084412"/>
            <a:ext cx="6511796" cy="266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057775"/>
            <a:ext cx="1885950"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9819" y="5077835"/>
            <a:ext cx="247650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05702" y="5014912"/>
            <a:ext cx="208756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6"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0D73A17-0B17-4D3D-9DC0-547476621F34}" type="slidenum">
              <a:rPr lang="es-ES" altLang="es-AR">
                <a:solidFill>
                  <a:schemeClr val="tx2"/>
                </a:solidFill>
              </a:rPr>
              <a:pPr eaLnBrk="1" hangingPunct="1"/>
              <a:t>5</a:t>
            </a:fld>
            <a:endParaRPr lang="es-ES" altLang="es-AR">
              <a:solidFill>
                <a:schemeClr val="tx2"/>
              </a:solidFill>
            </a:endParaRPr>
          </a:p>
        </p:txBody>
      </p:sp>
      <p:sp>
        <p:nvSpPr>
          <p:cNvPr id="8" name="3 CuadroTexto"/>
          <p:cNvSpPr txBox="1">
            <a:spLocks noChangeArrowheads="1"/>
          </p:cNvSpPr>
          <p:nvPr/>
        </p:nvSpPr>
        <p:spPr bwMode="auto">
          <a:xfrm>
            <a:off x="467544" y="195512"/>
            <a:ext cx="828675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s-AR" sz="2800" b="1" dirty="0">
                <a:solidFill>
                  <a:srgbClr val="FFFF00"/>
                </a:solidFill>
              </a:rPr>
              <a:t>La existencia no deseada en los materiales o en los elementos constructivos de un contenido de agua superior al correspondiente al de equilibrio hídrico con su entorno.</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3363"/>
    </mc:Choice>
    <mc:Fallback xmlns="">
      <p:transition spd="slow" advTm="733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2 Título"/>
          <p:cNvSpPr>
            <a:spLocks noGrp="1"/>
          </p:cNvSpPr>
          <p:nvPr>
            <p:ph type="title"/>
          </p:nvPr>
        </p:nvSpPr>
        <p:spPr>
          <a:xfrm>
            <a:off x="428625" y="0"/>
            <a:ext cx="8229600" cy="939800"/>
          </a:xfrm>
        </p:spPr>
        <p:txBody>
          <a:bodyPr/>
          <a:lstStyle/>
          <a:p>
            <a:pPr algn="ctr" eaLnBrk="1" fontAlgn="auto" hangingPunct="1">
              <a:spcAft>
                <a:spcPts val="0"/>
              </a:spcAft>
              <a:defRPr/>
            </a:pPr>
            <a:r>
              <a:rPr lang="es-ES_tradnl" sz="5400" smtClean="0">
                <a:solidFill>
                  <a:schemeClr val="tx2">
                    <a:satMod val="200000"/>
                  </a:schemeClr>
                </a:solidFill>
              </a:rPr>
              <a:t>La humedad</a:t>
            </a:r>
          </a:p>
        </p:txBody>
      </p:sp>
      <p:sp>
        <p:nvSpPr>
          <p:cNvPr id="47107"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02267A-CF6C-43DD-A727-BC09B3AC71C8}" type="slidenum">
              <a:rPr lang="es-ES_tradnl" altLang="es-AR">
                <a:solidFill>
                  <a:schemeClr val="tx2"/>
                </a:solidFill>
              </a:rPr>
              <a:pPr eaLnBrk="1" hangingPunct="1"/>
              <a:t>6</a:t>
            </a:fld>
            <a:endParaRPr lang="es-ES_tradnl" altLang="es-AR">
              <a:solidFill>
                <a:schemeClr val="tx2"/>
              </a:solidFill>
            </a:endParaRPr>
          </a:p>
        </p:txBody>
      </p:sp>
      <p:pic>
        <p:nvPicPr>
          <p:cNvPr id="4710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063" y="785813"/>
            <a:ext cx="78581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3714750"/>
            <a:ext cx="7786688"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Elipse"/>
          <p:cNvSpPr/>
          <p:nvPr/>
        </p:nvSpPr>
        <p:spPr>
          <a:xfrm>
            <a:off x="357188" y="3429000"/>
            <a:ext cx="8215312" cy="2786063"/>
          </a:xfrm>
          <a:prstGeom prst="ellipse">
            <a:avLst/>
          </a:prstGeom>
          <a:solidFill>
            <a:schemeClr val="accent4">
              <a:lumMod val="60000"/>
              <a:lumOff val="40000"/>
              <a:alpha val="36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582"/>
    </mc:Choice>
    <mc:Fallback xmlns="">
      <p:transition spd="slow" advTm="13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3059113" y="1412875"/>
            <a:ext cx="5041900" cy="3168650"/>
          </a:xfrm>
          <a:prstGeom prst="rect">
            <a:avLst/>
          </a:prstGeom>
          <a:solidFill>
            <a:schemeClr val="accent3">
              <a:lumMod val="40000"/>
              <a:lumOff val="6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8" name="7 Rectángulo"/>
          <p:cNvSpPr/>
          <p:nvPr/>
        </p:nvSpPr>
        <p:spPr>
          <a:xfrm>
            <a:off x="3203575" y="1628775"/>
            <a:ext cx="4752975" cy="30241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9" name="8 Rectángulo"/>
          <p:cNvSpPr/>
          <p:nvPr/>
        </p:nvSpPr>
        <p:spPr>
          <a:xfrm>
            <a:off x="3348038" y="1773238"/>
            <a:ext cx="4464050" cy="2879725"/>
          </a:xfrm>
          <a:prstGeom prst="rect">
            <a:avLst/>
          </a:prstGeom>
          <a:solidFill>
            <a:schemeClr val="accent3">
              <a:lumMod val="40000"/>
              <a:lumOff val="6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10" name="9 Rectángulo"/>
          <p:cNvSpPr/>
          <p:nvPr/>
        </p:nvSpPr>
        <p:spPr>
          <a:xfrm>
            <a:off x="3492500" y="1916113"/>
            <a:ext cx="4175125" cy="273685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pic>
        <p:nvPicPr>
          <p:cNvPr id="5223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2420938"/>
            <a:ext cx="18732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488" y="2420938"/>
            <a:ext cx="466725"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50" y="2420938"/>
            <a:ext cx="5524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6013" y="2420938"/>
            <a:ext cx="158432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4"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750" y="1557338"/>
            <a:ext cx="1871663" cy="877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5" name="Picture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08625" y="2420938"/>
            <a:ext cx="14398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21 Conector recto"/>
          <p:cNvCxnSpPr/>
          <p:nvPr/>
        </p:nvCxnSpPr>
        <p:spPr>
          <a:xfrm>
            <a:off x="1619250" y="4652963"/>
            <a:ext cx="6913563" cy="0"/>
          </a:xfrm>
          <a:prstGeom prst="line">
            <a:avLst/>
          </a:prstGeom>
          <a:ln w="47625" cmpd="thickThi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22 Flecha a la derecha con bandas"/>
          <p:cNvSpPr/>
          <p:nvPr/>
        </p:nvSpPr>
        <p:spPr>
          <a:xfrm rot="16200000">
            <a:off x="4968082" y="-423069"/>
            <a:ext cx="1295400" cy="3671887"/>
          </a:xfrm>
          <a:prstGeom prst="stripedRightArrow">
            <a:avLst>
              <a:gd name="adj1" fmla="val 50000"/>
              <a:gd name="adj2" fmla="val 50980"/>
            </a:avLst>
          </a:prstGeom>
          <a:gradFill flip="none" rotWithShape="1">
            <a:gsLst>
              <a:gs pos="0">
                <a:srgbClr val="FFF200"/>
              </a:gs>
              <a:gs pos="45000">
                <a:srgbClr val="FF7A00"/>
              </a:gs>
              <a:gs pos="70000">
                <a:srgbClr val="FF0300"/>
              </a:gs>
              <a:gs pos="100000">
                <a:srgbClr val="4D0808"/>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24" name="23 Flecha a la derecha con bandas"/>
          <p:cNvSpPr/>
          <p:nvPr/>
        </p:nvSpPr>
        <p:spPr>
          <a:xfrm rot="10800000">
            <a:off x="2339975" y="1484313"/>
            <a:ext cx="1368425" cy="3168650"/>
          </a:xfrm>
          <a:prstGeom prst="stripedRightArrow">
            <a:avLst>
              <a:gd name="adj1" fmla="val 50000"/>
              <a:gd name="adj2" fmla="val 50000"/>
            </a:avLst>
          </a:prstGeom>
          <a:gradFill flip="none" rotWithShape="1">
            <a:gsLst>
              <a:gs pos="0">
                <a:srgbClr val="FFF200"/>
              </a:gs>
              <a:gs pos="45000">
                <a:srgbClr val="FF7A00"/>
              </a:gs>
              <a:gs pos="70000">
                <a:srgbClr val="FF0300"/>
              </a:gs>
              <a:gs pos="100000">
                <a:srgbClr val="4D0808"/>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25" name="24 Flecha a la derecha con bandas"/>
          <p:cNvSpPr/>
          <p:nvPr/>
        </p:nvSpPr>
        <p:spPr>
          <a:xfrm>
            <a:off x="7451725" y="1341438"/>
            <a:ext cx="1296988" cy="3240087"/>
          </a:xfrm>
          <a:prstGeom prst="stripedRightArrow">
            <a:avLst/>
          </a:prstGeom>
          <a:gradFill flip="none" rotWithShape="1">
            <a:gsLst>
              <a:gs pos="0">
                <a:srgbClr val="FFF200"/>
              </a:gs>
              <a:gs pos="45000">
                <a:srgbClr val="FF7A00"/>
              </a:gs>
              <a:gs pos="70000">
                <a:srgbClr val="FF0300"/>
              </a:gs>
              <a:gs pos="100000">
                <a:srgbClr val="4D0808"/>
              </a:gs>
            </a:gsLst>
            <a:lin ang="0" scaled="0"/>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AR"/>
          </a:p>
        </p:txBody>
      </p:sp>
      <p:sp>
        <p:nvSpPr>
          <p:cNvPr id="52240" name="25 CuadroTexto"/>
          <p:cNvSpPr txBox="1">
            <a:spLocks noChangeArrowheads="1"/>
          </p:cNvSpPr>
          <p:nvPr/>
        </p:nvSpPr>
        <p:spPr bwMode="auto">
          <a:xfrm>
            <a:off x="3995738" y="4005263"/>
            <a:ext cx="2447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 altLang="es-AR" sz="2400" b="1"/>
              <a:t>INTERIOR</a:t>
            </a:r>
            <a:endParaRPr lang="es-AR" altLang="es-AR" sz="2400" b="1"/>
          </a:p>
        </p:txBody>
      </p:sp>
      <p:sp>
        <p:nvSpPr>
          <p:cNvPr id="27" name="26 Título"/>
          <p:cNvSpPr>
            <a:spLocks noGrp="1"/>
          </p:cNvSpPr>
          <p:nvPr>
            <p:ph type="title"/>
          </p:nvPr>
        </p:nvSpPr>
        <p:spPr>
          <a:xfrm>
            <a:off x="468313" y="4724400"/>
            <a:ext cx="8229600" cy="1400175"/>
          </a:xfrm>
        </p:spPr>
        <p:txBody>
          <a:bodyPr>
            <a:normAutofit fontScale="90000"/>
          </a:bodyPr>
          <a:lstStyle/>
          <a:p>
            <a:pPr marL="484632" algn="ctr" eaLnBrk="1" fontAlgn="auto" hangingPunct="1">
              <a:spcAft>
                <a:spcPts val="0"/>
              </a:spcAft>
              <a:defRPr/>
            </a:pPr>
            <a:r>
              <a:rPr lang="es-ES" sz="2400" b="1" dirty="0" smtClean="0">
                <a:solidFill>
                  <a:schemeClr val="tx1"/>
                </a:solidFill>
                <a:latin typeface="Arial" pitchFamily="34" charset="0"/>
                <a:cs typeface="Arial" pitchFamily="34" charset="0"/>
              </a:rPr>
              <a:t>El vapor de agua contenido en el aire interior se encuentra a una presión de 1.55 </a:t>
            </a:r>
            <a:r>
              <a:rPr lang="es-ES" sz="2400" b="1" dirty="0" err="1" smtClean="0">
                <a:solidFill>
                  <a:schemeClr val="tx1"/>
                </a:solidFill>
                <a:latin typeface="Arial" pitchFamily="34" charset="0"/>
                <a:cs typeface="Arial" pitchFamily="34" charset="0"/>
              </a:rPr>
              <a:t>KPa</a:t>
            </a:r>
            <a:r>
              <a:rPr lang="es-ES" sz="2400" b="1" dirty="0" smtClean="0">
                <a:solidFill>
                  <a:schemeClr val="tx1"/>
                </a:solidFill>
                <a:latin typeface="Arial" pitchFamily="34" charset="0"/>
                <a:cs typeface="Arial" pitchFamily="34" charset="0"/>
              </a:rPr>
              <a:t>,. El aire exterior tiene una presión de vapor de 0.55 </a:t>
            </a:r>
            <a:r>
              <a:rPr lang="es-ES" sz="2400" b="1" dirty="0" err="1" smtClean="0">
                <a:solidFill>
                  <a:schemeClr val="tx1"/>
                </a:solidFill>
                <a:latin typeface="Arial" pitchFamily="34" charset="0"/>
                <a:cs typeface="Arial" pitchFamily="34" charset="0"/>
              </a:rPr>
              <a:t>Kpa</a:t>
            </a:r>
            <a:r>
              <a:rPr lang="es-ES" sz="2400" b="1" dirty="0" smtClean="0">
                <a:solidFill>
                  <a:schemeClr val="tx1"/>
                </a:solidFill>
                <a:latin typeface="Arial" pitchFamily="34" charset="0"/>
                <a:cs typeface="Arial" pitchFamily="34" charset="0"/>
              </a:rPr>
              <a:t>. La diferencia de presiones de vapor es 1.55-1.0= 1 </a:t>
            </a:r>
            <a:r>
              <a:rPr lang="es-ES" sz="2400" b="1" dirty="0" err="1" smtClean="0">
                <a:solidFill>
                  <a:schemeClr val="tx1"/>
                </a:solidFill>
                <a:latin typeface="Arial" pitchFamily="34" charset="0"/>
                <a:cs typeface="Arial" pitchFamily="34" charset="0"/>
              </a:rPr>
              <a:t>Kpa</a:t>
            </a:r>
            <a:r>
              <a:rPr lang="es-ES" sz="2400" b="1" dirty="0" smtClean="0">
                <a:solidFill>
                  <a:schemeClr val="tx1"/>
                </a:solidFill>
                <a:latin typeface="Arial" pitchFamily="34" charset="0"/>
                <a:cs typeface="Arial" pitchFamily="34" charset="0"/>
              </a:rPr>
              <a:t> = 1000 N/m2 = 100 Kg/m2                </a:t>
            </a:r>
            <a:r>
              <a:rPr lang="es-ES" sz="2400" b="1" dirty="0" smtClean="0">
                <a:solidFill>
                  <a:schemeClr val="tx1"/>
                </a:solidFill>
              </a:rPr>
              <a:t> </a:t>
            </a:r>
            <a:endParaRPr lang="es-AR" sz="2400" b="1" dirty="0">
              <a:solidFill>
                <a:schemeClr val="tx1"/>
              </a:solidFill>
            </a:endParaRPr>
          </a:p>
        </p:txBody>
      </p:sp>
      <p:sp>
        <p:nvSpPr>
          <p:cNvPr id="52242" name="17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7DE3A2E-449C-4878-995B-61F5AF2695F4}" type="slidenum">
              <a:rPr lang="es-ES" altLang="es-AR">
                <a:solidFill>
                  <a:schemeClr val="tx2"/>
                </a:solidFill>
              </a:rPr>
              <a:pPr eaLnBrk="1" hangingPunct="1"/>
              <a:t>7</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845422101"/>
      </p:ext>
    </p:extLst>
  </p:cSld>
  <p:clrMapOvr>
    <a:masterClrMapping/>
  </p:clrMapOvr>
  <mc:AlternateContent xmlns:mc="http://schemas.openxmlformats.org/markup-compatibility/2006" xmlns:p14="http://schemas.microsoft.com/office/powerpoint/2010/main">
    <mc:Choice Requires="p14">
      <p:transition spd="slow" p14:dur="2000" advTm="122641"/>
    </mc:Choice>
    <mc:Fallback xmlns="">
      <p:transition spd="slow" advTm="1226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88640"/>
            <a:ext cx="296227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8"/>
          <p:cNvSpPr>
            <a:spLocks noChangeArrowheads="1"/>
          </p:cNvSpPr>
          <p:nvPr/>
        </p:nvSpPr>
        <p:spPr bwMode="auto">
          <a:xfrm>
            <a:off x="4365297" y="111542"/>
            <a:ext cx="3744913" cy="2303463"/>
          </a:xfrm>
          <a:prstGeom prst="rect">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48133" name="Rectangle 9"/>
          <p:cNvSpPr>
            <a:spLocks noChangeArrowheads="1"/>
          </p:cNvSpPr>
          <p:nvPr/>
        </p:nvSpPr>
        <p:spPr bwMode="auto">
          <a:xfrm>
            <a:off x="4509761" y="146050"/>
            <a:ext cx="3455987" cy="2160588"/>
          </a:xfrm>
          <a:prstGeom prst="rect">
            <a:avLst/>
          </a:prstGeom>
          <a:solidFill>
            <a:srgbClr val="C0C0C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48134" name="AutoShape 11"/>
          <p:cNvSpPr>
            <a:spLocks noChangeArrowheads="1"/>
          </p:cNvSpPr>
          <p:nvPr/>
        </p:nvSpPr>
        <p:spPr bwMode="auto">
          <a:xfrm>
            <a:off x="4284663" y="333375"/>
            <a:ext cx="4175125" cy="2447925"/>
          </a:xfrm>
          <a:prstGeom prst="star32">
            <a:avLst>
              <a:gd name="adj" fmla="val 37500"/>
            </a:avLst>
          </a:prstGeom>
          <a:solidFill>
            <a:srgbClr val="FFCC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48131" name="Text Box 7"/>
          <p:cNvSpPr txBox="1">
            <a:spLocks noChangeArrowheads="1"/>
          </p:cNvSpPr>
          <p:nvPr/>
        </p:nvSpPr>
        <p:spPr bwMode="auto">
          <a:xfrm>
            <a:off x="212543" y="2493963"/>
            <a:ext cx="4264025"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sz="1600" b="1" dirty="0"/>
              <a:t>LA CONDENSACIÓN ES EL PROCESO POR EL CUAL EL AGUA </a:t>
            </a:r>
            <a:r>
              <a:rPr lang="es-ES" altLang="es-AR" sz="1600" b="1" u="sng" dirty="0"/>
              <a:t>CAMBIA DE FASE, DE VAPOR O GAS A ESTADO LÍQUIDO.</a:t>
            </a:r>
            <a:r>
              <a:rPr lang="es-ES" altLang="es-AR" sz="1600" b="1" dirty="0"/>
              <a:t> LA CONDENSACIÓN </a:t>
            </a:r>
            <a:r>
              <a:rPr lang="es-ES" altLang="es-AR" sz="1600" b="1" dirty="0">
                <a:solidFill>
                  <a:schemeClr val="tx2"/>
                </a:solidFill>
              </a:rPr>
              <a:t>ES RESPONSABLE DE LA FORMACIÓN DE LAS NUBES. ALGUNOS EJEMPLOS COMUNES DE LA CONDENSACIÓN SON</a:t>
            </a:r>
            <a:r>
              <a:rPr lang="es-ES" altLang="es-AR" sz="1600" b="1" dirty="0">
                <a:solidFill>
                  <a:srgbClr val="C00000"/>
                </a:solidFill>
              </a:rPr>
              <a:t>: </a:t>
            </a:r>
            <a:r>
              <a:rPr lang="es-ES" altLang="es-AR" sz="1600" b="1" dirty="0"/>
              <a:t>EL ROCÍO QUE SE FORMA EN LA HIERBA EN HORAS DE LA MADRUGADA, LOS VIDRIOS DE LOS LENTES QUE SE EMPAÑAN  CUANDO ENTRAS EN UN EDIFICIO CALIENTE EN UN DIA DE INVIERNO, O LAS GOTAS QUE SE FORMAN EN UN VASO CON </a:t>
            </a:r>
            <a:r>
              <a:rPr lang="es-ES" altLang="es-AR" sz="1600" b="1" dirty="0" smtClean="0"/>
              <a:t>UNA </a:t>
            </a:r>
            <a:r>
              <a:rPr lang="es-ES" altLang="es-AR" sz="1600" b="1" dirty="0"/>
              <a:t>BEBIDA FRÍA EN UN DÍA CALIENTE DE VERANO</a:t>
            </a:r>
          </a:p>
        </p:txBody>
      </p:sp>
      <p:pic>
        <p:nvPicPr>
          <p:cNvPr id="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8958" y="3334961"/>
            <a:ext cx="4248150"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lg" len="lg"/>
              </a14:hiddenLine>
            </a:ext>
          </a:extLst>
        </p:spPr>
      </p:pic>
      <p:sp>
        <p:nvSpPr>
          <p:cNvPr id="48135" name="Text Box 13"/>
          <p:cNvSpPr txBox="1">
            <a:spLocks noChangeArrowheads="1"/>
          </p:cNvSpPr>
          <p:nvPr/>
        </p:nvSpPr>
        <p:spPr bwMode="auto">
          <a:xfrm>
            <a:off x="5292080" y="677863"/>
            <a:ext cx="2376488"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ES" altLang="es-AR" sz="1400" b="1" dirty="0">
                <a:solidFill>
                  <a:schemeClr val="bg1"/>
                </a:solidFill>
              </a:rPr>
              <a:t>El vapor de agua producido en el interior de un local aumenta la presión de vapor del aire ambiente y esto ocasiona una difusión de vapor a través del elemento separador</a:t>
            </a:r>
          </a:p>
        </p:txBody>
      </p:sp>
      <p:sp>
        <p:nvSpPr>
          <p:cNvPr id="48136" name="7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3CC9D8-40B6-4C00-AA52-BE4B7DCE9382}" type="slidenum">
              <a:rPr lang="es-ES" altLang="es-AR">
                <a:solidFill>
                  <a:schemeClr val="tx2"/>
                </a:solidFill>
              </a:rPr>
              <a:pPr eaLnBrk="1" hangingPunct="1"/>
              <a:t>8</a:t>
            </a:fld>
            <a:endParaRPr lang="es-ES" altLang="es-AR">
              <a:solidFill>
                <a:schemeClr val="tx2"/>
              </a:solidFill>
            </a:endParaRPr>
          </a:p>
        </p:txBody>
      </p:sp>
      <p:pic>
        <p:nvPicPr>
          <p:cNvPr id="2" name="1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18500" y="6032500"/>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24765"/>
    </mc:Choice>
    <mc:Fallback xmlns="">
      <p:transition spd="slow" advTm="1247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4213" y="333375"/>
            <a:ext cx="8153400" cy="1025525"/>
          </a:xfrm>
        </p:spPr>
        <p:txBody>
          <a:bodyPr>
            <a:normAutofit fontScale="90000"/>
          </a:bodyPr>
          <a:lstStyle/>
          <a:p>
            <a:pPr marL="484632" algn="ctr" eaLnBrk="1" fontAlgn="auto" hangingPunct="1">
              <a:spcAft>
                <a:spcPts val="0"/>
              </a:spcAft>
              <a:defRPr/>
            </a:pPr>
            <a:r>
              <a:rPr lang="es-ES" sz="2400" b="1" dirty="0" smtClean="0">
                <a:solidFill>
                  <a:schemeClr val="tx1"/>
                </a:solidFill>
              </a:rPr>
              <a:t>EXISTEN DOS TIPOS DE CONDENSACION:</a:t>
            </a:r>
            <a:br>
              <a:rPr lang="es-ES" sz="2400" b="1" dirty="0" smtClean="0">
                <a:solidFill>
                  <a:schemeClr val="tx1"/>
                </a:solidFill>
              </a:rPr>
            </a:br>
            <a:r>
              <a:rPr lang="es-ES" sz="2400" b="1" dirty="0" smtClean="0">
                <a:solidFill>
                  <a:schemeClr val="tx1"/>
                </a:solidFill>
              </a:rPr>
              <a:t>CONDENSACIÓN   SUPERFICIAL</a:t>
            </a:r>
            <a:br>
              <a:rPr lang="es-ES" sz="2400" b="1" dirty="0" smtClean="0">
                <a:solidFill>
                  <a:schemeClr val="tx1"/>
                </a:solidFill>
              </a:rPr>
            </a:br>
            <a:r>
              <a:rPr lang="es-ES" sz="2400" b="1" dirty="0" smtClean="0">
                <a:solidFill>
                  <a:schemeClr val="tx1"/>
                </a:solidFill>
              </a:rPr>
              <a:t>CONDENSACIÓN INTESRTICIAL</a:t>
            </a:r>
          </a:p>
        </p:txBody>
      </p:sp>
      <p:sp>
        <p:nvSpPr>
          <p:cNvPr id="50179" name="Rectangle 3"/>
          <p:cNvSpPr>
            <a:spLocks noGrp="1" noChangeArrowheads="1"/>
          </p:cNvSpPr>
          <p:nvPr>
            <p:ph idx="1"/>
          </p:nvPr>
        </p:nvSpPr>
        <p:spPr>
          <a:xfrm>
            <a:off x="539750" y="1412875"/>
            <a:ext cx="8153400" cy="520700"/>
          </a:xfrm>
        </p:spPr>
        <p:txBody>
          <a:bodyPr/>
          <a:lstStyle/>
          <a:p>
            <a:pPr eaLnBrk="1" hangingPunct="1">
              <a:lnSpc>
                <a:spcPct val="90000"/>
              </a:lnSpc>
            </a:pPr>
            <a:r>
              <a:rPr lang="es-ES" altLang="es-AR" smtClean="0"/>
              <a:t>CONDENSACIÓN  SUPERFICIAL</a:t>
            </a:r>
          </a:p>
          <a:p>
            <a:pPr eaLnBrk="1" hangingPunct="1">
              <a:lnSpc>
                <a:spcPct val="90000"/>
              </a:lnSpc>
            </a:pPr>
            <a:endParaRPr lang="es-ES" altLang="es-AR" smtClean="0"/>
          </a:p>
          <a:p>
            <a:pPr eaLnBrk="1" hangingPunct="1">
              <a:lnSpc>
                <a:spcPct val="90000"/>
              </a:lnSpc>
            </a:pPr>
            <a:endParaRPr lang="es-ES" altLang="es-AR" smtClean="0"/>
          </a:p>
          <a:p>
            <a:pPr eaLnBrk="1" hangingPunct="1">
              <a:lnSpc>
                <a:spcPct val="90000"/>
              </a:lnSpc>
            </a:pPr>
            <a:endParaRPr lang="es-ES" altLang="es-AR" smtClean="0"/>
          </a:p>
          <a:p>
            <a:pPr eaLnBrk="1" hangingPunct="1">
              <a:lnSpc>
                <a:spcPct val="90000"/>
              </a:lnSpc>
              <a:buFont typeface="Wingdings" panose="05000000000000000000" pitchFamily="2" charset="2"/>
              <a:buNone/>
            </a:pPr>
            <a:endParaRPr lang="es-ES" altLang="es-AR" smtClean="0"/>
          </a:p>
        </p:txBody>
      </p:sp>
      <p:sp>
        <p:nvSpPr>
          <p:cNvPr id="50180" name="27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96D8FA2-77AB-4D10-B8AC-31E6463E428D}" type="slidenum">
              <a:rPr lang="es-ES" altLang="es-AR">
                <a:solidFill>
                  <a:schemeClr val="tx2"/>
                </a:solidFill>
              </a:rPr>
              <a:pPr eaLnBrk="1" hangingPunct="1"/>
              <a:t>9</a:t>
            </a:fld>
            <a:endParaRPr lang="es-ES" altLang="es-AR">
              <a:solidFill>
                <a:schemeClr val="tx2"/>
              </a:solidFill>
            </a:endParaRPr>
          </a:p>
        </p:txBody>
      </p:sp>
      <p:sp>
        <p:nvSpPr>
          <p:cNvPr id="50181" name="Rectangle 4"/>
          <p:cNvSpPr>
            <a:spLocks noChangeArrowheads="1"/>
          </p:cNvSpPr>
          <p:nvPr/>
        </p:nvSpPr>
        <p:spPr bwMode="auto">
          <a:xfrm>
            <a:off x="1116013" y="2852738"/>
            <a:ext cx="1511300" cy="2808287"/>
          </a:xfrm>
          <a:prstGeom prst="rect">
            <a:avLst/>
          </a:prstGeom>
          <a:solidFill>
            <a:srgbClr val="FFCC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2" name="Rectangle 5" descr="Corcho"/>
          <p:cNvSpPr>
            <a:spLocks noChangeArrowheads="1"/>
          </p:cNvSpPr>
          <p:nvPr/>
        </p:nvSpPr>
        <p:spPr bwMode="auto">
          <a:xfrm>
            <a:off x="1187450" y="2852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3" name="Rectangle 6" descr="Corcho"/>
          <p:cNvSpPr>
            <a:spLocks noChangeArrowheads="1"/>
          </p:cNvSpPr>
          <p:nvPr/>
        </p:nvSpPr>
        <p:spPr bwMode="auto">
          <a:xfrm>
            <a:off x="1908175" y="2852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4" name="Rectangle 7" descr="Corcho"/>
          <p:cNvSpPr>
            <a:spLocks noChangeArrowheads="1"/>
          </p:cNvSpPr>
          <p:nvPr/>
        </p:nvSpPr>
        <p:spPr bwMode="auto">
          <a:xfrm>
            <a:off x="1187450" y="3211513"/>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5" name="Rectangle 12" descr="Corcho"/>
          <p:cNvSpPr>
            <a:spLocks noChangeArrowheads="1"/>
          </p:cNvSpPr>
          <p:nvPr/>
        </p:nvSpPr>
        <p:spPr bwMode="auto">
          <a:xfrm>
            <a:off x="1187450" y="3571875"/>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6" name="Rectangle 13" descr="Corcho"/>
          <p:cNvSpPr>
            <a:spLocks noChangeArrowheads="1"/>
          </p:cNvSpPr>
          <p:nvPr/>
        </p:nvSpPr>
        <p:spPr bwMode="auto">
          <a:xfrm>
            <a:off x="1908175" y="3571875"/>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7" name="Rectangle 14" descr="Corcho"/>
          <p:cNvSpPr>
            <a:spLocks noChangeArrowheads="1"/>
          </p:cNvSpPr>
          <p:nvPr/>
        </p:nvSpPr>
        <p:spPr bwMode="auto">
          <a:xfrm>
            <a:off x="1187450" y="4292600"/>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8" name="Rectangle 15" descr="Corcho"/>
          <p:cNvSpPr>
            <a:spLocks noChangeArrowheads="1"/>
          </p:cNvSpPr>
          <p:nvPr/>
        </p:nvSpPr>
        <p:spPr bwMode="auto">
          <a:xfrm>
            <a:off x="1908175" y="4292600"/>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89" name="Rectangle 16" descr="Corcho"/>
          <p:cNvSpPr>
            <a:spLocks noChangeArrowheads="1"/>
          </p:cNvSpPr>
          <p:nvPr/>
        </p:nvSpPr>
        <p:spPr bwMode="auto">
          <a:xfrm>
            <a:off x="1187450" y="3933825"/>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0" name="Rectangle 17" descr="Corcho"/>
          <p:cNvSpPr>
            <a:spLocks noChangeArrowheads="1"/>
          </p:cNvSpPr>
          <p:nvPr/>
        </p:nvSpPr>
        <p:spPr bwMode="auto">
          <a:xfrm>
            <a:off x="1187450" y="4652963"/>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1" name="Rectangle 18" descr="Corcho"/>
          <p:cNvSpPr>
            <a:spLocks noChangeArrowheads="1"/>
          </p:cNvSpPr>
          <p:nvPr/>
        </p:nvSpPr>
        <p:spPr bwMode="auto">
          <a:xfrm>
            <a:off x="1187450" y="5373688"/>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2" name="Rectangle 19" descr="Corcho"/>
          <p:cNvSpPr>
            <a:spLocks noChangeArrowheads="1"/>
          </p:cNvSpPr>
          <p:nvPr/>
        </p:nvSpPr>
        <p:spPr bwMode="auto">
          <a:xfrm>
            <a:off x="1187450" y="5011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3" name="Rectangle 20" descr="Corcho"/>
          <p:cNvSpPr>
            <a:spLocks noChangeArrowheads="1"/>
          </p:cNvSpPr>
          <p:nvPr/>
        </p:nvSpPr>
        <p:spPr bwMode="auto">
          <a:xfrm>
            <a:off x="1908175" y="5011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4" name="Text Box 22"/>
          <p:cNvSpPr txBox="1">
            <a:spLocks noChangeArrowheads="1"/>
          </p:cNvSpPr>
          <p:nvPr/>
        </p:nvSpPr>
        <p:spPr bwMode="auto">
          <a:xfrm>
            <a:off x="395288" y="4005263"/>
            <a:ext cx="7207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Te</a:t>
            </a:r>
          </a:p>
        </p:txBody>
      </p:sp>
      <p:sp>
        <p:nvSpPr>
          <p:cNvPr id="50195" name="Text Box 23"/>
          <p:cNvSpPr txBox="1">
            <a:spLocks noChangeArrowheads="1"/>
          </p:cNvSpPr>
          <p:nvPr/>
        </p:nvSpPr>
        <p:spPr bwMode="auto">
          <a:xfrm>
            <a:off x="2124075" y="2205038"/>
            <a:ext cx="345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“T”  interior menor que la temperatura del punto de rocío</a:t>
            </a:r>
          </a:p>
        </p:txBody>
      </p:sp>
      <p:sp>
        <p:nvSpPr>
          <p:cNvPr id="50196" name="Rectangle 24"/>
          <p:cNvSpPr>
            <a:spLocks noChangeArrowheads="1"/>
          </p:cNvSpPr>
          <p:nvPr/>
        </p:nvSpPr>
        <p:spPr bwMode="auto">
          <a:xfrm>
            <a:off x="2627313" y="2852738"/>
            <a:ext cx="288925" cy="2808287"/>
          </a:xfrm>
          <a:prstGeom prst="rect">
            <a:avLst/>
          </a:prstGeom>
          <a:gradFill rotWithShape="1">
            <a:gsLst>
              <a:gs pos="0">
                <a:srgbClr val="475E76"/>
              </a:gs>
              <a:gs pos="100000">
                <a:srgbClr val="99CC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7" name="Oval 25"/>
          <p:cNvSpPr>
            <a:spLocks noChangeArrowheads="1"/>
          </p:cNvSpPr>
          <p:nvPr/>
        </p:nvSpPr>
        <p:spPr bwMode="auto">
          <a:xfrm>
            <a:off x="3419475" y="3573463"/>
            <a:ext cx="2305050" cy="2016125"/>
          </a:xfrm>
          <a:prstGeom prst="ellipse">
            <a:avLst/>
          </a:prstGeom>
          <a:solidFill>
            <a:srgbClr val="C0C0C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0198" name="Line 27"/>
          <p:cNvSpPr>
            <a:spLocks noChangeShapeType="1"/>
          </p:cNvSpPr>
          <p:nvPr/>
        </p:nvSpPr>
        <p:spPr bwMode="auto">
          <a:xfrm flipH="1" flipV="1">
            <a:off x="2843213" y="3213100"/>
            <a:ext cx="1368425" cy="936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0199" name="Line 28"/>
          <p:cNvSpPr>
            <a:spLocks noChangeShapeType="1"/>
          </p:cNvSpPr>
          <p:nvPr/>
        </p:nvSpPr>
        <p:spPr bwMode="auto">
          <a:xfrm flipH="1" flipV="1">
            <a:off x="2771775" y="4221163"/>
            <a:ext cx="1295400"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0200" name="Line 29"/>
          <p:cNvSpPr>
            <a:spLocks noChangeShapeType="1"/>
          </p:cNvSpPr>
          <p:nvPr/>
        </p:nvSpPr>
        <p:spPr bwMode="auto">
          <a:xfrm flipH="1">
            <a:off x="2987675" y="4797425"/>
            <a:ext cx="1152525" cy="714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0201" name="Line 30"/>
          <p:cNvSpPr>
            <a:spLocks noChangeShapeType="1"/>
          </p:cNvSpPr>
          <p:nvPr/>
        </p:nvSpPr>
        <p:spPr bwMode="auto">
          <a:xfrm flipH="1">
            <a:off x="2987675" y="5013325"/>
            <a:ext cx="1223963"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0202" name="Line 31"/>
          <p:cNvSpPr>
            <a:spLocks noChangeShapeType="1"/>
          </p:cNvSpPr>
          <p:nvPr/>
        </p:nvSpPr>
        <p:spPr bwMode="auto">
          <a:xfrm flipH="1" flipV="1">
            <a:off x="2916238" y="3789363"/>
            <a:ext cx="1223962" cy="5762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79898" name="Text Box 32"/>
          <p:cNvSpPr txBox="1">
            <a:spLocks noChangeArrowheads="1"/>
          </p:cNvSpPr>
          <p:nvPr/>
        </p:nvSpPr>
        <p:spPr bwMode="auto">
          <a:xfrm>
            <a:off x="3851275" y="4005263"/>
            <a:ext cx="1512888" cy="1190625"/>
          </a:xfrm>
          <a:prstGeom prst="rect">
            <a:avLst/>
          </a:prstGeom>
          <a:noFill/>
          <a:ln w="9525">
            <a:noFill/>
            <a:miter lim="800000"/>
            <a:headEnd/>
            <a:tailEnd/>
          </a:ln>
        </p:spPr>
        <p:txBody>
          <a:bodyPr>
            <a:spAutoFit/>
          </a:bodyPr>
          <a:lstStyle/>
          <a:p>
            <a:pPr>
              <a:spcBef>
                <a:spcPct val="50000"/>
              </a:spcBef>
              <a:defRPr/>
            </a:pPr>
            <a:r>
              <a:rPr lang="es-ES" dirty="0">
                <a:solidFill>
                  <a:schemeClr val="accent2">
                    <a:lumMod val="75000"/>
                  </a:schemeClr>
                </a:solidFill>
              </a:rPr>
              <a:t>Aumento exagerado de la presión del vapor</a:t>
            </a:r>
          </a:p>
        </p:txBody>
      </p:sp>
      <p:sp>
        <p:nvSpPr>
          <p:cNvPr id="50204" name="Text Box 33"/>
          <p:cNvSpPr txBox="1">
            <a:spLocks noChangeArrowheads="1"/>
          </p:cNvSpPr>
          <p:nvPr/>
        </p:nvSpPr>
        <p:spPr bwMode="auto">
          <a:xfrm>
            <a:off x="6011863" y="3716338"/>
            <a:ext cx="2519362"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Puede deberse a :</a:t>
            </a:r>
          </a:p>
          <a:p>
            <a:pPr eaLnBrk="1" hangingPunct="1">
              <a:spcBef>
                <a:spcPct val="50000"/>
              </a:spcBef>
              <a:buFontTx/>
              <a:buChar char="•"/>
            </a:pPr>
            <a:r>
              <a:rPr lang="es-ES" altLang="es-AR"/>
              <a:t> La alta producción de vapor</a:t>
            </a:r>
          </a:p>
          <a:p>
            <a:pPr eaLnBrk="1" hangingPunct="1">
              <a:spcBef>
                <a:spcPct val="50000"/>
              </a:spcBef>
              <a:buFontTx/>
              <a:buChar char="•"/>
            </a:pPr>
            <a:r>
              <a:rPr lang="es-ES" altLang="es-AR"/>
              <a:t>La impermeabilidad del revestimiento</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70165"/>
    </mc:Choice>
    <mc:Fallback xmlns="">
      <p:transition spd="slow" advTm="70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84213" y="333375"/>
            <a:ext cx="8153400" cy="1025525"/>
          </a:xfrm>
        </p:spPr>
        <p:txBody>
          <a:bodyPr>
            <a:normAutofit fontScale="90000"/>
          </a:bodyPr>
          <a:lstStyle/>
          <a:p>
            <a:pPr marL="484632" algn="ctr" eaLnBrk="1" fontAlgn="auto" hangingPunct="1">
              <a:spcAft>
                <a:spcPts val="0"/>
              </a:spcAft>
              <a:defRPr/>
            </a:pPr>
            <a:r>
              <a:rPr lang="es-ES" sz="2400" b="1" dirty="0" smtClean="0">
                <a:solidFill>
                  <a:schemeClr val="tx1"/>
                </a:solidFill>
              </a:rPr>
              <a:t>EXISTEN DOS TIPOS DE CONDENSACION:</a:t>
            </a:r>
            <a:br>
              <a:rPr lang="es-ES" sz="2400" b="1" dirty="0" smtClean="0">
                <a:solidFill>
                  <a:schemeClr val="tx1"/>
                </a:solidFill>
              </a:rPr>
            </a:br>
            <a:r>
              <a:rPr lang="es-ES" sz="2400" b="1" dirty="0" smtClean="0">
                <a:solidFill>
                  <a:schemeClr val="tx1"/>
                </a:solidFill>
              </a:rPr>
              <a:t>CONDENSACIÓN   SUPERFICIAL</a:t>
            </a:r>
            <a:br>
              <a:rPr lang="es-ES" sz="2400" b="1" dirty="0" smtClean="0">
                <a:solidFill>
                  <a:schemeClr val="tx1"/>
                </a:solidFill>
              </a:rPr>
            </a:br>
            <a:r>
              <a:rPr lang="es-ES" sz="2400" b="1" dirty="0" smtClean="0">
                <a:solidFill>
                  <a:schemeClr val="tx1"/>
                </a:solidFill>
              </a:rPr>
              <a:t>CONDENSACIÓN INTESRTICIAL</a:t>
            </a:r>
          </a:p>
        </p:txBody>
      </p:sp>
      <p:sp>
        <p:nvSpPr>
          <p:cNvPr id="51203" name="Rectangle 3"/>
          <p:cNvSpPr>
            <a:spLocks noGrp="1" noChangeArrowheads="1"/>
          </p:cNvSpPr>
          <p:nvPr>
            <p:ph idx="1"/>
          </p:nvPr>
        </p:nvSpPr>
        <p:spPr>
          <a:xfrm>
            <a:off x="539750" y="1268413"/>
            <a:ext cx="8153400" cy="520700"/>
          </a:xfrm>
        </p:spPr>
        <p:txBody>
          <a:bodyPr/>
          <a:lstStyle/>
          <a:p>
            <a:pPr eaLnBrk="1" hangingPunct="1">
              <a:lnSpc>
                <a:spcPct val="90000"/>
              </a:lnSpc>
            </a:pPr>
            <a:r>
              <a:rPr lang="es-ES" altLang="es-AR" smtClean="0"/>
              <a:t>CONDENSACIÓN  INTERSTICIAL</a:t>
            </a:r>
          </a:p>
          <a:p>
            <a:pPr eaLnBrk="1" hangingPunct="1">
              <a:lnSpc>
                <a:spcPct val="90000"/>
              </a:lnSpc>
            </a:pPr>
            <a:endParaRPr lang="es-ES" altLang="es-AR" smtClean="0"/>
          </a:p>
          <a:p>
            <a:pPr eaLnBrk="1" hangingPunct="1">
              <a:lnSpc>
                <a:spcPct val="90000"/>
              </a:lnSpc>
            </a:pPr>
            <a:endParaRPr lang="es-ES" altLang="es-AR" smtClean="0"/>
          </a:p>
          <a:p>
            <a:pPr eaLnBrk="1" hangingPunct="1">
              <a:lnSpc>
                <a:spcPct val="90000"/>
              </a:lnSpc>
            </a:pPr>
            <a:endParaRPr lang="es-ES" altLang="es-AR" smtClean="0"/>
          </a:p>
          <a:p>
            <a:pPr eaLnBrk="1" hangingPunct="1">
              <a:lnSpc>
                <a:spcPct val="90000"/>
              </a:lnSpc>
              <a:buFont typeface="Wingdings" panose="05000000000000000000" pitchFamily="2" charset="2"/>
              <a:buNone/>
            </a:pPr>
            <a:endParaRPr lang="es-ES" altLang="es-AR" smtClean="0"/>
          </a:p>
        </p:txBody>
      </p:sp>
      <p:sp>
        <p:nvSpPr>
          <p:cNvPr id="51204" name="27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4929BA1-E654-40D9-A7F8-87528189E980}" type="slidenum">
              <a:rPr lang="es-ES" altLang="es-AR">
                <a:solidFill>
                  <a:schemeClr val="tx2"/>
                </a:solidFill>
              </a:rPr>
              <a:pPr eaLnBrk="1" hangingPunct="1"/>
              <a:t>10</a:t>
            </a:fld>
            <a:endParaRPr lang="es-ES" altLang="es-AR">
              <a:solidFill>
                <a:schemeClr val="tx2"/>
              </a:solidFill>
            </a:endParaRPr>
          </a:p>
        </p:txBody>
      </p:sp>
      <p:sp>
        <p:nvSpPr>
          <p:cNvPr id="51205" name="Rectangle 4"/>
          <p:cNvSpPr>
            <a:spLocks noChangeArrowheads="1"/>
          </p:cNvSpPr>
          <p:nvPr/>
        </p:nvSpPr>
        <p:spPr bwMode="auto">
          <a:xfrm>
            <a:off x="1116013" y="2852738"/>
            <a:ext cx="1511300" cy="2808287"/>
          </a:xfrm>
          <a:prstGeom prst="rect">
            <a:avLst/>
          </a:prstGeom>
          <a:solidFill>
            <a:srgbClr val="FFCC99"/>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06" name="Rectangle 5" descr="Corcho"/>
          <p:cNvSpPr>
            <a:spLocks noChangeArrowheads="1"/>
          </p:cNvSpPr>
          <p:nvPr/>
        </p:nvSpPr>
        <p:spPr bwMode="auto">
          <a:xfrm>
            <a:off x="1187450" y="2852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07" name="Rectangle 6" descr="Corcho"/>
          <p:cNvSpPr>
            <a:spLocks noChangeArrowheads="1"/>
          </p:cNvSpPr>
          <p:nvPr/>
        </p:nvSpPr>
        <p:spPr bwMode="auto">
          <a:xfrm>
            <a:off x="1908175" y="2852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08" name="Rectangle 7" descr="Corcho"/>
          <p:cNvSpPr>
            <a:spLocks noChangeArrowheads="1"/>
          </p:cNvSpPr>
          <p:nvPr/>
        </p:nvSpPr>
        <p:spPr bwMode="auto">
          <a:xfrm>
            <a:off x="1187450" y="3211513"/>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09" name="Rectangle 8" descr="Corcho"/>
          <p:cNvSpPr>
            <a:spLocks noChangeArrowheads="1"/>
          </p:cNvSpPr>
          <p:nvPr/>
        </p:nvSpPr>
        <p:spPr bwMode="auto">
          <a:xfrm>
            <a:off x="1187450" y="3571875"/>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0" name="Rectangle 9" descr="Corcho"/>
          <p:cNvSpPr>
            <a:spLocks noChangeArrowheads="1"/>
          </p:cNvSpPr>
          <p:nvPr/>
        </p:nvSpPr>
        <p:spPr bwMode="auto">
          <a:xfrm>
            <a:off x="1908175" y="3571875"/>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1" name="Rectangle 10" descr="Corcho"/>
          <p:cNvSpPr>
            <a:spLocks noChangeArrowheads="1"/>
          </p:cNvSpPr>
          <p:nvPr/>
        </p:nvSpPr>
        <p:spPr bwMode="auto">
          <a:xfrm>
            <a:off x="1187450" y="4292600"/>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2" name="Rectangle 11" descr="Corcho"/>
          <p:cNvSpPr>
            <a:spLocks noChangeArrowheads="1"/>
          </p:cNvSpPr>
          <p:nvPr/>
        </p:nvSpPr>
        <p:spPr bwMode="auto">
          <a:xfrm>
            <a:off x="1908175" y="4292600"/>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3" name="Rectangle 12" descr="Corcho"/>
          <p:cNvSpPr>
            <a:spLocks noChangeArrowheads="1"/>
          </p:cNvSpPr>
          <p:nvPr/>
        </p:nvSpPr>
        <p:spPr bwMode="auto">
          <a:xfrm>
            <a:off x="1187450" y="3933825"/>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4" name="Rectangle 13" descr="Corcho"/>
          <p:cNvSpPr>
            <a:spLocks noChangeArrowheads="1"/>
          </p:cNvSpPr>
          <p:nvPr/>
        </p:nvSpPr>
        <p:spPr bwMode="auto">
          <a:xfrm>
            <a:off x="1187450" y="4652963"/>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5" name="Rectangle 14" descr="Corcho"/>
          <p:cNvSpPr>
            <a:spLocks noChangeArrowheads="1"/>
          </p:cNvSpPr>
          <p:nvPr/>
        </p:nvSpPr>
        <p:spPr bwMode="auto">
          <a:xfrm>
            <a:off x="1187450" y="5373688"/>
            <a:ext cx="1368425"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6" name="Rectangle 15" descr="Corcho"/>
          <p:cNvSpPr>
            <a:spLocks noChangeArrowheads="1"/>
          </p:cNvSpPr>
          <p:nvPr/>
        </p:nvSpPr>
        <p:spPr bwMode="auto">
          <a:xfrm>
            <a:off x="1187450" y="5011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7" name="Rectangle 16" descr="Corcho"/>
          <p:cNvSpPr>
            <a:spLocks noChangeArrowheads="1"/>
          </p:cNvSpPr>
          <p:nvPr/>
        </p:nvSpPr>
        <p:spPr bwMode="auto">
          <a:xfrm>
            <a:off x="1908175" y="5011738"/>
            <a:ext cx="647700" cy="288925"/>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18" name="Text Box 17"/>
          <p:cNvSpPr txBox="1">
            <a:spLocks noChangeArrowheads="1"/>
          </p:cNvSpPr>
          <p:nvPr/>
        </p:nvSpPr>
        <p:spPr bwMode="auto">
          <a:xfrm>
            <a:off x="395288" y="4005263"/>
            <a:ext cx="7207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Te</a:t>
            </a:r>
          </a:p>
        </p:txBody>
      </p:sp>
      <p:sp>
        <p:nvSpPr>
          <p:cNvPr id="51219" name="Text Box 18"/>
          <p:cNvSpPr txBox="1">
            <a:spLocks noChangeArrowheads="1"/>
          </p:cNvSpPr>
          <p:nvPr/>
        </p:nvSpPr>
        <p:spPr bwMode="auto">
          <a:xfrm>
            <a:off x="2124075" y="2205038"/>
            <a:ext cx="3454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T interior menor que la temperatura del punto de rocío</a:t>
            </a:r>
          </a:p>
        </p:txBody>
      </p:sp>
      <p:sp>
        <p:nvSpPr>
          <p:cNvPr id="51220" name="Oval 20"/>
          <p:cNvSpPr>
            <a:spLocks noChangeArrowheads="1"/>
          </p:cNvSpPr>
          <p:nvPr/>
        </p:nvSpPr>
        <p:spPr bwMode="auto">
          <a:xfrm>
            <a:off x="3419475" y="3573463"/>
            <a:ext cx="2305050" cy="2016125"/>
          </a:xfrm>
          <a:prstGeom prst="ellipse">
            <a:avLst/>
          </a:prstGeom>
          <a:solidFill>
            <a:srgbClr val="C0C0C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1221" name="Line 21"/>
          <p:cNvSpPr>
            <a:spLocks noChangeShapeType="1"/>
          </p:cNvSpPr>
          <p:nvPr/>
        </p:nvSpPr>
        <p:spPr bwMode="auto">
          <a:xfrm flipH="1" flipV="1">
            <a:off x="2843213" y="3213100"/>
            <a:ext cx="1368425" cy="936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1222" name="Line 22"/>
          <p:cNvSpPr>
            <a:spLocks noChangeShapeType="1"/>
          </p:cNvSpPr>
          <p:nvPr/>
        </p:nvSpPr>
        <p:spPr bwMode="auto">
          <a:xfrm flipH="1" flipV="1">
            <a:off x="2771775" y="4221163"/>
            <a:ext cx="1295400"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1223" name="Line 23"/>
          <p:cNvSpPr>
            <a:spLocks noChangeShapeType="1"/>
          </p:cNvSpPr>
          <p:nvPr/>
        </p:nvSpPr>
        <p:spPr bwMode="auto">
          <a:xfrm flipH="1">
            <a:off x="2987675" y="4797425"/>
            <a:ext cx="1152525" cy="714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1224" name="Line 24"/>
          <p:cNvSpPr>
            <a:spLocks noChangeShapeType="1"/>
          </p:cNvSpPr>
          <p:nvPr/>
        </p:nvSpPr>
        <p:spPr bwMode="auto">
          <a:xfrm flipH="1">
            <a:off x="2987675" y="5013325"/>
            <a:ext cx="1223963"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1225" name="Line 25"/>
          <p:cNvSpPr>
            <a:spLocks noChangeShapeType="1"/>
          </p:cNvSpPr>
          <p:nvPr/>
        </p:nvSpPr>
        <p:spPr bwMode="auto">
          <a:xfrm flipH="1" flipV="1">
            <a:off x="2916238" y="3789363"/>
            <a:ext cx="1223962" cy="5762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80921" name="Text Box 26"/>
          <p:cNvSpPr txBox="1">
            <a:spLocks noChangeArrowheads="1"/>
          </p:cNvSpPr>
          <p:nvPr/>
        </p:nvSpPr>
        <p:spPr bwMode="auto">
          <a:xfrm>
            <a:off x="3851275" y="4005263"/>
            <a:ext cx="1512888" cy="1190625"/>
          </a:xfrm>
          <a:prstGeom prst="rect">
            <a:avLst/>
          </a:prstGeom>
          <a:noFill/>
          <a:ln w="9525">
            <a:noFill/>
            <a:miter lim="800000"/>
            <a:headEnd/>
            <a:tailEnd/>
          </a:ln>
        </p:spPr>
        <p:txBody>
          <a:bodyPr>
            <a:spAutoFit/>
          </a:bodyPr>
          <a:lstStyle/>
          <a:p>
            <a:pPr>
              <a:spcBef>
                <a:spcPct val="50000"/>
              </a:spcBef>
              <a:defRPr/>
            </a:pPr>
            <a:r>
              <a:rPr lang="es-ES" dirty="0">
                <a:solidFill>
                  <a:schemeClr val="bg2">
                    <a:lumMod val="50000"/>
                  </a:schemeClr>
                </a:solidFill>
              </a:rPr>
              <a:t>Aumento exagerado de la presión del vapor</a:t>
            </a:r>
          </a:p>
        </p:txBody>
      </p:sp>
      <p:sp>
        <p:nvSpPr>
          <p:cNvPr id="51227" name="Text Box 27"/>
          <p:cNvSpPr txBox="1">
            <a:spLocks noChangeArrowheads="1"/>
          </p:cNvSpPr>
          <p:nvPr/>
        </p:nvSpPr>
        <p:spPr bwMode="auto">
          <a:xfrm>
            <a:off x="5651500" y="1700213"/>
            <a:ext cx="2735263"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Puede deberse a :</a:t>
            </a:r>
          </a:p>
          <a:p>
            <a:pPr eaLnBrk="1" hangingPunct="1">
              <a:spcBef>
                <a:spcPct val="50000"/>
              </a:spcBef>
              <a:buFontTx/>
              <a:buChar char="•"/>
            </a:pPr>
            <a:r>
              <a:rPr lang="es-ES" altLang="es-AR"/>
              <a:t> La alta producción de vapor que atraviesa el muro </a:t>
            </a:r>
          </a:p>
          <a:p>
            <a:pPr eaLnBrk="1" hangingPunct="1">
              <a:spcBef>
                <a:spcPct val="50000"/>
              </a:spcBef>
              <a:buFontTx/>
              <a:buChar char="•"/>
            </a:pPr>
            <a:r>
              <a:rPr lang="es-ES" altLang="es-AR"/>
              <a:t>Gradiente de temperatura del muro</a:t>
            </a:r>
          </a:p>
          <a:p>
            <a:pPr eaLnBrk="1" hangingPunct="1">
              <a:spcBef>
                <a:spcPct val="50000"/>
              </a:spcBef>
              <a:buFontTx/>
              <a:buChar char="•"/>
            </a:pPr>
            <a:r>
              <a:rPr lang="es-ES" altLang="es-AR"/>
              <a:t>La constitución del muro.</a:t>
            </a:r>
          </a:p>
          <a:p>
            <a:pPr eaLnBrk="1" hangingPunct="1">
              <a:spcBef>
                <a:spcPct val="50000"/>
              </a:spcBef>
              <a:buFontTx/>
              <a:buChar char="•"/>
            </a:pPr>
            <a:r>
              <a:rPr lang="es-ES" altLang="es-AR"/>
              <a:t>La disposición de las distintas capas.</a:t>
            </a:r>
          </a:p>
          <a:p>
            <a:pPr eaLnBrk="1" hangingPunct="1">
              <a:spcBef>
                <a:spcPct val="50000"/>
              </a:spcBef>
              <a:buFontTx/>
              <a:buChar char="•"/>
            </a:pPr>
            <a:r>
              <a:rPr lang="es-ES" altLang="es-AR"/>
              <a:t>Permisividad al paso del vapor de agua de cada una de ellas</a:t>
            </a:r>
          </a:p>
        </p:txBody>
      </p:sp>
      <p:sp>
        <p:nvSpPr>
          <p:cNvPr id="51228" name="Rectangle 29"/>
          <p:cNvSpPr>
            <a:spLocks noChangeArrowheads="1"/>
          </p:cNvSpPr>
          <p:nvPr/>
        </p:nvSpPr>
        <p:spPr bwMode="auto">
          <a:xfrm>
            <a:off x="1619250" y="2852738"/>
            <a:ext cx="504825" cy="2808287"/>
          </a:xfrm>
          <a:prstGeom prst="rect">
            <a:avLst/>
          </a:prstGeom>
          <a:solidFill>
            <a:srgbClr val="99CCFF">
              <a:alpha val="4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4256"/>
    </mc:Choice>
    <mc:Fallback xmlns="">
      <p:transition spd="slow" advTm="342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CuadroTexto"/>
          <p:cNvSpPr txBox="1">
            <a:spLocks noChangeArrowheads="1"/>
          </p:cNvSpPr>
          <p:nvPr/>
        </p:nvSpPr>
        <p:spPr bwMode="auto">
          <a:xfrm>
            <a:off x="1258888" y="476250"/>
            <a:ext cx="5184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 altLang="es-AR"/>
              <a:t>ALGUNOS CONCEPTOS NECESARIOS</a:t>
            </a:r>
            <a:endParaRPr lang="es-AR" altLang="es-AR"/>
          </a:p>
        </p:txBody>
      </p:sp>
      <p:sp>
        <p:nvSpPr>
          <p:cNvPr id="36867" name="5 Marcador de contenido"/>
          <p:cNvSpPr>
            <a:spLocks noGrp="1"/>
          </p:cNvSpPr>
          <p:nvPr>
            <p:ph sz="quarter" idx="2"/>
          </p:nvPr>
        </p:nvSpPr>
        <p:spPr>
          <a:xfrm>
            <a:off x="-180528" y="862162"/>
            <a:ext cx="5184328" cy="3490913"/>
          </a:xfrm>
        </p:spPr>
        <p:txBody>
          <a:bodyPr>
            <a:noAutofit/>
          </a:bodyPr>
          <a:lstStyle/>
          <a:p>
            <a:pPr marL="411480" algn="ctr" eaLnBrk="1" fontAlgn="auto" hangingPunct="1">
              <a:spcAft>
                <a:spcPts val="0"/>
              </a:spcAft>
              <a:buFont typeface="Wingdings"/>
              <a:buChar char=""/>
              <a:defRPr/>
            </a:pPr>
            <a:r>
              <a:rPr lang="es-ES" sz="2800" b="1" dirty="0" smtClean="0"/>
              <a:t>En lugares donde se produzcan habitualmente condensaciones superficiales, tales como vidrios o paredes opacas de cocinas y baños, por superarse allí </a:t>
            </a:r>
            <a:r>
              <a:rPr lang="es-ES" sz="2800" b="1" dirty="0" err="1" smtClean="0"/>
              <a:t>comunmente</a:t>
            </a:r>
            <a:r>
              <a:rPr lang="es-ES" sz="2800" b="1" dirty="0" smtClean="0"/>
              <a:t> las condiciones </a:t>
            </a:r>
            <a:r>
              <a:rPr lang="es-ES" sz="2800" b="1" dirty="0" err="1" smtClean="0"/>
              <a:t>higrotérmicas</a:t>
            </a:r>
            <a:r>
              <a:rPr lang="es-ES" sz="2800" b="1" dirty="0" smtClean="0"/>
              <a:t> establecidas por esta norma deben utilizarse materiales que no sean factibles de deterioro en contacto con el agua</a:t>
            </a:r>
            <a:endParaRPr lang="es-AR" sz="2800" b="1" dirty="0" smtClean="0"/>
          </a:p>
        </p:txBody>
      </p:sp>
      <p:pic>
        <p:nvPicPr>
          <p:cNvPr id="53252" name="Picture 3"/>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5003800" y="1412875"/>
            <a:ext cx="3816350" cy="4032250"/>
          </a:xfrm>
          <a:noFill/>
        </p:spPr>
      </p:pic>
      <p:sp>
        <p:nvSpPr>
          <p:cNvPr id="53253"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5D79420-85C7-4EBD-9447-1DD11E2AD2C2}" type="slidenum">
              <a:rPr lang="es-ES" altLang="es-AR">
                <a:solidFill>
                  <a:schemeClr val="tx2"/>
                </a:solidFill>
              </a:rPr>
              <a:pPr eaLnBrk="1" hangingPunct="1"/>
              <a:t>11</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5422"/>
    </mc:Choice>
    <mc:Fallback xmlns="">
      <p:transition spd="slow" advTm="35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eaLnBrk="1" fontAlgn="auto" hangingPunct="1">
              <a:spcAft>
                <a:spcPts val="0"/>
              </a:spcAft>
              <a:defRPr/>
            </a:pPr>
            <a:r>
              <a:rPr lang="es-ES" b="1" dirty="0" smtClean="0">
                <a:solidFill>
                  <a:schemeClr val="tx1"/>
                </a:solidFill>
              </a:rPr>
              <a:t>Factores que elevan el riesgo de condensaciones:</a:t>
            </a:r>
            <a:endParaRPr lang="es-AR" b="1" dirty="0">
              <a:solidFill>
                <a:schemeClr val="tx1"/>
              </a:solidFill>
            </a:endParaRPr>
          </a:p>
        </p:txBody>
      </p:sp>
      <p:sp>
        <p:nvSpPr>
          <p:cNvPr id="54275" name="2 Marcador de contenido"/>
          <p:cNvSpPr>
            <a:spLocks noGrp="1"/>
          </p:cNvSpPr>
          <p:nvPr>
            <p:ph idx="1"/>
          </p:nvPr>
        </p:nvSpPr>
        <p:spPr>
          <a:xfrm>
            <a:off x="457200" y="1882775"/>
            <a:ext cx="8229600" cy="4572000"/>
          </a:xfrm>
        </p:spPr>
        <p:txBody>
          <a:bodyPr/>
          <a:lstStyle/>
          <a:p>
            <a:pPr eaLnBrk="1" hangingPunct="1"/>
            <a:r>
              <a:rPr lang="es-ES" altLang="es-AR" smtClean="0"/>
              <a:t>Ventilación escasa o deficiente</a:t>
            </a:r>
          </a:p>
          <a:p>
            <a:pPr eaLnBrk="1" hangingPunct="1"/>
            <a:r>
              <a:rPr lang="es-ES" altLang="es-AR" smtClean="0"/>
              <a:t>Climas con inviernos prolongados</a:t>
            </a:r>
          </a:p>
          <a:p>
            <a:pPr eaLnBrk="1" hangingPunct="1"/>
            <a:r>
              <a:rPr lang="es-ES" altLang="es-AR" smtClean="0"/>
              <a:t>Ambientes de dimensiones reducidas</a:t>
            </a:r>
          </a:p>
          <a:p>
            <a:pPr eaLnBrk="1" hangingPunct="1"/>
            <a:r>
              <a:rPr lang="es-ES" altLang="es-AR" smtClean="0"/>
              <a:t>Hacinamiento</a:t>
            </a:r>
          </a:p>
          <a:p>
            <a:pPr eaLnBrk="1" hangingPunct="1"/>
            <a:r>
              <a:rPr lang="es-ES" altLang="es-AR" smtClean="0"/>
              <a:t>Actividades que generan vapor ( baños y cocinas)</a:t>
            </a:r>
          </a:p>
          <a:p>
            <a:pPr eaLnBrk="1" hangingPunct="1"/>
            <a:r>
              <a:rPr lang="es-ES" altLang="es-AR" smtClean="0"/>
              <a:t>Grandes diferencias entre temperatura interior y exterior.</a:t>
            </a:r>
            <a:endParaRPr lang="es-AR" altLang="es-AR" smtClean="0"/>
          </a:p>
        </p:txBody>
      </p:sp>
      <p:sp>
        <p:nvSpPr>
          <p:cNvPr id="54276"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19FC77-D599-42C3-8825-1077E3E6A570}" type="slidenum">
              <a:rPr lang="es-ES" altLang="es-AR">
                <a:solidFill>
                  <a:schemeClr val="tx2"/>
                </a:solidFill>
              </a:rPr>
              <a:pPr eaLnBrk="1" hangingPunct="1"/>
              <a:t>12</a:t>
            </a:fld>
            <a:endParaRPr lang="es-ES" altLang="es-AR">
              <a:solidFill>
                <a:schemeClr val="tx2"/>
              </a:solidFill>
            </a:endParaRPr>
          </a:p>
        </p:txBody>
      </p:sp>
      <p:pic>
        <p:nvPicPr>
          <p:cNvPr id="3" name="2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55853"/>
    </mc:Choice>
    <mc:Fallback xmlns="">
      <p:transition spd="slow" advTm="155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728663" y="115888"/>
            <a:ext cx="7772400" cy="914400"/>
          </a:xfrm>
        </p:spPr>
        <p:txBody>
          <a:bodyPr>
            <a:normAutofit fontScale="90000"/>
          </a:bodyPr>
          <a:lstStyle/>
          <a:p>
            <a:pPr marL="484632" algn="ctr" eaLnBrk="1" fontAlgn="auto" hangingPunct="1">
              <a:spcAft>
                <a:spcPts val="0"/>
              </a:spcAft>
              <a:defRPr/>
            </a:pPr>
            <a:r>
              <a:rPr lang="es-ES" sz="3200" b="1" dirty="0" smtClean="0">
                <a:solidFill>
                  <a:srgbClr val="FFFF00"/>
                </a:solidFill>
              </a:rPr>
              <a:t>PAUTAS DE DISEÑO PARA DISMINUIR EL RIESGO DE CONDENSACIÓN EN VIVIENDAS</a:t>
            </a:r>
            <a:endParaRPr lang="es-AR" sz="3200" b="1" dirty="0">
              <a:solidFill>
                <a:srgbClr val="FFFF00"/>
              </a:solidFill>
            </a:endParaRPr>
          </a:p>
        </p:txBody>
      </p:sp>
      <p:sp>
        <p:nvSpPr>
          <p:cNvPr id="55299" name="7 Marcador de contenido"/>
          <p:cNvSpPr>
            <a:spLocks noGrp="1"/>
          </p:cNvSpPr>
          <p:nvPr>
            <p:ph idx="1"/>
          </p:nvPr>
        </p:nvSpPr>
        <p:spPr>
          <a:xfrm>
            <a:off x="338138" y="1524000"/>
            <a:ext cx="8183562" cy="4187825"/>
          </a:xfrm>
        </p:spPr>
        <p:txBody>
          <a:bodyPr/>
          <a:lstStyle/>
          <a:p>
            <a:pPr eaLnBrk="1" hangingPunct="1"/>
            <a:r>
              <a:rPr lang="es-ES" altLang="es-AR" smtClean="0"/>
              <a:t>Favorecer la ventilación cruzada interior.</a:t>
            </a:r>
          </a:p>
          <a:p>
            <a:pPr eaLnBrk="1" hangingPunct="1"/>
            <a:r>
              <a:rPr lang="es-ES" altLang="es-AR" smtClean="0"/>
              <a:t>No instalar calefactores de gas sin tiraje exterior</a:t>
            </a:r>
          </a:p>
          <a:p>
            <a:pPr eaLnBrk="1" hangingPunct="1"/>
            <a:r>
              <a:rPr lang="es-ES" altLang="es-AR" smtClean="0"/>
              <a:t>Favorecer la extracción de aire en baños y cocinas por medios naturales o mecánicos</a:t>
            </a:r>
            <a:endParaRPr lang="es-AR" altLang="es-AR" smtClean="0"/>
          </a:p>
        </p:txBody>
      </p:sp>
      <p:sp>
        <p:nvSpPr>
          <p:cNvPr id="55300"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FF3CB0-3D71-47E1-BEE1-9BDDB4F73074}" type="slidenum">
              <a:rPr lang="es-ES" altLang="es-AR">
                <a:solidFill>
                  <a:schemeClr val="tx2"/>
                </a:solidFill>
              </a:rPr>
              <a:pPr eaLnBrk="1" hangingPunct="1"/>
              <a:t>13</a:t>
            </a:fld>
            <a:endParaRPr lang="es-ES" altLang="es-AR">
              <a:solidFill>
                <a:schemeClr val="tx2"/>
              </a:solidFill>
            </a:endParaRPr>
          </a:p>
        </p:txBody>
      </p:sp>
      <p:sp>
        <p:nvSpPr>
          <p:cNvPr id="55301" name="4 CuadroTexto"/>
          <p:cNvSpPr txBox="1">
            <a:spLocks noChangeArrowheads="1"/>
          </p:cNvSpPr>
          <p:nvPr/>
        </p:nvSpPr>
        <p:spPr bwMode="auto">
          <a:xfrm>
            <a:off x="642938" y="4786313"/>
            <a:ext cx="8072437" cy="184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257300" indent="-3429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sz="2400" b="1">
                <a:solidFill>
                  <a:srgbClr val="FFFF00"/>
                </a:solidFill>
              </a:rPr>
              <a:t>El vapor entra y sale de un edificio principalmente :</a:t>
            </a:r>
          </a:p>
          <a:p>
            <a:pPr lvl="2" eaLnBrk="1" hangingPunct="1">
              <a:buFont typeface="Tw Cen MT" panose="020B0602020104020603" pitchFamily="34" charset="0"/>
              <a:buAutoNum type="arabicPeriod"/>
            </a:pPr>
            <a:r>
              <a:rPr lang="es-ES_tradnl" altLang="es-AR" sz="2400" b="1">
                <a:solidFill>
                  <a:srgbClr val="FFFF00"/>
                </a:solidFill>
              </a:rPr>
              <a:t>Corrientes de aire, 98% del total</a:t>
            </a:r>
          </a:p>
          <a:p>
            <a:pPr lvl="2" eaLnBrk="1" hangingPunct="1">
              <a:buFont typeface="Tw Cen MT" panose="020B0602020104020603" pitchFamily="34" charset="0"/>
              <a:buAutoNum type="arabicPeriod"/>
            </a:pPr>
            <a:r>
              <a:rPr lang="es-ES_tradnl" altLang="es-AR" sz="2400" b="1">
                <a:solidFill>
                  <a:srgbClr val="FFFF00"/>
                </a:solidFill>
              </a:rPr>
              <a:t>Difusión a través de materiales</a:t>
            </a:r>
          </a:p>
          <a:p>
            <a:pPr lvl="2" eaLnBrk="1" hangingPunct="1">
              <a:buFont typeface="Tw Cen MT" panose="020B0602020104020603" pitchFamily="34" charset="0"/>
              <a:buAutoNum type="arabicPeriod"/>
            </a:pPr>
            <a:r>
              <a:rPr lang="es-ES_tradnl" altLang="es-AR" sz="2400" b="1">
                <a:solidFill>
                  <a:srgbClr val="FFFF00"/>
                </a:solidFill>
              </a:rPr>
              <a:t>Transferencia de calor</a:t>
            </a:r>
          </a:p>
          <a:p>
            <a:pPr eaLnBrk="1" hangingPunct="1"/>
            <a:endParaRPr lang="es-ES" altLang="es-AR"/>
          </a:p>
        </p:txBody>
      </p:sp>
      <p:pic>
        <p:nvPicPr>
          <p:cNvPr id="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8" y="4071938"/>
            <a:ext cx="7858125"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6216"/>
    </mc:Choice>
    <mc:Fallback xmlns="">
      <p:transition spd="slow" advTm="86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16"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ox(in)">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Grp="1" noChangeArrowheads="1"/>
          </p:cNvSpPr>
          <p:nvPr>
            <p:ph type="title"/>
          </p:nvPr>
        </p:nvSpPr>
        <p:spPr>
          <a:xfrm>
            <a:off x="539750" y="333375"/>
            <a:ext cx="8153400" cy="708025"/>
          </a:xfrm>
        </p:spPr>
        <p:txBody>
          <a:bodyPr>
            <a:normAutofit/>
          </a:bodyPr>
          <a:lstStyle/>
          <a:p>
            <a:pPr marL="484632" algn="ctr" eaLnBrk="1" fontAlgn="auto" hangingPunct="1">
              <a:spcAft>
                <a:spcPts val="0"/>
              </a:spcAft>
              <a:defRPr/>
            </a:pPr>
            <a:r>
              <a:rPr lang="es-ES" sz="2800" dirty="0" smtClean="0">
                <a:solidFill>
                  <a:srgbClr val="FFFF00"/>
                </a:solidFill>
              </a:rPr>
              <a:t>BARRERA  REGULADORA DEL PASO DEL   VAPOR</a:t>
            </a:r>
          </a:p>
        </p:txBody>
      </p:sp>
      <p:sp>
        <p:nvSpPr>
          <p:cNvPr id="57347" name="1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0D947C-BC9F-4F66-B49E-6845252F71E9}" type="slidenum">
              <a:rPr lang="es-ES" altLang="es-AR">
                <a:solidFill>
                  <a:schemeClr val="tx2"/>
                </a:solidFill>
              </a:rPr>
              <a:pPr eaLnBrk="1" hangingPunct="1"/>
              <a:t>14</a:t>
            </a:fld>
            <a:endParaRPr lang="es-ES" altLang="es-AR">
              <a:solidFill>
                <a:schemeClr val="tx2"/>
              </a:solidFill>
            </a:endParaRPr>
          </a:p>
        </p:txBody>
      </p:sp>
      <p:sp>
        <p:nvSpPr>
          <p:cNvPr id="57348" name="Text Box 5"/>
          <p:cNvSpPr txBox="1">
            <a:spLocks noChangeArrowheads="1"/>
          </p:cNvSpPr>
          <p:nvPr/>
        </p:nvSpPr>
        <p:spPr bwMode="auto">
          <a:xfrm>
            <a:off x="611188" y="1196975"/>
            <a:ext cx="78486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ES" altLang="es-AR" b="1"/>
              <a:t>CAPA DE MATERIAL QUE, GENERALMENTE DE ESPESOR PEQUEÑO, OFRECE  ALTA  RESISTENCIA  AL PASAJE DE VAPOR.  PARA QUE UN MATERIAL SE CONSIDERE BARRERA DE VAPOR, SU PERMEANCIA DEBE SER MENOR QUE 0,75 g/m2hkPa</a:t>
            </a:r>
          </a:p>
        </p:txBody>
      </p:sp>
      <p:pic>
        <p:nvPicPr>
          <p:cNvPr id="57349"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636838"/>
            <a:ext cx="4467225"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 Box 16"/>
          <p:cNvSpPr txBox="1">
            <a:spLocks noChangeArrowheads="1"/>
          </p:cNvSpPr>
          <p:nvPr/>
        </p:nvSpPr>
        <p:spPr bwMode="auto">
          <a:xfrm>
            <a:off x="5651500" y="3573463"/>
            <a:ext cx="1873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s-AR" altLang="es-AR"/>
          </a:p>
        </p:txBody>
      </p:sp>
      <p:sp>
        <p:nvSpPr>
          <p:cNvPr id="57351" name="Line 17"/>
          <p:cNvSpPr>
            <a:spLocks noChangeShapeType="1"/>
          </p:cNvSpPr>
          <p:nvPr/>
        </p:nvSpPr>
        <p:spPr bwMode="auto">
          <a:xfrm flipV="1">
            <a:off x="4643438" y="3644900"/>
            <a:ext cx="1081087" cy="2159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7352" name="Text Box 18"/>
          <p:cNvSpPr txBox="1">
            <a:spLocks noChangeArrowheads="1"/>
          </p:cNvSpPr>
          <p:nvPr/>
        </p:nvSpPr>
        <p:spPr bwMode="auto">
          <a:xfrm>
            <a:off x="5724525" y="34290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0.065</a:t>
            </a:r>
          </a:p>
        </p:txBody>
      </p:sp>
      <p:sp>
        <p:nvSpPr>
          <p:cNvPr id="57353" name="Text Box 19"/>
          <p:cNvSpPr txBox="1">
            <a:spLocks noChangeArrowheads="1"/>
          </p:cNvSpPr>
          <p:nvPr/>
        </p:nvSpPr>
        <p:spPr bwMode="auto">
          <a:xfrm>
            <a:off x="5795963" y="4005263"/>
            <a:ext cx="1295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0.022</a:t>
            </a:r>
          </a:p>
        </p:txBody>
      </p:sp>
      <p:sp>
        <p:nvSpPr>
          <p:cNvPr id="57354" name="Line 20"/>
          <p:cNvSpPr>
            <a:spLocks noChangeShapeType="1"/>
          </p:cNvSpPr>
          <p:nvPr/>
        </p:nvSpPr>
        <p:spPr bwMode="auto">
          <a:xfrm>
            <a:off x="4643438" y="4005263"/>
            <a:ext cx="1152525" cy="14446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7355" name="Text Box 21"/>
          <p:cNvSpPr txBox="1">
            <a:spLocks noChangeArrowheads="1"/>
          </p:cNvSpPr>
          <p:nvPr/>
        </p:nvSpPr>
        <p:spPr bwMode="auto">
          <a:xfrm>
            <a:off x="5867400" y="4508500"/>
            <a:ext cx="1295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0.0013</a:t>
            </a:r>
          </a:p>
        </p:txBody>
      </p:sp>
      <p:sp>
        <p:nvSpPr>
          <p:cNvPr id="57356" name="Line 22"/>
          <p:cNvSpPr>
            <a:spLocks noChangeShapeType="1"/>
          </p:cNvSpPr>
          <p:nvPr/>
        </p:nvSpPr>
        <p:spPr bwMode="auto">
          <a:xfrm>
            <a:off x="4643438" y="4149725"/>
            <a:ext cx="1081087" cy="431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7357" name="Oval 23"/>
          <p:cNvSpPr>
            <a:spLocks noChangeArrowheads="1"/>
          </p:cNvSpPr>
          <p:nvPr/>
        </p:nvSpPr>
        <p:spPr bwMode="auto">
          <a:xfrm>
            <a:off x="3851275" y="2636838"/>
            <a:ext cx="1081088" cy="936625"/>
          </a:xfrm>
          <a:prstGeom prst="ellipse">
            <a:avLst/>
          </a:prstGeom>
          <a:solidFill>
            <a:schemeClr val="accent1">
              <a:alpha val="23137"/>
            </a:schemeClr>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4126570"/>
      </p:ext>
    </p:extLst>
  </p:cSld>
  <p:clrMapOvr>
    <a:masterClrMapping/>
  </p:clrMapOvr>
  <mc:AlternateContent xmlns:mc="http://schemas.openxmlformats.org/markup-compatibility/2006" xmlns:p14="http://schemas.microsoft.com/office/powerpoint/2010/main">
    <mc:Choice Requires="p14">
      <p:transition spd="slow" p14:dur="2000" advTm="75377"/>
    </mc:Choice>
    <mc:Fallback xmlns="">
      <p:transition spd="slow" advTm="753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4"/>
          <p:cNvSpPr txBox="1">
            <a:spLocks noChangeArrowheads="1"/>
          </p:cNvSpPr>
          <p:nvPr/>
        </p:nvSpPr>
        <p:spPr bwMode="auto">
          <a:xfrm>
            <a:off x="539750" y="549275"/>
            <a:ext cx="7993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ES" altLang="es-AR" sz="2400"/>
              <a:t>AISLANTE EN LA CARA INTERIOR DEL ELEMENTO</a:t>
            </a:r>
          </a:p>
        </p:txBody>
      </p:sp>
      <p:sp>
        <p:nvSpPr>
          <p:cNvPr id="58371" name="Rectangle 5"/>
          <p:cNvSpPr>
            <a:spLocks noChangeArrowheads="1"/>
          </p:cNvSpPr>
          <p:nvPr/>
        </p:nvSpPr>
        <p:spPr bwMode="auto">
          <a:xfrm>
            <a:off x="3132138" y="2060575"/>
            <a:ext cx="1368425" cy="3384550"/>
          </a:xfrm>
          <a:prstGeom prst="rect">
            <a:avLst/>
          </a:prstGeom>
          <a:solidFill>
            <a:srgbClr val="C0C0C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72" name="Rectangle 7" descr="Corcho"/>
          <p:cNvSpPr>
            <a:spLocks noChangeArrowheads="1"/>
          </p:cNvSpPr>
          <p:nvPr/>
        </p:nvSpPr>
        <p:spPr bwMode="auto">
          <a:xfrm>
            <a:off x="3635375" y="2060575"/>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pic>
        <p:nvPicPr>
          <p:cNvPr id="58373" name="Picture 16"/>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3348038" y="2060575"/>
            <a:ext cx="179387"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Line 17"/>
          <p:cNvSpPr>
            <a:spLocks noChangeShapeType="1"/>
          </p:cNvSpPr>
          <p:nvPr/>
        </p:nvSpPr>
        <p:spPr bwMode="auto">
          <a:xfrm>
            <a:off x="3276600" y="2060575"/>
            <a:ext cx="0" cy="3384550"/>
          </a:xfrm>
          <a:prstGeom prst="line">
            <a:avLst/>
          </a:prstGeom>
          <a:noFill/>
          <a:ln w="76200">
            <a:solidFill>
              <a:srgbClr val="0000FF"/>
            </a:solidFill>
            <a:prstDash val="sysDot"/>
            <a:round/>
            <a:headEnd/>
            <a:tailEnd/>
          </a:ln>
          <a:extLst>
            <a:ext uri="{909E8E84-426E-40DD-AFC4-6F175D3DCCD1}">
              <a14:hiddenFill xmlns:a14="http://schemas.microsoft.com/office/drawing/2010/main">
                <a:noFill/>
              </a14:hiddenFill>
            </a:ext>
          </a:extLst>
        </p:spPr>
        <p:txBody>
          <a:bodyPr/>
          <a:lstStyle/>
          <a:p>
            <a:endParaRPr lang="es-AR"/>
          </a:p>
        </p:txBody>
      </p:sp>
      <p:sp>
        <p:nvSpPr>
          <p:cNvPr id="58375" name="Rectangle 18" descr="Corcho"/>
          <p:cNvSpPr>
            <a:spLocks noChangeArrowheads="1"/>
          </p:cNvSpPr>
          <p:nvPr/>
        </p:nvSpPr>
        <p:spPr bwMode="auto">
          <a:xfrm>
            <a:off x="3635375" y="2492375"/>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76" name="Rectangle 19" descr="Corcho"/>
          <p:cNvSpPr>
            <a:spLocks noChangeArrowheads="1"/>
          </p:cNvSpPr>
          <p:nvPr/>
        </p:nvSpPr>
        <p:spPr bwMode="auto">
          <a:xfrm>
            <a:off x="3635375" y="2924175"/>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77" name="Rectangle 20" descr="Corcho"/>
          <p:cNvSpPr>
            <a:spLocks noChangeArrowheads="1"/>
          </p:cNvSpPr>
          <p:nvPr/>
        </p:nvSpPr>
        <p:spPr bwMode="auto">
          <a:xfrm>
            <a:off x="3635375" y="3357563"/>
            <a:ext cx="792163"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78" name="Rectangle 21" descr="Corcho"/>
          <p:cNvSpPr>
            <a:spLocks noChangeArrowheads="1"/>
          </p:cNvSpPr>
          <p:nvPr/>
        </p:nvSpPr>
        <p:spPr bwMode="auto">
          <a:xfrm>
            <a:off x="3635375" y="3789363"/>
            <a:ext cx="792163"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79" name="Rectangle 22" descr="Corcho"/>
          <p:cNvSpPr>
            <a:spLocks noChangeArrowheads="1"/>
          </p:cNvSpPr>
          <p:nvPr/>
        </p:nvSpPr>
        <p:spPr bwMode="auto">
          <a:xfrm>
            <a:off x="3635375" y="4221163"/>
            <a:ext cx="792163"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80" name="Rectangle 23" descr="Corcho"/>
          <p:cNvSpPr>
            <a:spLocks noChangeArrowheads="1"/>
          </p:cNvSpPr>
          <p:nvPr/>
        </p:nvSpPr>
        <p:spPr bwMode="auto">
          <a:xfrm>
            <a:off x="3635375" y="4652963"/>
            <a:ext cx="792163"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81" name="Text Box 24"/>
          <p:cNvSpPr txBox="1">
            <a:spLocks noChangeArrowheads="1"/>
          </p:cNvSpPr>
          <p:nvPr/>
        </p:nvSpPr>
        <p:spPr bwMode="auto">
          <a:xfrm>
            <a:off x="611188" y="1989138"/>
            <a:ext cx="453707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arabicPeriod"/>
            </a:pPr>
            <a:r>
              <a:rPr lang="es-ES" altLang="es-AR"/>
              <a:t>Revoque interior</a:t>
            </a:r>
          </a:p>
          <a:p>
            <a:pPr eaLnBrk="1" hangingPunct="1">
              <a:spcBef>
                <a:spcPct val="50000"/>
              </a:spcBef>
              <a:buFontTx/>
              <a:buAutoNum type="arabicPeriod"/>
            </a:pPr>
            <a:r>
              <a:rPr lang="es-ES" altLang="es-AR"/>
              <a:t>Barrera de vapor</a:t>
            </a:r>
          </a:p>
          <a:p>
            <a:pPr eaLnBrk="1" hangingPunct="1">
              <a:spcBef>
                <a:spcPct val="50000"/>
              </a:spcBef>
              <a:buFontTx/>
              <a:buAutoNum type="arabicPeriod"/>
            </a:pPr>
            <a:r>
              <a:rPr lang="es-ES" altLang="es-AR"/>
              <a:t>Aislante térmico</a:t>
            </a:r>
          </a:p>
          <a:p>
            <a:pPr eaLnBrk="1" hangingPunct="1">
              <a:spcBef>
                <a:spcPct val="50000"/>
              </a:spcBef>
              <a:buFontTx/>
              <a:buAutoNum type="arabicPeriod"/>
            </a:pPr>
            <a:r>
              <a:rPr lang="es-ES" altLang="es-AR"/>
              <a:t>Ladrillo común</a:t>
            </a:r>
          </a:p>
          <a:p>
            <a:pPr eaLnBrk="1" hangingPunct="1">
              <a:spcBef>
                <a:spcPct val="50000"/>
              </a:spcBef>
              <a:buFontTx/>
              <a:buAutoNum type="arabicPeriod"/>
            </a:pPr>
            <a:r>
              <a:rPr lang="es-ES" altLang="es-AR"/>
              <a:t>Revoque exterior</a:t>
            </a:r>
          </a:p>
        </p:txBody>
      </p:sp>
      <p:sp>
        <p:nvSpPr>
          <p:cNvPr id="58382" name="Line 25"/>
          <p:cNvSpPr>
            <a:spLocks noChangeShapeType="1"/>
          </p:cNvSpPr>
          <p:nvPr/>
        </p:nvSpPr>
        <p:spPr bwMode="auto">
          <a:xfrm>
            <a:off x="2843213" y="2205038"/>
            <a:ext cx="28892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8383" name="Line 26"/>
          <p:cNvSpPr>
            <a:spLocks noChangeShapeType="1"/>
          </p:cNvSpPr>
          <p:nvPr/>
        </p:nvSpPr>
        <p:spPr bwMode="auto">
          <a:xfrm>
            <a:off x="2843213" y="2636838"/>
            <a:ext cx="50482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8384" name="Line 27"/>
          <p:cNvSpPr>
            <a:spLocks noChangeShapeType="1"/>
          </p:cNvSpPr>
          <p:nvPr/>
        </p:nvSpPr>
        <p:spPr bwMode="auto">
          <a:xfrm>
            <a:off x="2700338" y="2997200"/>
            <a:ext cx="792162"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8385" name="Line 28"/>
          <p:cNvSpPr>
            <a:spLocks noChangeShapeType="1"/>
          </p:cNvSpPr>
          <p:nvPr/>
        </p:nvSpPr>
        <p:spPr bwMode="auto">
          <a:xfrm>
            <a:off x="2627313" y="3429000"/>
            <a:ext cx="1152525" cy="7143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8386" name="Line 29"/>
          <p:cNvSpPr>
            <a:spLocks noChangeShapeType="1"/>
          </p:cNvSpPr>
          <p:nvPr/>
        </p:nvSpPr>
        <p:spPr bwMode="auto">
          <a:xfrm>
            <a:off x="2916238" y="3860800"/>
            <a:ext cx="1584325" cy="7302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8387" name="Rectangle 30" descr="Corcho"/>
          <p:cNvSpPr>
            <a:spLocks noChangeArrowheads="1"/>
          </p:cNvSpPr>
          <p:nvPr/>
        </p:nvSpPr>
        <p:spPr bwMode="auto">
          <a:xfrm>
            <a:off x="3635375" y="5084763"/>
            <a:ext cx="792163"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8388" name="Text Box 31"/>
          <p:cNvSpPr txBox="1">
            <a:spLocks noChangeArrowheads="1"/>
          </p:cNvSpPr>
          <p:nvPr/>
        </p:nvSpPr>
        <p:spPr bwMode="auto">
          <a:xfrm>
            <a:off x="5003800" y="2060575"/>
            <a:ext cx="3671888"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VENTAJAS:</a:t>
            </a:r>
          </a:p>
          <a:p>
            <a:pPr eaLnBrk="1" hangingPunct="1">
              <a:spcBef>
                <a:spcPct val="50000"/>
              </a:spcBef>
            </a:pPr>
            <a:r>
              <a:rPr lang="es-ES" altLang="es-AR"/>
              <a:t>Velocidad de ejecución</a:t>
            </a:r>
          </a:p>
          <a:p>
            <a:pPr eaLnBrk="1" hangingPunct="1">
              <a:spcBef>
                <a:spcPct val="50000"/>
              </a:spcBef>
            </a:pPr>
            <a:r>
              <a:rPr lang="es-ES" altLang="es-AR"/>
              <a:t>DESVENTAJAS:</a:t>
            </a:r>
          </a:p>
          <a:p>
            <a:pPr eaLnBrk="1" hangingPunct="1">
              <a:spcBef>
                <a:spcPct val="50000"/>
              </a:spcBef>
            </a:pPr>
            <a:r>
              <a:rPr lang="es-ES" altLang="es-AR"/>
              <a:t>Costo, por cuanto se agrega un revestimiento de la barrera de vapor</a:t>
            </a:r>
          </a:p>
          <a:p>
            <a:pPr eaLnBrk="1" hangingPunct="1">
              <a:spcBef>
                <a:spcPct val="50000"/>
              </a:spcBef>
            </a:pPr>
            <a:r>
              <a:rPr lang="es-ES" altLang="es-AR"/>
              <a:t>Se pierde la inercia térmica del muro</a:t>
            </a:r>
          </a:p>
        </p:txBody>
      </p:sp>
      <p:sp>
        <p:nvSpPr>
          <p:cNvPr id="58389" name="20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E5AC76-1390-489D-86FC-E3AB1387EAF7}" type="slidenum">
              <a:rPr lang="es-ES" altLang="es-AR">
                <a:solidFill>
                  <a:schemeClr val="tx2"/>
                </a:solidFill>
              </a:rPr>
              <a:pPr eaLnBrk="1" hangingPunct="1"/>
              <a:t>15</a:t>
            </a:fld>
            <a:endParaRPr lang="es-ES" altLang="es-AR">
              <a:solidFill>
                <a:schemeClr val="tx2"/>
              </a:solidFill>
            </a:endParaRPr>
          </a:p>
        </p:txBody>
      </p:sp>
      <p:sp>
        <p:nvSpPr>
          <p:cNvPr id="58390" name="21 CuadroTexto"/>
          <p:cNvSpPr txBox="1">
            <a:spLocks noChangeArrowheads="1"/>
          </p:cNvSpPr>
          <p:nvPr/>
        </p:nvSpPr>
        <p:spPr bwMode="auto">
          <a:xfrm>
            <a:off x="571500" y="5429250"/>
            <a:ext cx="23574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 altLang="es-AR" sz="2400" b="1">
                <a:solidFill>
                  <a:srgbClr val="FFFF00"/>
                </a:solidFill>
              </a:rPr>
              <a:t>INTERIOR</a:t>
            </a:r>
          </a:p>
        </p:txBody>
      </p:sp>
      <p:sp>
        <p:nvSpPr>
          <p:cNvPr id="58391" name="22 CuadroTexto"/>
          <p:cNvSpPr txBox="1">
            <a:spLocks noChangeArrowheads="1"/>
          </p:cNvSpPr>
          <p:nvPr/>
        </p:nvSpPr>
        <p:spPr bwMode="auto">
          <a:xfrm>
            <a:off x="5214938" y="5286375"/>
            <a:ext cx="25003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 altLang="es-AR" sz="2400" b="1">
                <a:solidFill>
                  <a:srgbClr val="FFFF00"/>
                </a:solidFill>
              </a:rPr>
              <a:t>EXTERIOR</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7559"/>
    </mc:Choice>
    <mc:Fallback xmlns="">
      <p:transition spd="slow" advTm="137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539750" y="549275"/>
            <a:ext cx="7993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ES" altLang="es-AR" sz="2400"/>
              <a:t>AISLANTE EN EL MEDIO DE DOS MUROS</a:t>
            </a:r>
          </a:p>
        </p:txBody>
      </p:sp>
      <p:sp>
        <p:nvSpPr>
          <p:cNvPr id="59395" name="Rectangle 3"/>
          <p:cNvSpPr>
            <a:spLocks noChangeArrowheads="1"/>
          </p:cNvSpPr>
          <p:nvPr/>
        </p:nvSpPr>
        <p:spPr bwMode="auto">
          <a:xfrm>
            <a:off x="3492500" y="2133600"/>
            <a:ext cx="2160588" cy="3384550"/>
          </a:xfrm>
          <a:prstGeom prst="rect">
            <a:avLst/>
          </a:prstGeom>
          <a:solidFill>
            <a:srgbClr val="C0C0C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396" name="Rectangle 4" descr="Corcho"/>
          <p:cNvSpPr>
            <a:spLocks noChangeArrowheads="1"/>
          </p:cNvSpPr>
          <p:nvPr/>
        </p:nvSpPr>
        <p:spPr bwMode="auto">
          <a:xfrm>
            <a:off x="4787900" y="21336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pic>
        <p:nvPicPr>
          <p:cNvPr id="59397" name="Picture 5"/>
          <p:cNvPicPr>
            <a:picLocks noChangeAspect="1" noChangeArrowheads="1"/>
          </p:cNvPicPr>
          <p:nvPr/>
        </p:nvPicPr>
        <p:blipFill>
          <a:blip r:embed="rId5">
            <a:lum bright="70000" contrast="-70000"/>
            <a:grayscl/>
            <a:extLst>
              <a:ext uri="{28A0092B-C50C-407E-A947-70E740481C1C}">
                <a14:useLocalDpi xmlns:a14="http://schemas.microsoft.com/office/drawing/2010/main" val="0"/>
              </a:ext>
            </a:extLst>
          </a:blip>
          <a:srcRect/>
          <a:stretch>
            <a:fillRect/>
          </a:stretch>
        </p:blipFill>
        <p:spPr bwMode="auto">
          <a:xfrm>
            <a:off x="4572000" y="2133600"/>
            <a:ext cx="179388"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Line 6"/>
          <p:cNvSpPr>
            <a:spLocks noChangeShapeType="1"/>
          </p:cNvSpPr>
          <p:nvPr/>
        </p:nvSpPr>
        <p:spPr bwMode="auto">
          <a:xfrm>
            <a:off x="4500563" y="2133600"/>
            <a:ext cx="0" cy="3384550"/>
          </a:xfrm>
          <a:prstGeom prst="line">
            <a:avLst/>
          </a:prstGeom>
          <a:noFill/>
          <a:ln w="76200">
            <a:solidFill>
              <a:srgbClr val="0000FF"/>
            </a:solidFill>
            <a:prstDash val="sysDot"/>
            <a:round/>
            <a:headEnd/>
            <a:tailEnd/>
          </a:ln>
          <a:extLst>
            <a:ext uri="{909E8E84-426E-40DD-AFC4-6F175D3DCCD1}">
              <a14:hiddenFill xmlns:a14="http://schemas.microsoft.com/office/drawing/2010/main">
                <a:noFill/>
              </a14:hiddenFill>
            </a:ext>
          </a:extLst>
        </p:spPr>
        <p:txBody>
          <a:bodyPr/>
          <a:lstStyle/>
          <a:p>
            <a:endParaRPr lang="es-AR"/>
          </a:p>
        </p:txBody>
      </p:sp>
      <p:sp>
        <p:nvSpPr>
          <p:cNvPr id="59399" name="Rectangle 7" descr="Corcho"/>
          <p:cNvSpPr>
            <a:spLocks noChangeArrowheads="1"/>
          </p:cNvSpPr>
          <p:nvPr/>
        </p:nvSpPr>
        <p:spPr bwMode="auto">
          <a:xfrm>
            <a:off x="4787900" y="25654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0" name="Rectangle 8" descr="Corcho"/>
          <p:cNvSpPr>
            <a:spLocks noChangeArrowheads="1"/>
          </p:cNvSpPr>
          <p:nvPr/>
        </p:nvSpPr>
        <p:spPr bwMode="auto">
          <a:xfrm>
            <a:off x="4787900" y="29972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1" name="Rectangle 9" descr="Corcho"/>
          <p:cNvSpPr>
            <a:spLocks noChangeArrowheads="1"/>
          </p:cNvSpPr>
          <p:nvPr/>
        </p:nvSpPr>
        <p:spPr bwMode="auto">
          <a:xfrm>
            <a:off x="4787900" y="34290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2" name="Rectangle 10" descr="Corcho"/>
          <p:cNvSpPr>
            <a:spLocks noChangeArrowheads="1"/>
          </p:cNvSpPr>
          <p:nvPr/>
        </p:nvSpPr>
        <p:spPr bwMode="auto">
          <a:xfrm>
            <a:off x="4787900" y="38608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3" name="Rectangle 11" descr="Corcho"/>
          <p:cNvSpPr>
            <a:spLocks noChangeArrowheads="1"/>
          </p:cNvSpPr>
          <p:nvPr/>
        </p:nvSpPr>
        <p:spPr bwMode="auto">
          <a:xfrm>
            <a:off x="4787900" y="42926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4" name="Rectangle 12" descr="Corcho"/>
          <p:cNvSpPr>
            <a:spLocks noChangeArrowheads="1"/>
          </p:cNvSpPr>
          <p:nvPr/>
        </p:nvSpPr>
        <p:spPr bwMode="auto">
          <a:xfrm>
            <a:off x="4787900" y="4724400"/>
            <a:ext cx="792163"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5" name="Text Box 13"/>
          <p:cNvSpPr txBox="1">
            <a:spLocks noChangeArrowheads="1"/>
          </p:cNvSpPr>
          <p:nvPr/>
        </p:nvSpPr>
        <p:spPr bwMode="auto">
          <a:xfrm>
            <a:off x="755650" y="1989138"/>
            <a:ext cx="4537075"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arabicPeriod"/>
            </a:pPr>
            <a:r>
              <a:rPr lang="es-ES" altLang="es-AR"/>
              <a:t>Revoque interior</a:t>
            </a:r>
          </a:p>
          <a:p>
            <a:pPr eaLnBrk="1" hangingPunct="1">
              <a:spcBef>
                <a:spcPct val="50000"/>
              </a:spcBef>
              <a:buFontTx/>
              <a:buAutoNum type="arabicPeriod"/>
            </a:pPr>
            <a:r>
              <a:rPr lang="es-ES" altLang="es-AR"/>
              <a:t>Ladrillo común</a:t>
            </a:r>
          </a:p>
          <a:p>
            <a:pPr eaLnBrk="1" hangingPunct="1">
              <a:spcBef>
                <a:spcPct val="50000"/>
              </a:spcBef>
              <a:buFontTx/>
              <a:buAutoNum type="arabicPeriod"/>
            </a:pPr>
            <a:r>
              <a:rPr lang="es-ES" altLang="es-AR"/>
              <a:t>Barrera de vapor</a:t>
            </a:r>
          </a:p>
          <a:p>
            <a:pPr eaLnBrk="1" hangingPunct="1">
              <a:spcBef>
                <a:spcPct val="50000"/>
              </a:spcBef>
              <a:buFontTx/>
              <a:buAutoNum type="arabicPeriod"/>
            </a:pPr>
            <a:r>
              <a:rPr lang="es-ES" altLang="es-AR"/>
              <a:t>Aislante térmico</a:t>
            </a:r>
          </a:p>
          <a:p>
            <a:pPr eaLnBrk="1" hangingPunct="1">
              <a:spcBef>
                <a:spcPct val="50000"/>
              </a:spcBef>
              <a:buFontTx/>
              <a:buAutoNum type="arabicPeriod"/>
            </a:pPr>
            <a:r>
              <a:rPr lang="es-ES" altLang="es-AR"/>
              <a:t>Ladrillo común</a:t>
            </a:r>
          </a:p>
          <a:p>
            <a:pPr eaLnBrk="1" hangingPunct="1">
              <a:spcBef>
                <a:spcPct val="50000"/>
              </a:spcBef>
              <a:buFontTx/>
              <a:buAutoNum type="arabicPeriod"/>
            </a:pPr>
            <a:r>
              <a:rPr lang="es-ES" altLang="es-AR"/>
              <a:t>Revoque exterior</a:t>
            </a:r>
          </a:p>
        </p:txBody>
      </p:sp>
      <p:sp>
        <p:nvSpPr>
          <p:cNvPr id="59406" name="Line 14"/>
          <p:cNvSpPr>
            <a:spLocks noChangeShapeType="1"/>
          </p:cNvSpPr>
          <p:nvPr/>
        </p:nvSpPr>
        <p:spPr bwMode="auto">
          <a:xfrm>
            <a:off x="3000375" y="2143125"/>
            <a:ext cx="563563" cy="6191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9407" name="Rectangle 19" descr="Corcho"/>
          <p:cNvSpPr>
            <a:spLocks noChangeArrowheads="1"/>
          </p:cNvSpPr>
          <p:nvPr/>
        </p:nvSpPr>
        <p:spPr bwMode="auto">
          <a:xfrm>
            <a:off x="4787900" y="5157788"/>
            <a:ext cx="792163"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08" name="Text Box 20"/>
          <p:cNvSpPr txBox="1">
            <a:spLocks noChangeArrowheads="1"/>
          </p:cNvSpPr>
          <p:nvPr/>
        </p:nvSpPr>
        <p:spPr bwMode="auto">
          <a:xfrm>
            <a:off x="6084888" y="2060575"/>
            <a:ext cx="2590800"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VENTAJAS:</a:t>
            </a:r>
          </a:p>
          <a:p>
            <a:pPr eaLnBrk="1" hangingPunct="1">
              <a:spcBef>
                <a:spcPct val="50000"/>
              </a:spcBef>
            </a:pPr>
            <a:r>
              <a:rPr lang="es-ES" altLang="es-AR"/>
              <a:t>Se mantiene la inercia térmica del tabique interior</a:t>
            </a:r>
          </a:p>
          <a:p>
            <a:pPr eaLnBrk="1" hangingPunct="1">
              <a:spcBef>
                <a:spcPct val="50000"/>
              </a:spcBef>
            </a:pPr>
            <a:r>
              <a:rPr lang="es-ES" altLang="es-AR"/>
              <a:t>DESVENTAJAS:</a:t>
            </a:r>
          </a:p>
          <a:p>
            <a:pPr eaLnBrk="1" hangingPunct="1">
              <a:spcBef>
                <a:spcPct val="50000"/>
              </a:spcBef>
            </a:pPr>
            <a:r>
              <a:rPr lang="es-ES" altLang="es-AR"/>
              <a:t>Necesita barrera de vapor.</a:t>
            </a:r>
          </a:p>
          <a:p>
            <a:pPr eaLnBrk="1" hangingPunct="1">
              <a:spcBef>
                <a:spcPct val="50000"/>
              </a:spcBef>
            </a:pPr>
            <a:r>
              <a:rPr lang="es-ES" altLang="es-AR"/>
              <a:t>Necesidad de mano de obra capacitada</a:t>
            </a:r>
          </a:p>
          <a:p>
            <a:pPr eaLnBrk="1" hangingPunct="1">
              <a:spcBef>
                <a:spcPct val="50000"/>
              </a:spcBef>
            </a:pPr>
            <a:r>
              <a:rPr lang="es-ES" altLang="es-AR"/>
              <a:t>Mayor tiempo de ejecución</a:t>
            </a:r>
          </a:p>
        </p:txBody>
      </p:sp>
      <p:sp>
        <p:nvSpPr>
          <p:cNvPr id="59409" name="Rectangle 21" descr="Corcho"/>
          <p:cNvSpPr>
            <a:spLocks noChangeArrowheads="1"/>
          </p:cNvSpPr>
          <p:nvPr/>
        </p:nvSpPr>
        <p:spPr bwMode="auto">
          <a:xfrm>
            <a:off x="3563938" y="2133600"/>
            <a:ext cx="792162"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0" name="Rectangle 22" descr="Corcho"/>
          <p:cNvSpPr>
            <a:spLocks noChangeArrowheads="1"/>
          </p:cNvSpPr>
          <p:nvPr/>
        </p:nvSpPr>
        <p:spPr bwMode="auto">
          <a:xfrm>
            <a:off x="3563938" y="2563813"/>
            <a:ext cx="792162"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1" name="Rectangle 23" descr="Corcho"/>
          <p:cNvSpPr>
            <a:spLocks noChangeArrowheads="1"/>
          </p:cNvSpPr>
          <p:nvPr/>
        </p:nvSpPr>
        <p:spPr bwMode="auto">
          <a:xfrm>
            <a:off x="3563938" y="2997200"/>
            <a:ext cx="792162"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2" name="Rectangle 24" descr="Corcho"/>
          <p:cNvSpPr>
            <a:spLocks noChangeArrowheads="1"/>
          </p:cNvSpPr>
          <p:nvPr/>
        </p:nvSpPr>
        <p:spPr bwMode="auto">
          <a:xfrm>
            <a:off x="3563938" y="3429000"/>
            <a:ext cx="792162"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3" name="Rectangle 25" descr="Corcho"/>
          <p:cNvSpPr>
            <a:spLocks noChangeArrowheads="1"/>
          </p:cNvSpPr>
          <p:nvPr/>
        </p:nvSpPr>
        <p:spPr bwMode="auto">
          <a:xfrm>
            <a:off x="3563938" y="3860800"/>
            <a:ext cx="792162"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4" name="Rectangle 26" descr="Corcho"/>
          <p:cNvSpPr>
            <a:spLocks noChangeArrowheads="1"/>
          </p:cNvSpPr>
          <p:nvPr/>
        </p:nvSpPr>
        <p:spPr bwMode="auto">
          <a:xfrm>
            <a:off x="3563938" y="4292600"/>
            <a:ext cx="792162"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5" name="Rectangle 27" descr="Corcho"/>
          <p:cNvSpPr>
            <a:spLocks noChangeArrowheads="1"/>
          </p:cNvSpPr>
          <p:nvPr/>
        </p:nvSpPr>
        <p:spPr bwMode="auto">
          <a:xfrm>
            <a:off x="3563938" y="4724400"/>
            <a:ext cx="792162" cy="360363"/>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6" name="Rectangle 28" descr="Corcho"/>
          <p:cNvSpPr>
            <a:spLocks noChangeArrowheads="1"/>
          </p:cNvSpPr>
          <p:nvPr/>
        </p:nvSpPr>
        <p:spPr bwMode="auto">
          <a:xfrm>
            <a:off x="3563938" y="5157788"/>
            <a:ext cx="792162" cy="360362"/>
          </a:xfrm>
          <a:prstGeom prst="rect">
            <a:avLst/>
          </a:prstGeom>
          <a:blipFill dpi="0" rotWithShape="1">
            <a:blip r:embed="rId4"/>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59417" name="Text Box 29"/>
          <p:cNvSpPr txBox="1">
            <a:spLocks noChangeArrowheads="1"/>
          </p:cNvSpPr>
          <p:nvPr/>
        </p:nvSpPr>
        <p:spPr bwMode="auto">
          <a:xfrm>
            <a:off x="1763713" y="1341438"/>
            <a:ext cx="1879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sz="2400" b="1">
                <a:solidFill>
                  <a:srgbClr val="FFFF00"/>
                </a:solidFill>
              </a:rPr>
              <a:t>INTERIOR</a:t>
            </a:r>
          </a:p>
        </p:txBody>
      </p:sp>
      <p:sp>
        <p:nvSpPr>
          <p:cNvPr id="59418" name="Text Box 30"/>
          <p:cNvSpPr txBox="1">
            <a:spLocks noChangeArrowheads="1"/>
          </p:cNvSpPr>
          <p:nvPr/>
        </p:nvSpPr>
        <p:spPr bwMode="auto">
          <a:xfrm>
            <a:off x="5651500" y="1341438"/>
            <a:ext cx="2063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sz="2400" b="1">
                <a:solidFill>
                  <a:srgbClr val="FFFF00"/>
                </a:solidFill>
              </a:rPr>
              <a:t>EXTERIOR</a:t>
            </a:r>
          </a:p>
        </p:txBody>
      </p:sp>
      <p:sp>
        <p:nvSpPr>
          <p:cNvPr id="59419" name="Line 15"/>
          <p:cNvSpPr>
            <a:spLocks noChangeShapeType="1"/>
          </p:cNvSpPr>
          <p:nvPr/>
        </p:nvSpPr>
        <p:spPr bwMode="auto">
          <a:xfrm>
            <a:off x="2843213" y="2636838"/>
            <a:ext cx="1152525" cy="714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9420" name="Line 16"/>
          <p:cNvSpPr>
            <a:spLocks noChangeShapeType="1"/>
          </p:cNvSpPr>
          <p:nvPr/>
        </p:nvSpPr>
        <p:spPr bwMode="auto">
          <a:xfrm>
            <a:off x="2916238" y="2997200"/>
            <a:ext cx="1511300" cy="2159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9421" name="Line 17"/>
          <p:cNvSpPr>
            <a:spLocks noChangeShapeType="1"/>
          </p:cNvSpPr>
          <p:nvPr/>
        </p:nvSpPr>
        <p:spPr bwMode="auto">
          <a:xfrm>
            <a:off x="2928938" y="3429000"/>
            <a:ext cx="1714500" cy="2159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9422" name="Line 18"/>
          <p:cNvSpPr>
            <a:spLocks noChangeShapeType="1"/>
          </p:cNvSpPr>
          <p:nvPr/>
        </p:nvSpPr>
        <p:spPr bwMode="auto">
          <a:xfrm>
            <a:off x="2916238" y="3860800"/>
            <a:ext cx="2160587" cy="2159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9423" name="Line 31"/>
          <p:cNvSpPr>
            <a:spLocks noChangeShapeType="1"/>
          </p:cNvSpPr>
          <p:nvPr/>
        </p:nvSpPr>
        <p:spPr bwMode="auto">
          <a:xfrm>
            <a:off x="2987675" y="4292600"/>
            <a:ext cx="2663825" cy="360363"/>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59424" name="3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2522B78-74FE-4E7F-9AB5-953549623F8C}" type="slidenum">
              <a:rPr lang="es-ES" altLang="es-AR">
                <a:solidFill>
                  <a:schemeClr val="tx2"/>
                </a:solidFill>
              </a:rPr>
              <a:pPr eaLnBrk="1" hangingPunct="1"/>
              <a:t>16</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43347"/>
    </mc:Choice>
    <mc:Fallback xmlns="">
      <p:transition spd="slow" advTm="143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539750" y="549275"/>
            <a:ext cx="7993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s-ES" altLang="es-AR" sz="2400"/>
              <a:t>AISLANTE EN CARA EXTERIOR</a:t>
            </a:r>
          </a:p>
        </p:txBody>
      </p:sp>
      <p:sp>
        <p:nvSpPr>
          <p:cNvPr id="60419" name="Rectangle 3"/>
          <p:cNvSpPr>
            <a:spLocks noChangeArrowheads="1"/>
          </p:cNvSpPr>
          <p:nvPr/>
        </p:nvSpPr>
        <p:spPr bwMode="auto">
          <a:xfrm>
            <a:off x="3492500" y="2133600"/>
            <a:ext cx="1439863" cy="3384550"/>
          </a:xfrm>
          <a:prstGeom prst="rect">
            <a:avLst/>
          </a:prstGeom>
          <a:solidFill>
            <a:srgbClr val="C0C0C0"/>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pic>
        <p:nvPicPr>
          <p:cNvPr id="60420" name="Picture 5"/>
          <p:cNvPicPr>
            <a:picLocks noChangeAspect="1" noChangeArrowheads="1"/>
          </p:cNvPicPr>
          <p:nvPr/>
        </p:nvPicPr>
        <p:blipFill>
          <a:blip r:embed="rId4">
            <a:lum bright="70000" contrast="-70000"/>
            <a:grayscl/>
            <a:extLst>
              <a:ext uri="{28A0092B-C50C-407E-A947-70E740481C1C}">
                <a14:useLocalDpi xmlns:a14="http://schemas.microsoft.com/office/drawing/2010/main" val="0"/>
              </a:ext>
            </a:extLst>
          </a:blip>
          <a:srcRect/>
          <a:stretch>
            <a:fillRect/>
          </a:stretch>
        </p:blipFill>
        <p:spPr bwMode="auto">
          <a:xfrm>
            <a:off x="4572000" y="2133600"/>
            <a:ext cx="179388"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1" name="Line 6"/>
          <p:cNvSpPr>
            <a:spLocks noChangeShapeType="1"/>
          </p:cNvSpPr>
          <p:nvPr/>
        </p:nvSpPr>
        <p:spPr bwMode="auto">
          <a:xfrm>
            <a:off x="4500563" y="2133600"/>
            <a:ext cx="0" cy="3384550"/>
          </a:xfrm>
          <a:prstGeom prst="line">
            <a:avLst/>
          </a:prstGeom>
          <a:noFill/>
          <a:ln w="76200">
            <a:solidFill>
              <a:srgbClr val="0000FF"/>
            </a:solidFill>
            <a:prstDash val="sysDot"/>
            <a:round/>
            <a:headEnd/>
            <a:tailEnd/>
          </a:ln>
          <a:extLst>
            <a:ext uri="{909E8E84-426E-40DD-AFC4-6F175D3DCCD1}">
              <a14:hiddenFill xmlns:a14="http://schemas.microsoft.com/office/drawing/2010/main">
                <a:noFill/>
              </a14:hiddenFill>
            </a:ext>
          </a:extLst>
        </p:spPr>
        <p:txBody>
          <a:bodyPr/>
          <a:lstStyle/>
          <a:p>
            <a:endParaRPr lang="es-AR"/>
          </a:p>
        </p:txBody>
      </p:sp>
      <p:sp>
        <p:nvSpPr>
          <p:cNvPr id="60422" name="Text Box 13"/>
          <p:cNvSpPr txBox="1">
            <a:spLocks noChangeArrowheads="1"/>
          </p:cNvSpPr>
          <p:nvPr/>
        </p:nvSpPr>
        <p:spPr bwMode="auto">
          <a:xfrm>
            <a:off x="755650" y="1989138"/>
            <a:ext cx="4537075" cy="201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arabicPeriod"/>
            </a:pPr>
            <a:r>
              <a:rPr lang="es-ES" altLang="es-AR"/>
              <a:t>Revoque interior</a:t>
            </a:r>
          </a:p>
          <a:p>
            <a:pPr eaLnBrk="1" hangingPunct="1">
              <a:spcBef>
                <a:spcPct val="50000"/>
              </a:spcBef>
              <a:buFontTx/>
              <a:buAutoNum type="arabicPeriod"/>
            </a:pPr>
            <a:r>
              <a:rPr lang="es-ES" altLang="es-AR"/>
              <a:t>Ladrillo común</a:t>
            </a:r>
          </a:p>
          <a:p>
            <a:pPr eaLnBrk="1" hangingPunct="1">
              <a:spcBef>
                <a:spcPct val="50000"/>
              </a:spcBef>
              <a:buFontTx/>
              <a:buAutoNum type="arabicPeriod"/>
            </a:pPr>
            <a:r>
              <a:rPr lang="es-ES" altLang="es-AR"/>
              <a:t>Barrera de vapor</a:t>
            </a:r>
          </a:p>
          <a:p>
            <a:pPr eaLnBrk="1" hangingPunct="1">
              <a:spcBef>
                <a:spcPct val="50000"/>
              </a:spcBef>
              <a:buFontTx/>
              <a:buAutoNum type="arabicPeriod"/>
            </a:pPr>
            <a:r>
              <a:rPr lang="es-ES" altLang="es-AR"/>
              <a:t>Aislante térmico</a:t>
            </a:r>
          </a:p>
          <a:p>
            <a:pPr eaLnBrk="1" hangingPunct="1">
              <a:spcBef>
                <a:spcPct val="50000"/>
              </a:spcBef>
              <a:buFontTx/>
              <a:buAutoNum type="arabicPeriod"/>
            </a:pPr>
            <a:r>
              <a:rPr lang="es-ES" altLang="es-AR"/>
              <a:t>Revoque exterior</a:t>
            </a:r>
          </a:p>
        </p:txBody>
      </p:sp>
      <p:sp>
        <p:nvSpPr>
          <p:cNvPr id="60423" name="Line 14"/>
          <p:cNvSpPr>
            <a:spLocks noChangeShapeType="1"/>
          </p:cNvSpPr>
          <p:nvPr/>
        </p:nvSpPr>
        <p:spPr bwMode="auto">
          <a:xfrm>
            <a:off x="2843213" y="2205038"/>
            <a:ext cx="720725"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60424" name="Text Box 16"/>
          <p:cNvSpPr txBox="1">
            <a:spLocks noChangeArrowheads="1"/>
          </p:cNvSpPr>
          <p:nvPr/>
        </p:nvSpPr>
        <p:spPr bwMode="auto">
          <a:xfrm>
            <a:off x="6084888" y="2060575"/>
            <a:ext cx="25908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a:t>VENTAJAS:</a:t>
            </a:r>
          </a:p>
          <a:p>
            <a:pPr eaLnBrk="1" hangingPunct="1">
              <a:spcBef>
                <a:spcPct val="50000"/>
              </a:spcBef>
            </a:pPr>
            <a:r>
              <a:rPr lang="es-ES" altLang="es-AR"/>
              <a:t>Puede no necesitarse barrera de vapor</a:t>
            </a:r>
          </a:p>
          <a:p>
            <a:pPr eaLnBrk="1" hangingPunct="1">
              <a:spcBef>
                <a:spcPct val="50000"/>
              </a:spcBef>
            </a:pPr>
            <a:r>
              <a:rPr lang="es-ES" altLang="es-AR"/>
              <a:t>Aprovecha la inercia térmica del cerramiento</a:t>
            </a:r>
          </a:p>
          <a:p>
            <a:pPr eaLnBrk="1" hangingPunct="1">
              <a:spcBef>
                <a:spcPct val="50000"/>
              </a:spcBef>
            </a:pPr>
            <a:r>
              <a:rPr lang="es-ES" altLang="es-AR"/>
              <a:t>DESVENTAJAS:</a:t>
            </a:r>
          </a:p>
          <a:p>
            <a:pPr eaLnBrk="1" hangingPunct="1">
              <a:spcBef>
                <a:spcPct val="50000"/>
              </a:spcBef>
            </a:pPr>
            <a:r>
              <a:rPr lang="es-ES" altLang="es-AR"/>
              <a:t>Necesita un recubrimiento exterior</a:t>
            </a:r>
          </a:p>
          <a:p>
            <a:pPr eaLnBrk="1" hangingPunct="1">
              <a:spcBef>
                <a:spcPct val="50000"/>
              </a:spcBef>
            </a:pPr>
            <a:r>
              <a:rPr lang="es-ES" altLang="es-AR"/>
              <a:t>Puede tener un costo alto</a:t>
            </a:r>
          </a:p>
        </p:txBody>
      </p:sp>
      <p:sp>
        <p:nvSpPr>
          <p:cNvPr id="60425" name="Rectangle 17" descr="Corcho"/>
          <p:cNvSpPr>
            <a:spLocks noChangeArrowheads="1"/>
          </p:cNvSpPr>
          <p:nvPr/>
        </p:nvSpPr>
        <p:spPr bwMode="auto">
          <a:xfrm>
            <a:off x="3563938" y="2133600"/>
            <a:ext cx="792162" cy="36036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26" name="Rectangle 18" descr="Corcho"/>
          <p:cNvSpPr>
            <a:spLocks noChangeArrowheads="1"/>
          </p:cNvSpPr>
          <p:nvPr/>
        </p:nvSpPr>
        <p:spPr bwMode="auto">
          <a:xfrm>
            <a:off x="3563938" y="2563813"/>
            <a:ext cx="792162" cy="360362"/>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27" name="Rectangle 19" descr="Corcho"/>
          <p:cNvSpPr>
            <a:spLocks noChangeArrowheads="1"/>
          </p:cNvSpPr>
          <p:nvPr/>
        </p:nvSpPr>
        <p:spPr bwMode="auto">
          <a:xfrm>
            <a:off x="3563938" y="2997200"/>
            <a:ext cx="792162" cy="36036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28" name="Rectangle 20" descr="Corcho"/>
          <p:cNvSpPr>
            <a:spLocks noChangeArrowheads="1"/>
          </p:cNvSpPr>
          <p:nvPr/>
        </p:nvSpPr>
        <p:spPr bwMode="auto">
          <a:xfrm>
            <a:off x="3563938" y="3429000"/>
            <a:ext cx="792162" cy="36036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29" name="Rectangle 21" descr="Corcho"/>
          <p:cNvSpPr>
            <a:spLocks noChangeArrowheads="1"/>
          </p:cNvSpPr>
          <p:nvPr/>
        </p:nvSpPr>
        <p:spPr bwMode="auto">
          <a:xfrm>
            <a:off x="3563938" y="3860800"/>
            <a:ext cx="792162" cy="36036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30" name="Rectangle 22" descr="Corcho"/>
          <p:cNvSpPr>
            <a:spLocks noChangeArrowheads="1"/>
          </p:cNvSpPr>
          <p:nvPr/>
        </p:nvSpPr>
        <p:spPr bwMode="auto">
          <a:xfrm>
            <a:off x="3563938" y="4292600"/>
            <a:ext cx="792162" cy="36036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31" name="Rectangle 23" descr="Corcho"/>
          <p:cNvSpPr>
            <a:spLocks noChangeArrowheads="1"/>
          </p:cNvSpPr>
          <p:nvPr/>
        </p:nvSpPr>
        <p:spPr bwMode="auto">
          <a:xfrm>
            <a:off x="3563938" y="4724400"/>
            <a:ext cx="792162" cy="360363"/>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32" name="Rectangle 24" descr="Corcho"/>
          <p:cNvSpPr>
            <a:spLocks noChangeArrowheads="1"/>
          </p:cNvSpPr>
          <p:nvPr/>
        </p:nvSpPr>
        <p:spPr bwMode="auto">
          <a:xfrm>
            <a:off x="3563938" y="5157788"/>
            <a:ext cx="792162" cy="360362"/>
          </a:xfrm>
          <a:prstGeom prst="rect">
            <a:avLst/>
          </a:prstGeom>
          <a:blipFill dpi="0" rotWithShape="1">
            <a:blip r:embed="rId5"/>
            <a:srcRect/>
            <a:tile tx="0" ty="0" sx="100000" sy="100000" flip="none" algn="tl"/>
          </a:blip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60433" name="Text Box 25"/>
          <p:cNvSpPr txBox="1">
            <a:spLocks noChangeArrowheads="1"/>
          </p:cNvSpPr>
          <p:nvPr/>
        </p:nvSpPr>
        <p:spPr bwMode="auto">
          <a:xfrm>
            <a:off x="1763713" y="1341438"/>
            <a:ext cx="18081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sz="2400" b="1">
                <a:solidFill>
                  <a:srgbClr val="FFFF00"/>
                </a:solidFill>
              </a:rPr>
              <a:t>INTERIOR</a:t>
            </a:r>
          </a:p>
        </p:txBody>
      </p:sp>
      <p:sp>
        <p:nvSpPr>
          <p:cNvPr id="60434" name="Text Box 26"/>
          <p:cNvSpPr txBox="1">
            <a:spLocks noChangeArrowheads="1"/>
          </p:cNvSpPr>
          <p:nvPr/>
        </p:nvSpPr>
        <p:spPr bwMode="auto">
          <a:xfrm>
            <a:off x="5651500" y="1341438"/>
            <a:ext cx="19923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s-ES" altLang="es-AR" sz="2400" b="1">
                <a:solidFill>
                  <a:srgbClr val="FFFF00"/>
                </a:solidFill>
              </a:rPr>
              <a:t>EXTERIOR</a:t>
            </a:r>
          </a:p>
        </p:txBody>
      </p:sp>
      <p:sp>
        <p:nvSpPr>
          <p:cNvPr id="60435" name="Line 27"/>
          <p:cNvSpPr>
            <a:spLocks noChangeShapeType="1"/>
          </p:cNvSpPr>
          <p:nvPr/>
        </p:nvSpPr>
        <p:spPr bwMode="auto">
          <a:xfrm>
            <a:off x="2843213" y="2636838"/>
            <a:ext cx="1152525" cy="714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60436" name="Line 28"/>
          <p:cNvSpPr>
            <a:spLocks noChangeShapeType="1"/>
          </p:cNvSpPr>
          <p:nvPr/>
        </p:nvSpPr>
        <p:spPr bwMode="auto">
          <a:xfrm>
            <a:off x="2916238" y="2997200"/>
            <a:ext cx="1511300" cy="2159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60437" name="Line 29"/>
          <p:cNvSpPr>
            <a:spLocks noChangeShapeType="1"/>
          </p:cNvSpPr>
          <p:nvPr/>
        </p:nvSpPr>
        <p:spPr bwMode="auto">
          <a:xfrm>
            <a:off x="2843213" y="3429000"/>
            <a:ext cx="1800225" cy="2159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60438" name="Line 31"/>
          <p:cNvSpPr>
            <a:spLocks noChangeShapeType="1"/>
          </p:cNvSpPr>
          <p:nvPr/>
        </p:nvSpPr>
        <p:spPr bwMode="auto">
          <a:xfrm>
            <a:off x="2987675" y="3860800"/>
            <a:ext cx="1871663" cy="21590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s-AR"/>
          </a:p>
        </p:txBody>
      </p:sp>
      <p:sp>
        <p:nvSpPr>
          <p:cNvPr id="60439" name="2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547FDA8-B4FA-414E-A389-7D6441B89248}" type="slidenum">
              <a:rPr lang="es-ES" altLang="es-AR">
                <a:solidFill>
                  <a:schemeClr val="tx2"/>
                </a:solidFill>
              </a:rPr>
              <a:pPr eaLnBrk="1" hangingPunct="1"/>
              <a:t>17</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18051"/>
    </mc:Choice>
    <mc:Fallback xmlns="">
      <p:transition spd="slow" advTm="118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2 Título"/>
          <p:cNvSpPr>
            <a:spLocks noGrp="1"/>
          </p:cNvSpPr>
          <p:nvPr>
            <p:ph type="title"/>
          </p:nvPr>
        </p:nvSpPr>
        <p:spPr>
          <a:xfrm>
            <a:off x="428625" y="0"/>
            <a:ext cx="8229600" cy="939800"/>
          </a:xfrm>
        </p:spPr>
        <p:txBody>
          <a:bodyPr/>
          <a:lstStyle/>
          <a:p>
            <a:pPr algn="ctr" eaLnBrk="1" fontAlgn="auto" hangingPunct="1">
              <a:spcAft>
                <a:spcPts val="0"/>
              </a:spcAft>
              <a:defRPr/>
            </a:pPr>
            <a:r>
              <a:rPr lang="es-ES_tradnl" sz="5400" smtClean="0">
                <a:solidFill>
                  <a:schemeClr val="tx2">
                    <a:satMod val="200000"/>
                  </a:schemeClr>
                </a:solidFill>
              </a:rPr>
              <a:t>La humedad</a:t>
            </a:r>
          </a:p>
        </p:txBody>
      </p:sp>
      <p:sp>
        <p:nvSpPr>
          <p:cNvPr id="64515"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B00D7DF-FF52-4FB8-A78F-BFDE5999E557}" type="slidenum">
              <a:rPr lang="es-ES_tradnl" altLang="es-AR">
                <a:solidFill>
                  <a:schemeClr val="tx2"/>
                </a:solidFill>
              </a:rPr>
              <a:pPr eaLnBrk="1" hangingPunct="1"/>
              <a:t>18</a:t>
            </a:fld>
            <a:endParaRPr lang="es-ES_tradnl" altLang="es-AR">
              <a:solidFill>
                <a:schemeClr val="tx2"/>
              </a:solidFill>
            </a:endParaRPr>
          </a:p>
        </p:txBody>
      </p:sp>
      <p:pic>
        <p:nvPicPr>
          <p:cNvPr id="645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5" y="1571625"/>
            <a:ext cx="7858125" cy="242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4429125"/>
            <a:ext cx="7786688"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Elipse"/>
          <p:cNvSpPr/>
          <p:nvPr/>
        </p:nvSpPr>
        <p:spPr>
          <a:xfrm>
            <a:off x="214313" y="1143000"/>
            <a:ext cx="8429625" cy="3000375"/>
          </a:xfrm>
          <a:prstGeom prst="ellipse">
            <a:avLst/>
          </a:prstGeom>
          <a:solidFill>
            <a:schemeClr val="accent1">
              <a:alpha val="24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52098148"/>
      </p:ext>
    </p:extLst>
  </p:cSld>
  <p:clrMapOvr>
    <a:masterClrMapping/>
  </p:clrMapOvr>
  <mc:AlternateContent xmlns:mc="http://schemas.openxmlformats.org/markup-compatibility/2006" xmlns:p14="http://schemas.microsoft.com/office/powerpoint/2010/main">
    <mc:Choice Requires="p14">
      <p:transition spd="slow" p14:dur="2000" advTm="18487"/>
    </mc:Choice>
    <mc:Fallback xmlns="">
      <p:transition spd="slow" advTm="18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3 Título"/>
          <p:cNvSpPr>
            <a:spLocks noGrp="1"/>
          </p:cNvSpPr>
          <p:nvPr>
            <p:ph type="title"/>
          </p:nvPr>
        </p:nvSpPr>
        <p:spPr>
          <a:xfrm>
            <a:off x="914400" y="512763"/>
            <a:ext cx="7772400" cy="914400"/>
          </a:xfrm>
        </p:spPr>
        <p:txBody>
          <a:bodyPr/>
          <a:lstStyle/>
          <a:p>
            <a:pPr algn="ctr" eaLnBrk="1" fontAlgn="auto" hangingPunct="1">
              <a:spcAft>
                <a:spcPts val="0"/>
              </a:spcAft>
              <a:defRPr/>
            </a:pPr>
            <a:r>
              <a:rPr lang="es-ES_tradnl" dirty="0" smtClean="0">
                <a:solidFill>
                  <a:schemeClr val="tx2">
                    <a:satMod val="200000"/>
                  </a:schemeClr>
                </a:solidFill>
              </a:rPr>
              <a:t>Para que ingrese el agua</a:t>
            </a:r>
          </a:p>
        </p:txBody>
      </p:sp>
      <p:sp>
        <p:nvSpPr>
          <p:cNvPr id="65539" name="8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7501112-EF29-4143-8B5B-312A1B8C2BE3}" type="slidenum">
              <a:rPr lang="es-ES_tradnl" altLang="es-AR">
                <a:solidFill>
                  <a:schemeClr val="tx2"/>
                </a:solidFill>
              </a:rPr>
              <a:pPr eaLnBrk="1" hangingPunct="1"/>
              <a:t>19</a:t>
            </a:fld>
            <a:endParaRPr lang="es-ES_tradnl" altLang="es-AR">
              <a:solidFill>
                <a:schemeClr val="tx2"/>
              </a:solidFill>
            </a:endParaRPr>
          </a:p>
        </p:txBody>
      </p:sp>
      <p:sp>
        <p:nvSpPr>
          <p:cNvPr id="65540" name="5 CuadroTexto"/>
          <p:cNvSpPr txBox="1">
            <a:spLocks noChangeArrowheads="1"/>
          </p:cNvSpPr>
          <p:nvPr/>
        </p:nvSpPr>
        <p:spPr bwMode="auto">
          <a:xfrm>
            <a:off x="4000500" y="1643063"/>
            <a:ext cx="478631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Font typeface="Arial" panose="020B0604020202020204" pitchFamily="34" charset="0"/>
              <a:buChar char="•"/>
            </a:pPr>
            <a:r>
              <a:rPr lang="es-ES_tradnl" altLang="es-AR" sz="3200"/>
              <a:t>Que exista agua</a:t>
            </a:r>
          </a:p>
          <a:p>
            <a:pPr eaLnBrk="1" hangingPunct="1"/>
            <a:endParaRPr lang="es-ES_tradnl" altLang="es-AR" sz="3200"/>
          </a:p>
          <a:p>
            <a:pPr eaLnBrk="1" hangingPunct="1">
              <a:buFont typeface="Arial" panose="020B0604020202020204" pitchFamily="34" charset="0"/>
              <a:buChar char="•"/>
            </a:pPr>
            <a:r>
              <a:rPr lang="es-ES_tradnl" altLang="es-AR" sz="3200"/>
              <a:t>Que exista una fuerza impulsora</a:t>
            </a:r>
          </a:p>
          <a:p>
            <a:pPr eaLnBrk="1" hangingPunct="1"/>
            <a:endParaRPr lang="es-ES_tradnl" altLang="es-AR" sz="3200"/>
          </a:p>
          <a:p>
            <a:pPr eaLnBrk="1" hangingPunct="1">
              <a:buFont typeface="Arial" panose="020B0604020202020204" pitchFamily="34" charset="0"/>
              <a:buChar char="•"/>
            </a:pPr>
            <a:r>
              <a:rPr lang="es-ES_tradnl" altLang="es-AR" sz="3200"/>
              <a:t>Que exista una vía para la penetración</a:t>
            </a:r>
          </a:p>
        </p:txBody>
      </p:sp>
      <p:sp>
        <p:nvSpPr>
          <p:cNvPr id="7" name="6 Abrir llave"/>
          <p:cNvSpPr/>
          <p:nvPr/>
        </p:nvSpPr>
        <p:spPr>
          <a:xfrm>
            <a:off x="3643313" y="1428750"/>
            <a:ext cx="357187" cy="3571875"/>
          </a:xfrm>
          <a:prstGeom prst="leftBrace">
            <a:avLst/>
          </a:prstGeom>
          <a:ln>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s-ES_tradnl"/>
          </a:p>
        </p:txBody>
      </p:sp>
      <p:sp>
        <p:nvSpPr>
          <p:cNvPr id="65542" name="7 CuadroTexto"/>
          <p:cNvSpPr txBox="1">
            <a:spLocks noChangeArrowheads="1"/>
          </p:cNvSpPr>
          <p:nvPr/>
        </p:nvSpPr>
        <p:spPr bwMode="auto">
          <a:xfrm>
            <a:off x="285750" y="2571750"/>
            <a:ext cx="3214688"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sz="2800" b="1">
                <a:solidFill>
                  <a:srgbClr val="FFFF00"/>
                </a:solidFill>
              </a:rPr>
              <a:t>Condiciones que necesariamente tienen que darse</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9956"/>
    </mc:Choice>
    <mc:Fallback xmlns="">
      <p:transition spd="slow" advTm="69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3 Título"/>
          <p:cNvSpPr>
            <a:spLocks noGrp="1"/>
          </p:cNvSpPr>
          <p:nvPr>
            <p:ph type="title"/>
          </p:nvPr>
        </p:nvSpPr>
        <p:spPr>
          <a:xfrm>
            <a:off x="500063" y="0"/>
            <a:ext cx="8229600" cy="1143000"/>
          </a:xfrm>
        </p:spPr>
        <p:txBody>
          <a:bodyPr/>
          <a:lstStyle/>
          <a:p>
            <a:pPr eaLnBrk="1" fontAlgn="auto" hangingPunct="1">
              <a:spcAft>
                <a:spcPts val="0"/>
              </a:spcAft>
              <a:defRPr/>
            </a:pPr>
            <a:r>
              <a:rPr lang="es-ES_tradnl" smtClean="0">
                <a:solidFill>
                  <a:schemeClr val="tx2">
                    <a:satMod val="200000"/>
                  </a:schemeClr>
                </a:solidFill>
              </a:rPr>
              <a:t>Deterioros por el agua</a:t>
            </a:r>
          </a:p>
        </p:txBody>
      </p:sp>
      <p:sp>
        <p:nvSpPr>
          <p:cNvPr id="5" name="4 Marcador de contenido"/>
          <p:cNvSpPr>
            <a:spLocks noGrp="1"/>
          </p:cNvSpPr>
          <p:nvPr>
            <p:ph idx="1"/>
          </p:nvPr>
        </p:nvSpPr>
        <p:spPr>
          <a:xfrm>
            <a:off x="357188" y="1643063"/>
            <a:ext cx="6615112" cy="4525962"/>
          </a:xfrm>
        </p:spPr>
        <p:txBody>
          <a:bodyPr>
            <a:normAutofit fontScale="77500" lnSpcReduction="20000"/>
          </a:bodyPr>
          <a:lstStyle/>
          <a:p>
            <a:pPr marL="411480" eaLnBrk="1" fontAlgn="auto" hangingPunct="1">
              <a:spcAft>
                <a:spcPts val="0"/>
              </a:spcAft>
              <a:buFont typeface="Wingdings"/>
              <a:buChar char=""/>
              <a:defRPr/>
            </a:pPr>
            <a:r>
              <a:rPr lang="es-ES_tradnl" dirty="0" smtClean="0"/>
              <a:t>Erosión y degradación de revoques y morteros.</a:t>
            </a:r>
          </a:p>
          <a:p>
            <a:pPr marL="411480" eaLnBrk="1" fontAlgn="auto" hangingPunct="1">
              <a:spcAft>
                <a:spcPts val="0"/>
              </a:spcAft>
              <a:buFont typeface="Wingdings"/>
              <a:buChar char=""/>
              <a:defRPr/>
            </a:pPr>
            <a:r>
              <a:rPr lang="es-ES_tradnl" dirty="0" smtClean="0"/>
              <a:t>Agrietamiento y rotura de las piezas de mampostería y revestimientos</a:t>
            </a:r>
          </a:p>
          <a:p>
            <a:pPr marL="411480" eaLnBrk="1" fontAlgn="auto" hangingPunct="1">
              <a:spcAft>
                <a:spcPts val="0"/>
              </a:spcAft>
              <a:buFont typeface="Wingdings"/>
              <a:buChar char=""/>
              <a:defRPr/>
            </a:pPr>
            <a:r>
              <a:rPr lang="es-ES_tradnl" dirty="0" smtClean="0"/>
              <a:t>Aparición de eflorescencias</a:t>
            </a:r>
          </a:p>
          <a:p>
            <a:pPr marL="411480" eaLnBrk="1" fontAlgn="auto" hangingPunct="1">
              <a:spcAft>
                <a:spcPts val="0"/>
              </a:spcAft>
              <a:buFont typeface="Wingdings"/>
              <a:buChar char=""/>
              <a:defRPr/>
            </a:pPr>
            <a:r>
              <a:rPr lang="es-ES_tradnl" dirty="0" smtClean="0"/>
              <a:t>Formación de colonias de hongos</a:t>
            </a:r>
          </a:p>
          <a:p>
            <a:pPr marL="411480" eaLnBrk="1" fontAlgn="auto" hangingPunct="1">
              <a:spcAft>
                <a:spcPts val="0"/>
              </a:spcAft>
              <a:buFont typeface="Wingdings"/>
              <a:buChar char=""/>
              <a:defRPr/>
            </a:pPr>
            <a:r>
              <a:rPr lang="es-ES_tradnl" dirty="0" smtClean="0">
                <a:solidFill>
                  <a:srgbClr val="FFFF00"/>
                </a:solidFill>
              </a:rPr>
              <a:t>Presencia de manchas húmedas.</a:t>
            </a:r>
          </a:p>
          <a:p>
            <a:pPr marL="411480" eaLnBrk="1" fontAlgn="auto" hangingPunct="1">
              <a:spcAft>
                <a:spcPts val="0"/>
              </a:spcAft>
              <a:buFont typeface="Wingdings"/>
              <a:buChar char=""/>
              <a:defRPr/>
            </a:pPr>
            <a:r>
              <a:rPr lang="es-ES_tradnl" dirty="0" err="1" smtClean="0">
                <a:solidFill>
                  <a:srgbClr val="FFFF00"/>
                </a:solidFill>
              </a:rPr>
              <a:t>Ampollamientos</a:t>
            </a:r>
            <a:r>
              <a:rPr lang="es-ES_tradnl" dirty="0" smtClean="0">
                <a:solidFill>
                  <a:srgbClr val="FFFF00"/>
                </a:solidFill>
              </a:rPr>
              <a:t>  en pinturas y revestimientos</a:t>
            </a:r>
          </a:p>
          <a:p>
            <a:pPr marL="411480" eaLnBrk="1" fontAlgn="auto" hangingPunct="1">
              <a:spcAft>
                <a:spcPts val="0"/>
              </a:spcAft>
              <a:buFont typeface="Wingdings"/>
              <a:buChar char=""/>
              <a:defRPr/>
            </a:pPr>
            <a:r>
              <a:rPr lang="es-ES_tradnl" dirty="0" smtClean="0"/>
              <a:t>Destrucción del hormigón por corrosión de la armadura</a:t>
            </a:r>
          </a:p>
          <a:p>
            <a:pPr marL="411480" eaLnBrk="1" fontAlgn="auto" hangingPunct="1">
              <a:spcAft>
                <a:spcPts val="0"/>
              </a:spcAft>
              <a:buFont typeface="Wingdings"/>
              <a:buChar char=""/>
              <a:defRPr/>
            </a:pPr>
            <a:r>
              <a:rPr lang="es-ES_tradnl" dirty="0" smtClean="0"/>
              <a:t>Daños causados por las heladas</a:t>
            </a:r>
          </a:p>
          <a:p>
            <a:pPr marL="411480" eaLnBrk="1" fontAlgn="auto" hangingPunct="1">
              <a:spcAft>
                <a:spcPts val="0"/>
              </a:spcAft>
              <a:buFont typeface="Wingdings"/>
              <a:buChar char=""/>
              <a:defRPr/>
            </a:pPr>
            <a:r>
              <a:rPr lang="es-ES_tradnl" dirty="0" smtClean="0"/>
              <a:t>Disminución del aislamiento térmico.</a:t>
            </a:r>
          </a:p>
          <a:p>
            <a:pPr marL="411480" eaLnBrk="1" fontAlgn="auto" hangingPunct="1">
              <a:spcAft>
                <a:spcPts val="0"/>
              </a:spcAft>
              <a:buFont typeface="Wingdings"/>
              <a:buChar char=""/>
              <a:defRPr/>
            </a:pPr>
            <a:endParaRPr lang="es-ES_tradnl" dirty="0" smtClean="0"/>
          </a:p>
          <a:p>
            <a:pPr marL="411480" eaLnBrk="1" fontAlgn="auto" hangingPunct="1">
              <a:spcAft>
                <a:spcPts val="0"/>
              </a:spcAft>
              <a:buFont typeface="Wingdings"/>
              <a:buChar char=""/>
              <a:defRPr/>
            </a:pPr>
            <a:endParaRPr lang="es-ES_tradnl" dirty="0" smtClean="0">
              <a:solidFill>
                <a:schemeClr val="bg2">
                  <a:lumMod val="50000"/>
                </a:schemeClr>
              </a:solidFill>
            </a:endParaRPr>
          </a:p>
          <a:p>
            <a:pPr marL="411480" eaLnBrk="1" fontAlgn="auto" hangingPunct="1">
              <a:spcAft>
                <a:spcPts val="0"/>
              </a:spcAft>
              <a:buFont typeface="Wingdings"/>
              <a:buChar char=""/>
              <a:defRPr/>
            </a:pPr>
            <a:endParaRPr lang="es-ES_tradnl" dirty="0">
              <a:solidFill>
                <a:schemeClr val="bg2">
                  <a:lumMod val="50000"/>
                </a:schemeClr>
              </a:solidFill>
            </a:endParaRPr>
          </a:p>
        </p:txBody>
      </p:sp>
      <p:sp>
        <p:nvSpPr>
          <p:cNvPr id="66564" name="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DDD438B-B626-4218-9DF3-772F3C3A69B5}" type="slidenum">
              <a:rPr lang="es-ES_tradnl" altLang="es-AR">
                <a:solidFill>
                  <a:schemeClr val="tx2"/>
                </a:solidFill>
              </a:rPr>
              <a:pPr eaLnBrk="1" hangingPunct="1"/>
              <a:t>20</a:t>
            </a:fld>
            <a:endParaRPr lang="es-ES_tradnl" altLang="es-AR">
              <a:solidFill>
                <a:schemeClr val="tx2"/>
              </a:solidFill>
            </a:endParaRPr>
          </a:p>
        </p:txBody>
      </p:sp>
      <p:pic>
        <p:nvPicPr>
          <p:cNvPr id="6656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6625" y="500063"/>
            <a:ext cx="15716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6625" y="2643188"/>
            <a:ext cx="1619250"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4500563"/>
            <a:ext cx="22860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26490"/>
    </mc:Choice>
    <mc:Fallback xmlns="">
      <p:transition spd="slow" advTm="226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8B435AF-7832-4B27-A546-CF5A7683B8AD}" type="slidenum">
              <a:rPr lang="es-ES_tradnl" altLang="es-AR">
                <a:solidFill>
                  <a:schemeClr val="tx2"/>
                </a:solidFill>
              </a:rPr>
              <a:pPr eaLnBrk="1" hangingPunct="1"/>
              <a:t>21</a:t>
            </a:fld>
            <a:endParaRPr lang="es-ES_tradnl" altLang="es-AR">
              <a:solidFill>
                <a:schemeClr val="tx2"/>
              </a:solidFill>
            </a:endParaRPr>
          </a:p>
        </p:txBody>
      </p:sp>
      <p:sp>
        <p:nvSpPr>
          <p:cNvPr id="3" name="2 CuadroTexto"/>
          <p:cNvSpPr txBox="1"/>
          <p:nvPr/>
        </p:nvSpPr>
        <p:spPr>
          <a:xfrm>
            <a:off x="428625" y="500063"/>
            <a:ext cx="8286750" cy="3540125"/>
          </a:xfrm>
          <a:prstGeom prst="rect">
            <a:avLst/>
          </a:prstGeom>
          <a:noFill/>
        </p:spPr>
        <p:txBody>
          <a:bodyPr>
            <a:spAutoFit/>
          </a:bodyPr>
          <a:lstStyle/>
          <a:p>
            <a:pPr algn="ctr">
              <a:defRPr/>
            </a:pPr>
            <a:r>
              <a:rPr lang="es-ES_tradnl" sz="2800" b="1" kern="1400" spc="200" dirty="0"/>
              <a:t>El agua de lluvia puede penetrar en los edificios principalmente  mediante dos mecanismos:</a:t>
            </a:r>
          </a:p>
          <a:p>
            <a:pPr>
              <a:defRPr/>
            </a:pPr>
            <a:endParaRPr lang="es-ES_tradnl" sz="2800" b="1" kern="1400" spc="200" dirty="0">
              <a:solidFill>
                <a:schemeClr val="accent3">
                  <a:lumMod val="50000"/>
                </a:schemeClr>
              </a:solidFill>
            </a:endParaRPr>
          </a:p>
          <a:p>
            <a:pPr lvl="2">
              <a:buFont typeface="Arial" pitchFamily="34" charset="0"/>
              <a:buChar char="•"/>
              <a:defRPr/>
            </a:pPr>
            <a:r>
              <a:rPr lang="es-ES_tradnl" sz="2800" b="1" kern="1400" spc="200" dirty="0">
                <a:solidFill>
                  <a:srgbClr val="FFFF00"/>
                </a:solidFill>
              </a:rPr>
              <a:t>Absorción y succión a través de los poros de los materiales.</a:t>
            </a:r>
          </a:p>
          <a:p>
            <a:pPr lvl="2">
              <a:defRPr/>
            </a:pPr>
            <a:endParaRPr lang="es-ES_tradnl" sz="2800" b="1" kern="1400" spc="200" dirty="0">
              <a:solidFill>
                <a:srgbClr val="FFFF00"/>
              </a:solidFill>
            </a:endParaRPr>
          </a:p>
          <a:p>
            <a:pPr lvl="2">
              <a:buFont typeface="Arial" pitchFamily="34" charset="0"/>
              <a:buChar char="•"/>
              <a:defRPr/>
            </a:pPr>
            <a:r>
              <a:rPr lang="es-ES_tradnl" sz="2800" b="1" kern="1400" spc="200" dirty="0">
                <a:solidFill>
                  <a:srgbClr val="FFFF00"/>
                </a:solidFill>
              </a:rPr>
              <a:t>Por filtración a través de juntas</a:t>
            </a:r>
            <a:r>
              <a:rPr lang="es-ES_tradnl" sz="2800" b="1" kern="1400" spc="200" dirty="0">
                <a:solidFill>
                  <a:schemeClr val="accent3">
                    <a:lumMod val="50000"/>
                  </a:schemeClr>
                </a:solidFill>
              </a:rPr>
              <a:t>.</a:t>
            </a:r>
          </a:p>
        </p:txBody>
      </p:sp>
      <p:sp>
        <p:nvSpPr>
          <p:cNvPr id="67588" name="4 CuadroTexto"/>
          <p:cNvSpPr txBox="1">
            <a:spLocks noChangeArrowheads="1"/>
          </p:cNvSpPr>
          <p:nvPr/>
        </p:nvSpPr>
        <p:spPr bwMode="auto">
          <a:xfrm>
            <a:off x="500063" y="4286250"/>
            <a:ext cx="8643937"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s-AR" sz="2800" b="1"/>
              <a:t>Cuando llueve con vientos de mas de 25km/h es posible que por cada m2 de muro vertical caiga mas agua que por igual superficie de techo horizontal.</a:t>
            </a:r>
          </a:p>
          <a:p>
            <a:pPr algn="ctr" eaLnBrk="1" hangingPunct="1"/>
            <a:r>
              <a:rPr lang="es-ES_tradnl" altLang="es-AR" sz="2800" b="1"/>
              <a:t>Cada mm de agua caida equivale a 1 litro por m2</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0183"/>
    </mc:Choice>
    <mc:Fallback xmlns="">
      <p:transition spd="slow" advTm="501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F2937CB-9F01-4C0C-8A14-F614F4021F99}" type="slidenum">
              <a:rPr lang="es-ES_tradnl" altLang="es-AR">
                <a:solidFill>
                  <a:schemeClr val="tx2"/>
                </a:solidFill>
              </a:rPr>
              <a:pPr eaLnBrk="1" hangingPunct="1"/>
              <a:t>22</a:t>
            </a:fld>
            <a:endParaRPr lang="es-ES_tradnl" altLang="es-AR">
              <a:solidFill>
                <a:schemeClr val="tx2"/>
              </a:solidFill>
            </a:endParaRPr>
          </a:p>
        </p:txBody>
      </p:sp>
      <p:sp>
        <p:nvSpPr>
          <p:cNvPr id="68611" name="2 CuadroTexto"/>
          <p:cNvSpPr txBox="1">
            <a:spLocks noChangeArrowheads="1"/>
          </p:cNvSpPr>
          <p:nvPr/>
        </p:nvSpPr>
        <p:spPr bwMode="auto">
          <a:xfrm>
            <a:off x="285750" y="285750"/>
            <a:ext cx="8358188" cy="357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s-AR" sz="2800"/>
              <a:t>La “porosidad” puede ser de dos tipos: </a:t>
            </a:r>
          </a:p>
          <a:p>
            <a:pPr eaLnBrk="1" hangingPunct="1"/>
            <a:endParaRPr lang="es-ES_tradnl" altLang="es-AR"/>
          </a:p>
          <a:p>
            <a:pPr lvl="1" eaLnBrk="1" hangingPunct="1">
              <a:buFont typeface="Arial" panose="020B0604020202020204" pitchFamily="34" charset="0"/>
              <a:buChar char="•"/>
            </a:pPr>
            <a:r>
              <a:rPr lang="es-ES_tradnl" altLang="es-AR" b="1">
                <a:solidFill>
                  <a:srgbClr val="FFFF00"/>
                </a:solidFill>
              </a:rPr>
              <a:t>POROSIDAD CERRADA: ausencia de conexión entre un poro y otro de un material (por. ej. espumas poliuretánicas, materiales expandidos y otros materiales destinados a ser usados como aislantes). </a:t>
            </a:r>
          </a:p>
          <a:p>
            <a:pPr lvl="1" eaLnBrk="1" hangingPunct="1">
              <a:buFont typeface="Arial" panose="020B0604020202020204" pitchFamily="34" charset="0"/>
              <a:buChar char="•"/>
            </a:pPr>
            <a:endParaRPr lang="es-ES_tradnl" altLang="es-AR" b="1">
              <a:solidFill>
                <a:srgbClr val="FFFF00"/>
              </a:solidFill>
            </a:endParaRPr>
          </a:p>
          <a:p>
            <a:pPr lvl="1" eaLnBrk="1" hangingPunct="1">
              <a:buFont typeface="Arial" panose="020B0604020202020204" pitchFamily="34" charset="0"/>
              <a:buChar char="•"/>
            </a:pPr>
            <a:r>
              <a:rPr lang="es-ES_tradnl" altLang="es-AR" b="1">
                <a:solidFill>
                  <a:srgbClr val="FFFF00"/>
                </a:solidFill>
              </a:rPr>
              <a:t>POROSIDAD ABIERTA: los poros del material comunican y pueden tener dimensiones diferentes, si son gruesos hacen el material permeable facilitando el paso del agua. </a:t>
            </a:r>
          </a:p>
          <a:p>
            <a:pPr eaLnBrk="1" hangingPunct="1"/>
            <a:r>
              <a:rPr lang="es-ES_tradnl" altLang="es-AR">
                <a:solidFill>
                  <a:srgbClr val="FFFF00"/>
                </a:solidFill>
              </a:rPr>
              <a:t/>
            </a:r>
            <a:br>
              <a:rPr lang="es-ES_tradnl" altLang="es-AR">
                <a:solidFill>
                  <a:srgbClr val="FFFF00"/>
                </a:solidFill>
              </a:rPr>
            </a:br>
            <a:r>
              <a:rPr lang="es-ES_tradnl" altLang="es-AR">
                <a:solidFill>
                  <a:srgbClr val="FFFF00"/>
                </a:solidFill>
              </a:rPr>
              <a:t> </a:t>
            </a:r>
            <a:br>
              <a:rPr lang="es-ES_tradnl" altLang="es-AR">
                <a:solidFill>
                  <a:srgbClr val="FFFF00"/>
                </a:solidFill>
              </a:rPr>
            </a:br>
            <a:endParaRPr lang="es-ES_tradnl" altLang="es-AR">
              <a:solidFill>
                <a:srgbClr val="FFFF00"/>
              </a:solidFill>
            </a:endParaRPr>
          </a:p>
        </p:txBody>
      </p:sp>
      <p:pic>
        <p:nvPicPr>
          <p:cNvPr id="686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1750" y="3500438"/>
            <a:ext cx="51435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0828"/>
    </mc:Choice>
    <mc:Fallback xmlns="">
      <p:transition spd="slow" advTm="408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ln>
            <a:miter lim="800000"/>
            <a:headEnd/>
            <a:tailEnd/>
          </a:ln>
          <a:extLst/>
        </p:spPr>
        <p:txBody>
          <a:bodyPr/>
          <a:lstStyle/>
          <a:p>
            <a:pPr>
              <a:defRPr/>
            </a:pPr>
            <a:r>
              <a:rPr lang="es-ES_tradnl" sz="4000" dirty="0" smtClean="0"/>
              <a:t>Soluciones históricas</a:t>
            </a:r>
          </a:p>
          <a:p>
            <a:pPr>
              <a:defRPr/>
            </a:pPr>
            <a:r>
              <a:rPr lang="es-ES_tradnl" sz="4000" dirty="0" smtClean="0"/>
              <a:t>Soluciones actuales</a:t>
            </a:r>
          </a:p>
          <a:p>
            <a:pPr lvl="3">
              <a:defRPr/>
            </a:pPr>
            <a:r>
              <a:rPr lang="es-ES_tradnl" sz="3200" dirty="0" smtClean="0"/>
              <a:t>Mediante la geometría</a:t>
            </a:r>
          </a:p>
          <a:p>
            <a:pPr lvl="3">
              <a:defRPr/>
            </a:pPr>
            <a:r>
              <a:rPr lang="es-ES_tradnl" sz="3200" dirty="0" smtClean="0"/>
              <a:t>Mediante protecciones </a:t>
            </a:r>
            <a:r>
              <a:rPr lang="es-ES_tradnl" sz="3200" dirty="0" err="1" smtClean="0"/>
              <a:t>contínuas</a:t>
            </a:r>
            <a:endParaRPr lang="es-ES_tradnl" sz="3200" dirty="0" smtClean="0"/>
          </a:p>
          <a:p>
            <a:pPr lvl="6">
              <a:defRPr/>
            </a:pPr>
            <a:r>
              <a:rPr lang="es-ES_tradnl" sz="3000" dirty="0" smtClean="0"/>
              <a:t>Tradicional mediante revoques</a:t>
            </a:r>
          </a:p>
          <a:p>
            <a:pPr lvl="6">
              <a:defRPr/>
            </a:pPr>
            <a:r>
              <a:rPr lang="es-ES_tradnl" sz="3000" dirty="0" smtClean="0"/>
              <a:t>Mediante el uso de químicos</a:t>
            </a:r>
          </a:p>
          <a:p>
            <a:pPr lvl="3">
              <a:defRPr/>
            </a:pPr>
            <a:r>
              <a:rPr lang="es-ES_tradnl" sz="3200" dirty="0" smtClean="0"/>
              <a:t>Mixta</a:t>
            </a:r>
            <a:endParaRPr lang="es-ES_tradnl" sz="3200" dirty="0"/>
          </a:p>
        </p:txBody>
      </p:sp>
      <p:sp>
        <p:nvSpPr>
          <p:cNvPr id="71683"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694B2CC-AB54-4EAE-8771-2E961DED713B}" type="slidenum">
              <a:rPr lang="es-ES_tradnl" altLang="es-AR">
                <a:solidFill>
                  <a:schemeClr val="tx2"/>
                </a:solidFill>
              </a:rPr>
              <a:pPr eaLnBrk="1" hangingPunct="1"/>
              <a:t>23</a:t>
            </a:fld>
            <a:endParaRPr lang="es-ES_tradnl" altLang="es-AR">
              <a:solidFill>
                <a:schemeClr val="tx2"/>
              </a:solidFill>
            </a:endParaRPr>
          </a:p>
        </p:txBody>
      </p:sp>
      <p:sp>
        <p:nvSpPr>
          <p:cNvPr id="4" name="3 Título"/>
          <p:cNvSpPr>
            <a:spLocks noGrp="1"/>
          </p:cNvSpPr>
          <p:nvPr>
            <p:ph type="title"/>
          </p:nvPr>
        </p:nvSpPr>
        <p:spPr/>
        <p:txBody>
          <a:bodyPr/>
          <a:lstStyle/>
          <a:p>
            <a:pPr>
              <a:defRPr/>
            </a:pPr>
            <a:r>
              <a:rPr lang="es-ES_tradnl" dirty="0" smtClean="0"/>
              <a:t>Formas de prevenir:</a:t>
            </a:r>
            <a:endParaRPr lang="es-ES_tradnl" dirty="0"/>
          </a:p>
        </p:txBody>
      </p:sp>
      <p:pic>
        <p:nvPicPr>
          <p:cNvPr id="3" name="2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6839"/>
    </mc:Choice>
    <mc:Fallback xmlns="">
      <p:transition spd="slow" advTm="368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a:xfrm>
            <a:off x="914400" y="512763"/>
            <a:ext cx="7772400" cy="914400"/>
          </a:xfrm>
        </p:spPr>
        <p:txBody>
          <a:bodyPr>
            <a:normAutofit fontScale="90000"/>
          </a:bodyPr>
          <a:lstStyle/>
          <a:p>
            <a:pPr>
              <a:defRPr/>
            </a:pPr>
            <a:r>
              <a:rPr lang="es-ES_tradnl" dirty="0" smtClean="0"/>
              <a:t>Como se evitaba la humedad en la albañilería  </a:t>
            </a:r>
            <a:r>
              <a:rPr lang="es-ES_tradnl" dirty="0" err="1" smtClean="0"/>
              <a:t>historicamente</a:t>
            </a:r>
            <a:r>
              <a:rPr lang="es-ES_tradnl" dirty="0" smtClean="0"/>
              <a:t> ?</a:t>
            </a:r>
            <a:endParaRPr lang="es-ES_tradnl" dirty="0"/>
          </a:p>
        </p:txBody>
      </p:sp>
      <p:pic>
        <p:nvPicPr>
          <p:cNvPr id="7270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5" y="1785938"/>
            <a:ext cx="5305425"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71625"/>
            <a:ext cx="25908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57813" y="1857375"/>
            <a:ext cx="34671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00813" y="3643313"/>
            <a:ext cx="2214562"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1" name="7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7301B57-4E03-4BA9-800F-6D9E9D3CC9C4}" type="slidenum">
              <a:rPr lang="es-ES_tradnl" altLang="es-AR">
                <a:solidFill>
                  <a:schemeClr val="tx2"/>
                </a:solidFill>
              </a:rPr>
              <a:pPr eaLnBrk="1" hangingPunct="1"/>
              <a:t>24</a:t>
            </a:fld>
            <a:endParaRPr lang="es-ES_tradnl"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8310"/>
    </mc:Choice>
    <mc:Fallback xmlns="">
      <p:transition spd="slow" advTm="683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Título"/>
          <p:cNvSpPr>
            <a:spLocks noGrp="1"/>
          </p:cNvSpPr>
          <p:nvPr>
            <p:ph type="title"/>
          </p:nvPr>
        </p:nvSpPr>
        <p:spPr>
          <a:xfrm>
            <a:off x="642938" y="0"/>
            <a:ext cx="6572250" cy="676275"/>
          </a:xfrm>
        </p:spPr>
        <p:txBody>
          <a:bodyPr>
            <a:normAutofit/>
          </a:bodyPr>
          <a:lstStyle/>
          <a:p>
            <a:pPr algn="ctr">
              <a:defRPr/>
            </a:pPr>
            <a:r>
              <a:rPr lang="es-ES_tradnl" b="1" dirty="0" smtClean="0"/>
              <a:t>Revoque exterior</a:t>
            </a:r>
            <a:endParaRPr lang="es-ES_tradnl" b="1" dirty="0"/>
          </a:p>
        </p:txBody>
      </p:sp>
      <p:sp>
        <p:nvSpPr>
          <p:cNvPr id="7" name="6 Marcador de contenido"/>
          <p:cNvSpPr>
            <a:spLocks noGrp="1"/>
          </p:cNvSpPr>
          <p:nvPr>
            <p:ph sz="half" idx="1"/>
          </p:nvPr>
        </p:nvSpPr>
        <p:spPr>
          <a:xfrm>
            <a:off x="4071938" y="928688"/>
            <a:ext cx="4857750" cy="5715000"/>
          </a:xfrm>
        </p:spPr>
        <p:txBody>
          <a:bodyPr>
            <a:normAutofit fontScale="85000" lnSpcReduction="20000"/>
          </a:bodyPr>
          <a:lstStyle/>
          <a:p>
            <a:pPr marL="514350" indent="-514350">
              <a:buFont typeface="Wingdings" panose="05000000000000000000" pitchFamily="2" charset="2"/>
              <a:buNone/>
              <a:defRPr/>
            </a:pPr>
            <a:r>
              <a:rPr lang="es-ES_tradnl" dirty="0" smtClean="0"/>
              <a:t>1-Alisado cementicio para asegurar la impermeabilidad de la pared de ladrillo, 3 a 5mm.</a:t>
            </a:r>
          </a:p>
          <a:p>
            <a:pPr marL="514350" indent="-514350">
              <a:buFont typeface="Wingdings" panose="05000000000000000000" pitchFamily="2" charset="2"/>
              <a:buNone/>
              <a:defRPr/>
            </a:pPr>
            <a:r>
              <a:rPr lang="es-ES_tradnl" dirty="0" smtClean="0"/>
              <a:t>Rev. grueso de 15 a 20mm de espesor. Protege a la primera contra una desecación demasiado intensa y reducir las irregularidades del paramento.</a:t>
            </a:r>
          </a:p>
          <a:p>
            <a:pPr>
              <a:buFont typeface="Wingdings" panose="05000000000000000000" pitchFamily="2" charset="2"/>
              <a:buNone/>
              <a:defRPr/>
            </a:pPr>
            <a:endParaRPr lang="es-ES_tradnl" dirty="0" smtClean="0"/>
          </a:p>
          <a:p>
            <a:pPr marL="514350" indent="-514350">
              <a:buFont typeface="Wingdings" panose="05000000000000000000" pitchFamily="2" charset="2"/>
              <a:buNone/>
              <a:defRPr/>
            </a:pPr>
            <a:r>
              <a:rPr lang="es-ES_tradnl" dirty="0" smtClean="0"/>
              <a:t>3-Capa de acabado, debe resistir los agentes atmosféricos y no acusar grietas de retracción</a:t>
            </a:r>
            <a:endParaRPr lang="es-ES_tradnl" dirty="0"/>
          </a:p>
        </p:txBody>
      </p:sp>
      <p:pic>
        <p:nvPicPr>
          <p:cNvPr id="747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8" y="928688"/>
            <a:ext cx="35718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10 Flecha izquierda"/>
          <p:cNvSpPr/>
          <p:nvPr/>
        </p:nvSpPr>
        <p:spPr>
          <a:xfrm>
            <a:off x="3143250" y="4929188"/>
            <a:ext cx="928688" cy="285750"/>
          </a:xfrm>
          <a:prstGeom prst="leftArrow">
            <a:avLst/>
          </a:prstGeom>
          <a:solidFill>
            <a:schemeClr val="tx1">
              <a:lumMod val="50000"/>
              <a:lumOff val="50000"/>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_tradnl"/>
          </a:p>
        </p:txBody>
      </p:sp>
      <p:sp>
        <p:nvSpPr>
          <p:cNvPr id="74758" name="12 CuadroTexto"/>
          <p:cNvSpPr txBox="1">
            <a:spLocks noChangeArrowheads="1"/>
          </p:cNvSpPr>
          <p:nvPr/>
        </p:nvSpPr>
        <p:spPr bwMode="auto">
          <a:xfrm>
            <a:off x="714375" y="4643438"/>
            <a:ext cx="2643188"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a:t>Las posibles grietas  por retracción que se producen, tienden a cerrarse y asegurar la impermeabilidad</a:t>
            </a:r>
          </a:p>
        </p:txBody>
      </p:sp>
      <p:sp>
        <p:nvSpPr>
          <p:cNvPr id="74759" name="7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57B516-3506-4D66-A42A-C16C7285726A}" type="slidenum">
              <a:rPr lang="es-ES_tradnl" altLang="es-AR">
                <a:solidFill>
                  <a:schemeClr val="tx2"/>
                </a:solidFill>
              </a:rPr>
              <a:pPr eaLnBrk="1" hangingPunct="1"/>
              <a:t>25</a:t>
            </a:fld>
            <a:endParaRPr lang="es-ES_tradnl"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84751"/>
    </mc:Choice>
    <mc:Fallback xmlns="">
      <p:transition spd="slow" advTm="1847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D:\zanni\MSOFICE\MURO Estructural\anclaje mampostería\20170601_155419.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tretch>
            <a:fillRect/>
          </a:stretch>
        </p:blipFill>
        <p:spPr bwMode="auto">
          <a:xfrm>
            <a:off x="1" y="2564904"/>
            <a:ext cx="5436096" cy="3260999"/>
          </a:xfrm>
          <a:prstGeom prst="rect">
            <a:avLst/>
          </a:prstGeom>
          <a:noFill/>
          <a:extLst>
            <a:ext uri="{909E8E84-426E-40DD-AFC4-6F175D3DCCD1}">
              <a14:hiddenFill xmlns:a14="http://schemas.microsoft.com/office/drawing/2010/main">
                <a:solidFill>
                  <a:srgbClr val="FFFFFF"/>
                </a:solidFill>
              </a14:hiddenFill>
            </a:ext>
          </a:extLst>
        </p:spPr>
      </p:pic>
      <p:sp>
        <p:nvSpPr>
          <p:cNvPr id="5" name="4 Marcador de número de diapositiva"/>
          <p:cNvSpPr>
            <a:spLocks noGrp="1"/>
          </p:cNvSpPr>
          <p:nvPr>
            <p:ph type="sldNum" sz="quarter" idx="12"/>
          </p:nvPr>
        </p:nvSpPr>
        <p:spPr/>
        <p:txBody>
          <a:bodyPr/>
          <a:lstStyle/>
          <a:p>
            <a:fld id="{7E22FF64-E37E-449B-B97B-E74A4487BBE2}" type="slidenum">
              <a:rPr lang="es-ES" altLang="es-AR" smtClean="0"/>
              <a:pPr/>
              <a:t>26</a:t>
            </a:fld>
            <a:endParaRPr lang="es-ES" altLang="es-AR"/>
          </a:p>
        </p:txBody>
      </p:sp>
      <p:pic>
        <p:nvPicPr>
          <p:cNvPr id="105475" name="Picture 3" descr="D:\zanni\MSOFICE\MURO Estructural\anclaje mampostería\20170601_155410.jpg"/>
          <p:cNvPicPr>
            <a:picLocks noGrp="1" noChangeAspect="1" noChangeArrowheads="1"/>
          </p:cNvPicPr>
          <p:nvPr>
            <p:ph sz="half" idx="4294967295"/>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4340506" y="2054506"/>
            <a:ext cx="6004367" cy="3602621"/>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395536" y="4724"/>
            <a:ext cx="7772400" cy="914400"/>
          </a:xfrm>
        </p:spPr>
        <p:txBody>
          <a:bodyPr/>
          <a:lstStyle/>
          <a:p>
            <a:r>
              <a:rPr lang="es-AR" sz="4400" b="1" dirty="0" smtClean="0">
                <a:solidFill>
                  <a:srgbClr val="FFFF00"/>
                </a:solidFill>
                <a:effectLst>
                  <a:outerShdw blurRad="38100" dist="38100" dir="2700000" algn="tl">
                    <a:srgbClr val="000000">
                      <a:alpha val="43137"/>
                    </a:srgbClr>
                  </a:outerShdw>
                </a:effectLst>
              </a:rPr>
              <a:t>Azotado cementicio</a:t>
            </a:r>
            <a:endParaRPr lang="es-AR" sz="4400" b="1" dirty="0">
              <a:solidFill>
                <a:srgbClr val="FFFF00"/>
              </a:solidFill>
              <a:effectLst>
                <a:outerShdw blurRad="38100" dist="38100" dir="2700000" algn="tl">
                  <a:srgbClr val="000000">
                    <a:alpha val="43137"/>
                  </a:srgbClr>
                </a:outerShdw>
              </a:effectLst>
            </a:endParaRPr>
          </a:p>
        </p:txBody>
      </p:sp>
      <p:sp>
        <p:nvSpPr>
          <p:cNvPr id="6" name="6 Marcador de número de diapositiva"/>
          <p:cNvSpPr txBox="1">
            <a:spLocks/>
          </p:cNvSpPr>
          <p:nvPr/>
        </p:nvSpPr>
        <p:spPr bwMode="auto">
          <a:xfrm>
            <a:off x="755576" y="6333561"/>
            <a:ext cx="4572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s-ES"/>
            </a:defPPr>
            <a:lvl1pPr algn="l" rtl="0" eaLnBrk="0" fontAlgn="base" hangingPunct="0">
              <a:spcBef>
                <a:spcPct val="0"/>
              </a:spcBef>
              <a:spcAft>
                <a:spcPct val="0"/>
              </a:spcAft>
              <a:defRPr sz="1200" kern="1200">
                <a:solidFill>
                  <a:schemeClr val="tx1"/>
                </a:solidFill>
                <a:latin typeface="Arial" panose="020B060402020202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Arial" panose="020B0604020202020204" pitchFamily="34" charset="0"/>
                <a:ea typeface="+mn-ea"/>
                <a:cs typeface="+mn-cs"/>
              </a:defRPr>
            </a:lvl9pPr>
          </a:lstStyle>
          <a:p>
            <a:pPr eaLnBrk="1" hangingPunct="1"/>
            <a:fld id="{EE30EF8D-6DA5-49B6-9B2A-74F981513717}" type="slidenum">
              <a:rPr lang="es-ES" altLang="es-AR" smtClean="0">
                <a:solidFill>
                  <a:schemeClr val="tx2"/>
                </a:solidFill>
              </a:rPr>
              <a:pPr eaLnBrk="1" hangingPunct="1"/>
              <a:t>26</a:t>
            </a:fld>
            <a:endParaRPr lang="es-ES" altLang="es-AR" dirty="0">
              <a:solidFill>
                <a:schemeClr val="tx2"/>
              </a:solidFill>
            </a:endParaRPr>
          </a:p>
        </p:txBody>
      </p:sp>
      <p:pic>
        <p:nvPicPr>
          <p:cNvPr id="3" name="2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74552586"/>
      </p:ext>
    </p:extLst>
  </p:cSld>
  <p:clrMapOvr>
    <a:masterClrMapping/>
  </p:clrMapOvr>
  <mc:AlternateContent xmlns:mc="http://schemas.openxmlformats.org/markup-compatibility/2006" xmlns:p14="http://schemas.microsoft.com/office/powerpoint/2010/main">
    <mc:Choice Requires="p14">
      <p:transition spd="slow" p14:dur="2000" advTm="71449"/>
    </mc:Choice>
    <mc:Fallback xmlns="">
      <p:transition spd="slow" advTm="71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7 Título"/>
          <p:cNvSpPr>
            <a:spLocks noGrp="1"/>
          </p:cNvSpPr>
          <p:nvPr>
            <p:ph type="title"/>
          </p:nvPr>
        </p:nvSpPr>
        <p:spPr>
          <a:xfrm>
            <a:off x="914400" y="512763"/>
            <a:ext cx="7772400" cy="914400"/>
          </a:xfrm>
        </p:spPr>
        <p:txBody>
          <a:bodyPr/>
          <a:lstStyle/>
          <a:p>
            <a:pPr eaLnBrk="1" fontAlgn="auto" hangingPunct="1">
              <a:spcAft>
                <a:spcPts val="0"/>
              </a:spcAft>
              <a:defRPr/>
            </a:pPr>
            <a:r>
              <a:rPr lang="es-ES_tradnl" b="1" dirty="0" smtClean="0">
                <a:solidFill>
                  <a:srgbClr val="FFFF00"/>
                </a:solidFill>
                <a:effectLst>
                  <a:outerShdw blurRad="38100" dist="38100" dir="2700000" algn="tl">
                    <a:srgbClr val="000000">
                      <a:alpha val="43137"/>
                    </a:srgbClr>
                  </a:outerShdw>
                </a:effectLst>
              </a:rPr>
              <a:t>Humedad ascendente</a:t>
            </a:r>
          </a:p>
        </p:txBody>
      </p:sp>
      <p:sp>
        <p:nvSpPr>
          <p:cNvPr id="75779" name="6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8DBAE16-0C73-4558-9EE3-4D19E95FE16D}" type="slidenum">
              <a:rPr lang="es-ES_tradnl" altLang="es-AR">
                <a:solidFill>
                  <a:schemeClr val="tx2"/>
                </a:solidFill>
              </a:rPr>
              <a:pPr eaLnBrk="1" hangingPunct="1"/>
              <a:t>27</a:t>
            </a:fld>
            <a:endParaRPr lang="es-ES_tradnl" altLang="es-AR">
              <a:solidFill>
                <a:schemeClr val="tx2"/>
              </a:solidFill>
            </a:endParaRPr>
          </a:p>
        </p:txBody>
      </p:sp>
      <p:sp>
        <p:nvSpPr>
          <p:cNvPr id="75780" name="9 CuadroTexto"/>
          <p:cNvSpPr txBox="1">
            <a:spLocks noChangeArrowheads="1"/>
          </p:cNvSpPr>
          <p:nvPr/>
        </p:nvSpPr>
        <p:spPr bwMode="auto">
          <a:xfrm>
            <a:off x="714375" y="1928813"/>
            <a:ext cx="8429625"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sz="2400" b="1" dirty="0"/>
              <a:t>Los cimientos de un edificio están directamente en contacto con el terreno, si este permanece húmedo, el agua que rodea los cimientos ejercerá una presión que procurará impregnar el cimiento y aun mas, subirá por capilaridad</a:t>
            </a:r>
          </a:p>
          <a:p>
            <a:pPr eaLnBrk="1" hangingPunct="1"/>
            <a:endParaRPr lang="es-ES_tradnl" altLang="es-AR" sz="2400" b="1" dirty="0"/>
          </a:p>
          <a:p>
            <a:pPr eaLnBrk="1" hangingPunct="1"/>
            <a:endParaRPr lang="es-ES_tradnl" altLang="es-AR" sz="2400" b="1" dirty="0"/>
          </a:p>
          <a:p>
            <a:pPr lvl="1" eaLnBrk="1" hangingPunct="1">
              <a:buFont typeface="Arial" panose="020B0604020202020204" pitchFamily="34" charset="0"/>
              <a:buChar char="•"/>
            </a:pPr>
            <a:r>
              <a:rPr lang="es-ES_tradnl" altLang="es-AR" sz="2400" b="1" dirty="0"/>
              <a:t>Capa freática cercana</a:t>
            </a:r>
          </a:p>
          <a:p>
            <a:pPr lvl="1" eaLnBrk="1" hangingPunct="1">
              <a:buFont typeface="Arial" panose="020B0604020202020204" pitchFamily="34" charset="0"/>
              <a:buChar char="•"/>
            </a:pPr>
            <a:r>
              <a:rPr lang="es-ES_tradnl" altLang="es-AR" sz="2400" b="1" dirty="0" smtClean="0"/>
              <a:t>Agua </a:t>
            </a:r>
            <a:r>
              <a:rPr lang="es-ES_tradnl" altLang="es-AR" sz="2400" b="1" dirty="0"/>
              <a:t>de lluvia mal evacuadas o junto al cimiento sin buen drenaje</a:t>
            </a:r>
          </a:p>
          <a:p>
            <a:pPr lvl="1" eaLnBrk="1" hangingPunct="1">
              <a:buFont typeface="Arial" panose="020B0604020202020204" pitchFamily="34" charset="0"/>
              <a:buChar char="•"/>
            </a:pPr>
            <a:r>
              <a:rPr lang="es-ES_tradnl" altLang="es-AR" sz="2400" b="1" dirty="0"/>
              <a:t>Riego de jardines junto a los cimientos</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1701"/>
    </mc:Choice>
    <mc:Fallback xmlns="">
      <p:transition spd="slow" advTm="91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2 Título"/>
          <p:cNvSpPr>
            <a:spLocks noGrp="1"/>
          </p:cNvSpPr>
          <p:nvPr>
            <p:ph type="title"/>
          </p:nvPr>
        </p:nvSpPr>
        <p:spPr/>
        <p:txBody>
          <a:bodyPr/>
          <a:lstStyle/>
          <a:p>
            <a:pPr eaLnBrk="1" fontAlgn="auto" hangingPunct="1">
              <a:spcAft>
                <a:spcPts val="0"/>
              </a:spcAft>
              <a:defRPr/>
            </a:pPr>
            <a:r>
              <a:rPr lang="es-ES_tradnl" b="1" dirty="0" smtClean="0">
                <a:solidFill>
                  <a:srgbClr val="FFFF00"/>
                </a:solidFill>
                <a:effectLst>
                  <a:outerShdw blurRad="38100" dist="38100" dir="2700000" algn="tl">
                    <a:srgbClr val="000000">
                      <a:alpha val="43137"/>
                    </a:srgbClr>
                  </a:outerShdw>
                </a:effectLst>
              </a:rPr>
              <a:t>Medidas en el proyecto</a:t>
            </a:r>
          </a:p>
        </p:txBody>
      </p:sp>
      <p:sp>
        <p:nvSpPr>
          <p:cNvPr id="60418" name="4 Marcador de contenido"/>
          <p:cNvSpPr>
            <a:spLocks noGrp="1"/>
          </p:cNvSpPr>
          <p:nvPr>
            <p:ph idx="1"/>
          </p:nvPr>
        </p:nvSpPr>
        <p:spPr/>
        <p:txBody>
          <a:bodyPr>
            <a:normAutofit fontScale="92500"/>
          </a:bodyPr>
          <a:lstStyle/>
          <a:p>
            <a:pPr marL="411480" eaLnBrk="1" fontAlgn="auto" hangingPunct="1">
              <a:spcAft>
                <a:spcPts val="0"/>
              </a:spcAft>
              <a:buFont typeface="Wingdings"/>
              <a:buChar char=""/>
              <a:defRPr/>
            </a:pPr>
            <a:r>
              <a:rPr lang="es-ES_tradnl" dirty="0" smtClean="0"/>
              <a:t>No construir en terrenos bajos y </a:t>
            </a:r>
            <a:r>
              <a:rPr lang="es-ES_tradnl" dirty="0" err="1" smtClean="0"/>
              <a:t>humedos</a:t>
            </a:r>
            <a:endParaRPr lang="es-ES_tradnl" dirty="0" smtClean="0"/>
          </a:p>
          <a:p>
            <a:pPr marL="411480" eaLnBrk="1" fontAlgn="auto" hangingPunct="1">
              <a:spcAft>
                <a:spcPts val="0"/>
              </a:spcAft>
              <a:buFont typeface="Wingdings"/>
              <a:buChar char=""/>
              <a:defRPr/>
            </a:pPr>
            <a:r>
              <a:rPr lang="es-ES_tradnl" dirty="0" smtClean="0"/>
              <a:t>Drenar adecuadamente el terreno</a:t>
            </a:r>
          </a:p>
          <a:p>
            <a:pPr marL="411480" eaLnBrk="1" fontAlgn="auto" hangingPunct="1">
              <a:spcAft>
                <a:spcPts val="0"/>
              </a:spcAft>
              <a:buFont typeface="Wingdings"/>
              <a:buChar char=""/>
              <a:defRPr/>
            </a:pPr>
            <a:r>
              <a:rPr lang="es-ES_tradnl" dirty="0" smtClean="0"/>
              <a:t>Proteger, de ser necesario los cimientos con film y/o geotextiles impermeables</a:t>
            </a:r>
          </a:p>
          <a:p>
            <a:pPr marL="411480" eaLnBrk="1" fontAlgn="auto" hangingPunct="1">
              <a:spcAft>
                <a:spcPts val="0"/>
              </a:spcAft>
              <a:buFont typeface="Wingdings"/>
              <a:buChar char=""/>
              <a:defRPr/>
            </a:pPr>
            <a:r>
              <a:rPr lang="es-ES_tradnl" dirty="0" smtClean="0"/>
              <a:t>Alejar bajada de agua de lluvia de los cimientos</a:t>
            </a:r>
          </a:p>
          <a:p>
            <a:pPr marL="411480" eaLnBrk="1" fontAlgn="auto" hangingPunct="1">
              <a:spcAft>
                <a:spcPts val="0"/>
              </a:spcAft>
              <a:buFont typeface="Wingdings"/>
              <a:buChar char=""/>
              <a:defRPr/>
            </a:pPr>
            <a:r>
              <a:rPr lang="es-ES_tradnl" dirty="0" smtClean="0"/>
              <a:t>Diseñar  (ubicación) y construir  adecuadas aislaciones horizontales y verticales</a:t>
            </a:r>
          </a:p>
          <a:p>
            <a:pPr marL="411480" eaLnBrk="1" fontAlgn="auto" hangingPunct="1">
              <a:spcAft>
                <a:spcPts val="0"/>
              </a:spcAft>
              <a:buFont typeface="Wingdings"/>
              <a:buChar char=""/>
              <a:defRPr/>
            </a:pPr>
            <a:r>
              <a:rPr lang="es-ES_tradnl" dirty="0" smtClean="0"/>
              <a:t>No impermeabilizar el exterior de los muros sin verificar su secamiento</a:t>
            </a:r>
          </a:p>
        </p:txBody>
      </p:sp>
      <p:sp>
        <p:nvSpPr>
          <p:cNvPr id="76804" name="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2802D8-A4B2-4C01-8A4F-5AB4ECCC834B}" type="slidenum">
              <a:rPr lang="es-ES_tradnl" altLang="es-AR">
                <a:solidFill>
                  <a:schemeClr val="tx2"/>
                </a:solidFill>
              </a:rPr>
              <a:pPr eaLnBrk="1" hangingPunct="1"/>
              <a:t>28</a:t>
            </a:fld>
            <a:endParaRPr lang="es-ES_tradnl"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27734"/>
    </mc:Choice>
    <mc:Fallback xmlns="">
      <p:transition spd="slow" advTm="1277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idx="1"/>
          </p:nvPr>
        </p:nvSpPr>
        <p:spPr>
          <a:xfrm>
            <a:off x="273051" y="1481138"/>
            <a:ext cx="3022600" cy="6024562"/>
          </a:xfrm>
        </p:spPr>
        <p:txBody>
          <a:bodyPr/>
          <a:lstStyle/>
          <a:p>
            <a:pPr eaLnBrk="1" hangingPunct="1"/>
            <a:r>
              <a:rPr lang="es-ES_tradnl" altLang="es-AR" sz="2000" dirty="0" smtClean="0"/>
              <a:t>Si el tubo tiene un radio interior muy pequeño, esta fuerza de adhesión puede levantar una pequeña columna de agua. La tensión superficial hace que la superficie se contraiga.</a:t>
            </a:r>
          </a:p>
          <a:p>
            <a:pPr eaLnBrk="1" hangingPunct="1">
              <a:buFontTx/>
              <a:buNone/>
            </a:pPr>
            <a:r>
              <a:rPr lang="es-ES_tradnl" altLang="es-AR" sz="2000" dirty="0" smtClean="0"/>
              <a:t>Esto hace subir líquido hasta que la fuerza de adhesión se compensa con el peso del agua.</a:t>
            </a:r>
          </a:p>
        </p:txBody>
      </p:sp>
      <p:pic>
        <p:nvPicPr>
          <p:cNvPr id="77827" name="Picture 3" descr="CapillaryAction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6613" y="0"/>
            <a:ext cx="5070475" cy="587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Rectangle 4"/>
          <p:cNvSpPr>
            <a:spLocks noChangeArrowheads="1"/>
          </p:cNvSpPr>
          <p:nvPr/>
        </p:nvSpPr>
        <p:spPr bwMode="auto">
          <a:xfrm>
            <a:off x="19638" y="6057900"/>
            <a:ext cx="82296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Tx/>
              <a:buChar char="•"/>
            </a:pPr>
            <a:r>
              <a:rPr lang="es-ES_tradnl" altLang="es-AR" b="1" dirty="0">
                <a:solidFill>
                  <a:srgbClr val="FFFF00"/>
                </a:solidFill>
              </a:rPr>
              <a:t>Entonces, podemos concluir que a mayor diámetro, menor es la altura del líquido</a:t>
            </a:r>
          </a:p>
        </p:txBody>
      </p:sp>
      <p:sp>
        <p:nvSpPr>
          <p:cNvPr id="77829"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BA157BD-D3F0-41E7-88FD-C41B1C2E1AAB}" type="slidenum">
              <a:rPr lang="es-ES" altLang="es-AR">
                <a:solidFill>
                  <a:schemeClr val="tx2"/>
                </a:solidFill>
              </a:rPr>
              <a:pPr eaLnBrk="1" hangingPunct="1"/>
              <a:t>29</a:t>
            </a:fld>
            <a:endParaRPr lang="es-ES" altLang="es-AR">
              <a:solidFill>
                <a:schemeClr val="tx2"/>
              </a:solidFill>
            </a:endParaRPr>
          </a:p>
        </p:txBody>
      </p:sp>
      <p:sp>
        <p:nvSpPr>
          <p:cNvPr id="77830" name="5 CuadroTexto"/>
          <p:cNvSpPr txBox="1">
            <a:spLocks noChangeArrowheads="1"/>
          </p:cNvSpPr>
          <p:nvPr/>
        </p:nvSpPr>
        <p:spPr bwMode="auto">
          <a:xfrm>
            <a:off x="571500" y="285750"/>
            <a:ext cx="264318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AR" sz="2800" b="1">
                <a:solidFill>
                  <a:srgbClr val="FFFF00"/>
                </a:solidFill>
              </a:rPr>
              <a:t>LA      CAPILARIDAD</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1421"/>
    </mc:Choice>
    <mc:Fallback xmlns="">
      <p:transition spd="slow" advTm="61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785938" y="214313"/>
            <a:ext cx="6200775" cy="1143000"/>
          </a:xfrm>
        </p:spPr>
        <p:txBody>
          <a:bodyPr/>
          <a:lstStyle/>
          <a:p>
            <a:pPr eaLnBrk="1" fontAlgn="auto" hangingPunct="1">
              <a:spcAft>
                <a:spcPts val="0"/>
              </a:spcAft>
              <a:defRPr/>
            </a:pPr>
            <a:r>
              <a:rPr lang="es-ES_tradnl" b="1" dirty="0" smtClean="0">
                <a:solidFill>
                  <a:srgbClr val="FFFF00"/>
                </a:solidFill>
              </a:rPr>
              <a:t>La Capilaridad</a:t>
            </a:r>
          </a:p>
        </p:txBody>
      </p:sp>
      <p:sp>
        <p:nvSpPr>
          <p:cNvPr id="78851" name="Rectangle 3"/>
          <p:cNvSpPr>
            <a:spLocks noGrp="1" noChangeArrowheads="1"/>
          </p:cNvSpPr>
          <p:nvPr>
            <p:ph idx="1"/>
          </p:nvPr>
        </p:nvSpPr>
        <p:spPr>
          <a:xfrm>
            <a:off x="214313" y="2852936"/>
            <a:ext cx="7772400" cy="2147888"/>
          </a:xfrm>
        </p:spPr>
        <p:txBody>
          <a:bodyPr/>
          <a:lstStyle/>
          <a:p>
            <a:pPr eaLnBrk="1" hangingPunct="1"/>
            <a:r>
              <a:rPr lang="es-ES_tradnl" altLang="es-AR" dirty="0" smtClean="0"/>
              <a:t>Esta subida de líquido dentro de un tubo de pequeño diámetro o en un espacio angosto es lo que llamaremos </a:t>
            </a:r>
            <a:r>
              <a:rPr lang="es-ES_tradnl" altLang="es-AR" u="sng" dirty="0" smtClean="0"/>
              <a:t>CAPILARIDAD</a:t>
            </a:r>
          </a:p>
        </p:txBody>
      </p:sp>
      <p:pic>
        <p:nvPicPr>
          <p:cNvPr id="78852" name="Picture 4" descr="humedades filtració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54" y="4288317"/>
            <a:ext cx="24003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6658" y="4392630"/>
            <a:ext cx="2028825"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7554" y="4354837"/>
            <a:ext cx="1962150"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6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30EF8D-6DA5-49B6-9B2A-74F981513717}" type="slidenum">
              <a:rPr lang="es-ES" altLang="es-AR">
                <a:solidFill>
                  <a:schemeClr val="tx2"/>
                </a:solidFill>
              </a:rPr>
              <a:pPr eaLnBrk="1" hangingPunct="1"/>
              <a:t>30</a:t>
            </a:fld>
            <a:endParaRPr lang="es-ES" altLang="es-AR" dirty="0">
              <a:solidFill>
                <a:schemeClr val="tx2"/>
              </a:solidFill>
            </a:endParaRPr>
          </a:p>
        </p:txBody>
      </p:sp>
      <p:sp>
        <p:nvSpPr>
          <p:cNvPr id="2" name="CuadroTexto 1"/>
          <p:cNvSpPr txBox="1"/>
          <p:nvPr/>
        </p:nvSpPr>
        <p:spPr>
          <a:xfrm>
            <a:off x="723954" y="926406"/>
            <a:ext cx="7497299" cy="1754326"/>
          </a:xfrm>
          <a:prstGeom prst="rect">
            <a:avLst/>
          </a:prstGeom>
          <a:noFill/>
        </p:spPr>
        <p:txBody>
          <a:bodyPr wrap="square" rtlCol="0">
            <a:spAutoFit/>
          </a:bodyPr>
          <a:lstStyle/>
          <a:p>
            <a:r>
              <a:rPr lang="es-ES_tradnl" altLang="es-AR" b="1" dirty="0" smtClean="0"/>
              <a:t>La </a:t>
            </a:r>
            <a:r>
              <a:rPr lang="es-ES_tradnl" altLang="es-AR" b="1" dirty="0"/>
              <a:t>porosidad indica la predisposición de un material a absorber el agua que se desplaza en su interior por medio del fenómeno físico de la “capilaridad”. Dicho fenómeno se manifiesta cada vez que un líquido entra en contacto con un canal suficientemente fino llamado “capilar”</a:t>
            </a:r>
          </a:p>
          <a:p>
            <a:endParaRPr lang="es-AR" dirty="0"/>
          </a:p>
        </p:txBody>
      </p:sp>
      <p:pic>
        <p:nvPicPr>
          <p:cNvPr id="3" name="2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0276"/>
    </mc:Choice>
    <mc:Fallback xmlns="">
      <p:transition spd="slow" advTm="30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1 Marcador de fecha"/>
          <p:cNvSpPr>
            <a:spLocks noGrp="1"/>
          </p:cNvSpPr>
          <p:nvPr>
            <p:ph type="dt" sz="half" idx="10"/>
          </p:nvPr>
        </p:nvSpPr>
        <p:spPr/>
        <p:txBody>
          <a:bodyPr/>
          <a:lstStyle/>
          <a:p>
            <a:endParaRPr lang="es-ES_tradnl" altLang="es-AR"/>
          </a:p>
          <a:p>
            <a:endParaRPr lang="es-ES" altLang="es-AR"/>
          </a:p>
        </p:txBody>
      </p:sp>
      <p:sp>
        <p:nvSpPr>
          <p:cNvPr id="140290" name="Rectangle 2"/>
          <p:cNvSpPr>
            <a:spLocks noChangeArrowheads="1"/>
          </p:cNvSpPr>
          <p:nvPr/>
        </p:nvSpPr>
        <p:spPr bwMode="auto">
          <a:xfrm>
            <a:off x="931863" y="547688"/>
            <a:ext cx="77724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400">
                <a:solidFill>
                  <a:schemeClr val="tx2"/>
                </a:solidFill>
                <a:effectLst>
                  <a:outerShdw blurRad="38100" dist="38100" dir="2700000" algn="tl">
                    <a:srgbClr val="000000"/>
                  </a:outerShdw>
                </a:effectLst>
                <a:latin typeface="Arial Black" pitchFamily="34" charset="0"/>
              </a:defRPr>
            </a:lvl1pPr>
            <a:lvl2pPr algn="l">
              <a:defRPr sz="4400">
                <a:solidFill>
                  <a:schemeClr val="tx2"/>
                </a:solidFill>
                <a:effectLst>
                  <a:outerShdw blurRad="38100" dist="38100" dir="2700000" algn="tl">
                    <a:srgbClr val="000000"/>
                  </a:outerShdw>
                </a:effectLst>
                <a:latin typeface="Arial Black" pitchFamily="34" charset="0"/>
              </a:defRPr>
            </a:lvl2pPr>
            <a:lvl3pPr algn="l">
              <a:defRPr sz="4400">
                <a:solidFill>
                  <a:schemeClr val="tx2"/>
                </a:solidFill>
                <a:effectLst>
                  <a:outerShdw blurRad="38100" dist="38100" dir="2700000" algn="tl">
                    <a:srgbClr val="000000"/>
                  </a:outerShdw>
                </a:effectLst>
                <a:latin typeface="Arial Black" pitchFamily="34" charset="0"/>
              </a:defRPr>
            </a:lvl3pPr>
            <a:lvl4pPr algn="l">
              <a:defRPr sz="4400">
                <a:solidFill>
                  <a:schemeClr val="tx2"/>
                </a:solidFill>
                <a:effectLst>
                  <a:outerShdw blurRad="38100" dist="38100" dir="2700000" algn="tl">
                    <a:srgbClr val="000000"/>
                  </a:outerShdw>
                </a:effectLst>
                <a:latin typeface="Arial Black" pitchFamily="34" charset="0"/>
              </a:defRPr>
            </a:lvl4pPr>
            <a:lvl5pPr algn="l">
              <a:defRPr sz="4400">
                <a:solidFill>
                  <a:schemeClr val="tx2"/>
                </a:solidFill>
                <a:effectLst>
                  <a:outerShdw blurRad="38100" dist="38100" dir="2700000" algn="tl">
                    <a:srgbClr val="000000"/>
                  </a:outerShdw>
                </a:effectLst>
                <a:latin typeface="Arial Black"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9pPr>
          </a:lstStyle>
          <a:p>
            <a:r>
              <a:rPr lang="es-ES" altLang="es-AR" sz="3600" b="0">
                <a:solidFill>
                  <a:srgbClr val="FFFFCC"/>
                </a:solidFill>
              </a:rPr>
              <a:t>La ascensión capilar del agua.</a:t>
            </a:r>
          </a:p>
        </p:txBody>
      </p:sp>
      <p:sp>
        <p:nvSpPr>
          <p:cNvPr id="140291" name="Text Box 3"/>
          <p:cNvSpPr txBox="1">
            <a:spLocks noChangeArrowheads="1"/>
          </p:cNvSpPr>
          <p:nvPr/>
        </p:nvSpPr>
        <p:spPr bwMode="auto">
          <a:xfrm>
            <a:off x="1866900" y="1231900"/>
            <a:ext cx="7277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s-ES" altLang="es-AR" sz="2400" b="0">
                <a:effectLst>
                  <a:outerShdw blurRad="38100" dist="38100" dir="2700000" algn="tl">
                    <a:srgbClr val="000000"/>
                  </a:outerShdw>
                </a:effectLst>
              </a:rPr>
              <a:t>La capa aisladora ante la humedad del suelo.</a:t>
            </a:r>
          </a:p>
        </p:txBody>
      </p:sp>
      <p:sp>
        <p:nvSpPr>
          <p:cNvPr id="140292" name="Line 4"/>
          <p:cNvSpPr>
            <a:spLocks noChangeShapeType="1"/>
          </p:cNvSpPr>
          <p:nvPr/>
        </p:nvSpPr>
        <p:spPr bwMode="auto">
          <a:xfrm flipH="1">
            <a:off x="2692400" y="3670300"/>
            <a:ext cx="190500" cy="203200"/>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pic>
        <p:nvPicPr>
          <p:cNvPr id="140293" name="Picture 5" descr="capa 1"/>
          <p:cNvPicPr>
            <a:picLocks noChangeAspect="1" noChangeArrowheads="1"/>
          </p:cNvPicPr>
          <p:nvPr/>
        </p:nvPicPr>
        <p:blipFill>
          <a:blip r:embed="rId5">
            <a:lum contrast="12000"/>
            <a:extLst>
              <a:ext uri="{28A0092B-C50C-407E-A947-70E740481C1C}">
                <a14:useLocalDpi xmlns:a14="http://schemas.microsoft.com/office/drawing/2010/main" val="0"/>
              </a:ext>
            </a:extLst>
          </a:blip>
          <a:srcRect/>
          <a:stretch>
            <a:fillRect/>
          </a:stretch>
        </p:blipFill>
        <p:spPr bwMode="auto">
          <a:xfrm>
            <a:off x="1069975" y="1743075"/>
            <a:ext cx="4260850" cy="4768850"/>
          </a:xfrm>
          <a:prstGeom prst="rect">
            <a:avLst/>
          </a:prstGeom>
          <a:noFill/>
          <a:extLst>
            <a:ext uri="{909E8E84-426E-40DD-AFC4-6F175D3DCCD1}">
              <a14:hiddenFill xmlns:a14="http://schemas.microsoft.com/office/drawing/2010/main">
                <a:solidFill>
                  <a:srgbClr val="FFFFFF"/>
                </a:solidFill>
              </a14:hiddenFill>
            </a:ext>
          </a:extLst>
        </p:spPr>
      </p:pic>
      <p:sp>
        <p:nvSpPr>
          <p:cNvPr id="140294" name="Text Box 6"/>
          <p:cNvSpPr txBox="1">
            <a:spLocks noChangeArrowheads="1"/>
          </p:cNvSpPr>
          <p:nvPr/>
        </p:nvSpPr>
        <p:spPr bwMode="auto">
          <a:xfrm>
            <a:off x="5511800" y="3797300"/>
            <a:ext cx="3632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s-ES" altLang="es-AR" sz="2000">
                <a:solidFill>
                  <a:srgbClr val="FFFFCC"/>
                </a:solidFill>
                <a:effectLst>
                  <a:outerShdw blurRad="38100" dist="38100" dir="2700000" algn="tl">
                    <a:srgbClr val="000000"/>
                  </a:outerShdw>
                </a:effectLst>
              </a:rPr>
              <a:t>Mampostería de fundación</a:t>
            </a:r>
          </a:p>
          <a:p>
            <a:r>
              <a:rPr lang="es-ES" altLang="es-AR" sz="2000" b="0">
                <a:solidFill>
                  <a:srgbClr val="FFFFCC"/>
                </a:solidFill>
                <a:effectLst>
                  <a:outerShdw blurRad="38100" dist="38100" dir="2700000" algn="tl">
                    <a:srgbClr val="000000"/>
                  </a:outerShdw>
                </a:effectLst>
              </a:rPr>
              <a:t>(Húmeda)</a:t>
            </a:r>
          </a:p>
        </p:txBody>
      </p:sp>
      <p:sp>
        <p:nvSpPr>
          <p:cNvPr id="140295" name="Text Box 7"/>
          <p:cNvSpPr txBox="1">
            <a:spLocks noChangeArrowheads="1"/>
          </p:cNvSpPr>
          <p:nvPr/>
        </p:nvSpPr>
        <p:spPr bwMode="auto">
          <a:xfrm>
            <a:off x="5511800" y="2565400"/>
            <a:ext cx="3632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s-ES" altLang="es-AR" sz="2000">
                <a:solidFill>
                  <a:srgbClr val="FFFFCC"/>
                </a:solidFill>
                <a:effectLst>
                  <a:outerShdw blurRad="38100" dist="38100" dir="2700000" algn="tl">
                    <a:srgbClr val="000000"/>
                  </a:outerShdw>
                </a:effectLst>
              </a:rPr>
              <a:t>Mampostería de elevación</a:t>
            </a:r>
          </a:p>
          <a:p>
            <a:r>
              <a:rPr lang="es-ES" altLang="es-AR" sz="2000" b="0">
                <a:solidFill>
                  <a:srgbClr val="FFFFCC"/>
                </a:solidFill>
                <a:effectLst>
                  <a:outerShdw blurRad="38100" dist="38100" dir="2700000" algn="tl">
                    <a:srgbClr val="000000"/>
                  </a:outerShdw>
                </a:effectLst>
              </a:rPr>
              <a:t>(Seca)</a:t>
            </a:r>
          </a:p>
        </p:txBody>
      </p:sp>
      <p:sp>
        <p:nvSpPr>
          <p:cNvPr id="140296" name="Oval 8"/>
          <p:cNvSpPr>
            <a:spLocks noChangeArrowheads="1"/>
          </p:cNvSpPr>
          <p:nvPr/>
        </p:nvSpPr>
        <p:spPr bwMode="auto">
          <a:xfrm>
            <a:off x="2489200" y="2870200"/>
            <a:ext cx="1181100" cy="1727200"/>
          </a:xfrm>
          <a:prstGeom prst="ellipse">
            <a:avLst/>
          </a:prstGeom>
          <a:noFill/>
          <a:ln w="571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grpSp>
        <p:nvGrpSpPr>
          <p:cNvPr id="140297" name="Group 9"/>
          <p:cNvGrpSpPr>
            <a:grpSpLocks/>
          </p:cNvGrpSpPr>
          <p:nvPr/>
        </p:nvGrpSpPr>
        <p:grpSpPr bwMode="auto">
          <a:xfrm>
            <a:off x="0" y="3683000"/>
            <a:ext cx="6223000" cy="2882900"/>
            <a:chOff x="0" y="2320"/>
            <a:chExt cx="3920" cy="1816"/>
          </a:xfrm>
        </p:grpSpPr>
        <p:grpSp>
          <p:nvGrpSpPr>
            <p:cNvPr id="140298" name="Group 10"/>
            <p:cNvGrpSpPr>
              <a:grpSpLocks/>
            </p:cNvGrpSpPr>
            <p:nvPr/>
          </p:nvGrpSpPr>
          <p:grpSpPr bwMode="auto">
            <a:xfrm>
              <a:off x="0" y="2320"/>
              <a:ext cx="3920" cy="1816"/>
              <a:chOff x="0" y="2320"/>
              <a:chExt cx="3920" cy="1816"/>
            </a:xfrm>
          </p:grpSpPr>
          <p:grpSp>
            <p:nvGrpSpPr>
              <p:cNvPr id="140299" name="Group 11"/>
              <p:cNvGrpSpPr>
                <a:grpSpLocks/>
              </p:cNvGrpSpPr>
              <p:nvPr/>
            </p:nvGrpSpPr>
            <p:grpSpPr bwMode="auto">
              <a:xfrm>
                <a:off x="0" y="2320"/>
                <a:ext cx="3344" cy="1816"/>
                <a:chOff x="256" y="2320"/>
                <a:chExt cx="3344" cy="1816"/>
              </a:xfrm>
            </p:grpSpPr>
            <p:sp>
              <p:nvSpPr>
                <p:cNvPr id="140300" name="Line 12"/>
                <p:cNvSpPr>
                  <a:spLocks noChangeShapeType="1"/>
                </p:cNvSpPr>
                <p:nvPr/>
              </p:nvSpPr>
              <p:spPr bwMode="auto">
                <a:xfrm>
                  <a:off x="256" y="2576"/>
                  <a:ext cx="1696"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nvGrpSpPr>
                <p:cNvPr id="140301" name="Group 13"/>
                <p:cNvGrpSpPr>
                  <a:grpSpLocks/>
                </p:cNvGrpSpPr>
                <p:nvPr/>
              </p:nvGrpSpPr>
              <p:grpSpPr bwMode="auto">
                <a:xfrm>
                  <a:off x="904" y="2320"/>
                  <a:ext cx="2696" cy="1816"/>
                  <a:chOff x="648" y="2312"/>
                  <a:chExt cx="2696" cy="1816"/>
                </a:xfrm>
              </p:grpSpPr>
              <p:sp>
                <p:nvSpPr>
                  <p:cNvPr id="140302" name="Line 14"/>
                  <p:cNvSpPr>
                    <a:spLocks noChangeShapeType="1"/>
                  </p:cNvSpPr>
                  <p:nvPr/>
                </p:nvSpPr>
                <p:spPr bwMode="auto">
                  <a:xfrm flipH="1">
                    <a:off x="2032" y="2664"/>
                    <a:ext cx="1288" cy="143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03" name="Line 15"/>
                  <p:cNvSpPr>
                    <a:spLocks noChangeShapeType="1"/>
                  </p:cNvSpPr>
                  <p:nvPr/>
                </p:nvSpPr>
                <p:spPr bwMode="auto">
                  <a:xfrm flipH="1">
                    <a:off x="2312" y="2960"/>
                    <a:ext cx="1008" cy="115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nvGrpSpPr>
                  <p:cNvPr id="140304" name="Group 16"/>
                  <p:cNvGrpSpPr>
                    <a:grpSpLocks/>
                  </p:cNvGrpSpPr>
                  <p:nvPr/>
                </p:nvGrpSpPr>
                <p:grpSpPr bwMode="auto">
                  <a:xfrm>
                    <a:off x="648" y="2312"/>
                    <a:ext cx="2696" cy="1816"/>
                    <a:chOff x="648" y="2312"/>
                    <a:chExt cx="2696" cy="1816"/>
                  </a:xfrm>
                </p:grpSpPr>
                <p:sp>
                  <p:nvSpPr>
                    <p:cNvPr id="140305" name="Line 17"/>
                    <p:cNvSpPr>
                      <a:spLocks noChangeShapeType="1"/>
                    </p:cNvSpPr>
                    <p:nvPr/>
                  </p:nvSpPr>
                  <p:spPr bwMode="auto">
                    <a:xfrm flipH="1">
                      <a:off x="648" y="2568"/>
                      <a:ext cx="440" cy="47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06" name="Line 18"/>
                    <p:cNvSpPr>
                      <a:spLocks noChangeShapeType="1"/>
                    </p:cNvSpPr>
                    <p:nvPr/>
                  </p:nvSpPr>
                  <p:spPr bwMode="auto">
                    <a:xfrm flipH="1">
                      <a:off x="664" y="2576"/>
                      <a:ext cx="680" cy="728"/>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07" name="Line 19"/>
                    <p:cNvSpPr>
                      <a:spLocks noChangeShapeType="1"/>
                    </p:cNvSpPr>
                    <p:nvPr/>
                  </p:nvSpPr>
                  <p:spPr bwMode="auto">
                    <a:xfrm flipH="1">
                      <a:off x="656" y="2560"/>
                      <a:ext cx="944" cy="1024"/>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08" name="Line 20"/>
                    <p:cNvSpPr>
                      <a:spLocks noChangeShapeType="1"/>
                    </p:cNvSpPr>
                    <p:nvPr/>
                  </p:nvSpPr>
                  <p:spPr bwMode="auto">
                    <a:xfrm flipH="1">
                      <a:off x="656" y="2312"/>
                      <a:ext cx="1448" cy="1568"/>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09" name="Line 21"/>
                    <p:cNvSpPr>
                      <a:spLocks noChangeShapeType="1"/>
                    </p:cNvSpPr>
                    <p:nvPr/>
                  </p:nvSpPr>
                  <p:spPr bwMode="auto">
                    <a:xfrm flipH="1">
                      <a:off x="712" y="2320"/>
                      <a:ext cx="1632" cy="1784"/>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0" name="Line 22"/>
                    <p:cNvSpPr>
                      <a:spLocks noChangeShapeType="1"/>
                    </p:cNvSpPr>
                    <p:nvPr/>
                  </p:nvSpPr>
                  <p:spPr bwMode="auto">
                    <a:xfrm flipH="1">
                      <a:off x="976" y="2328"/>
                      <a:ext cx="1624" cy="1776"/>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1" name="Line 23"/>
                    <p:cNvSpPr>
                      <a:spLocks noChangeShapeType="1"/>
                    </p:cNvSpPr>
                    <p:nvPr/>
                  </p:nvSpPr>
                  <p:spPr bwMode="auto">
                    <a:xfrm flipH="1">
                      <a:off x="1240" y="2320"/>
                      <a:ext cx="1624" cy="1776"/>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2" name="Line 24"/>
                    <p:cNvSpPr>
                      <a:spLocks noChangeShapeType="1"/>
                    </p:cNvSpPr>
                    <p:nvPr/>
                  </p:nvSpPr>
                  <p:spPr bwMode="auto">
                    <a:xfrm flipH="1">
                      <a:off x="1496" y="2328"/>
                      <a:ext cx="1632" cy="1768"/>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3" name="Line 25"/>
                    <p:cNvSpPr>
                      <a:spLocks noChangeShapeType="1"/>
                    </p:cNvSpPr>
                    <p:nvPr/>
                  </p:nvSpPr>
                  <p:spPr bwMode="auto">
                    <a:xfrm flipH="1">
                      <a:off x="1736" y="2376"/>
                      <a:ext cx="1608" cy="175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4" name="Line 26"/>
                    <p:cNvSpPr>
                      <a:spLocks noChangeShapeType="1"/>
                    </p:cNvSpPr>
                    <p:nvPr/>
                  </p:nvSpPr>
                  <p:spPr bwMode="auto">
                    <a:xfrm flipH="1">
                      <a:off x="2544" y="3224"/>
                      <a:ext cx="792" cy="87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5" name="Line 27"/>
                    <p:cNvSpPr>
                      <a:spLocks noChangeShapeType="1"/>
                    </p:cNvSpPr>
                    <p:nvPr/>
                  </p:nvSpPr>
                  <p:spPr bwMode="auto">
                    <a:xfrm flipH="1">
                      <a:off x="2800" y="3536"/>
                      <a:ext cx="512" cy="55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6" name="Line 28"/>
                    <p:cNvSpPr>
                      <a:spLocks noChangeShapeType="1"/>
                    </p:cNvSpPr>
                    <p:nvPr/>
                  </p:nvSpPr>
                  <p:spPr bwMode="auto">
                    <a:xfrm flipH="1">
                      <a:off x="3040" y="3792"/>
                      <a:ext cx="288" cy="312"/>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0317" name="Line 29"/>
                    <p:cNvSpPr>
                      <a:spLocks noChangeShapeType="1"/>
                    </p:cNvSpPr>
                    <p:nvPr/>
                  </p:nvSpPr>
                  <p:spPr bwMode="auto">
                    <a:xfrm flipH="1">
                      <a:off x="3296" y="4064"/>
                      <a:ext cx="32" cy="24"/>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grpSp>
            <p:sp>
              <p:nvSpPr>
                <p:cNvPr id="140318" name="Line 30"/>
                <p:cNvSpPr>
                  <a:spLocks noChangeShapeType="1"/>
                </p:cNvSpPr>
                <p:nvPr/>
              </p:nvSpPr>
              <p:spPr bwMode="auto">
                <a:xfrm flipH="1">
                  <a:off x="1960" y="2336"/>
                  <a:ext cx="120" cy="128"/>
                </a:xfrm>
                <a:prstGeom prst="line">
                  <a:avLst/>
                </a:prstGeom>
                <a:noFill/>
                <a:ln w="127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sp>
            <p:nvSpPr>
              <p:cNvPr id="140319" name="Line 31"/>
              <p:cNvSpPr>
                <a:spLocks noChangeShapeType="1"/>
              </p:cNvSpPr>
              <p:nvPr/>
            </p:nvSpPr>
            <p:spPr bwMode="auto">
              <a:xfrm>
                <a:off x="2224" y="2336"/>
                <a:ext cx="1696"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sp>
          <p:nvSpPr>
            <p:cNvPr id="140320" name="Text Box 32"/>
            <p:cNvSpPr txBox="1">
              <a:spLocks noChangeArrowheads="1"/>
            </p:cNvSpPr>
            <p:nvPr/>
          </p:nvSpPr>
          <p:spPr bwMode="auto">
            <a:xfrm>
              <a:off x="672" y="3008"/>
              <a:ext cx="26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AR" b="0">
                  <a:solidFill>
                    <a:srgbClr val="0066FF"/>
                  </a:solidFill>
                  <a:effectLst>
                    <a:outerShdw blurRad="38100" dist="38100" dir="2700000" algn="tl">
                      <a:srgbClr val="000000"/>
                    </a:outerShdw>
                  </a:effectLst>
                </a:rPr>
                <a:t>Humedad natural del suelo</a:t>
              </a:r>
            </a:p>
          </p:txBody>
        </p:sp>
      </p:grpSp>
      <p:sp>
        <p:nvSpPr>
          <p:cNvPr id="140321" name="Line 33"/>
          <p:cNvSpPr>
            <a:spLocks noChangeShapeType="1"/>
          </p:cNvSpPr>
          <p:nvPr/>
        </p:nvSpPr>
        <p:spPr bwMode="auto">
          <a:xfrm>
            <a:off x="2705100" y="3670300"/>
            <a:ext cx="800100" cy="0"/>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35" name="6 Marcador de número de diapositiva"/>
          <p:cNvSpPr>
            <a:spLocks noGrp="1"/>
          </p:cNvSpPr>
          <p:nvPr>
            <p:ph type="sldNum" sz="quarter" idx="12"/>
          </p:nvPr>
        </p:nvSpPr>
        <p:spPr bwMode="auto">
          <a:xfrm>
            <a:off x="8610600" y="6416675"/>
            <a:ext cx="457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30EF8D-6DA5-49B6-9B2A-74F981513717}" type="slidenum">
              <a:rPr lang="es-ES" altLang="es-AR">
                <a:solidFill>
                  <a:schemeClr val="tx2"/>
                </a:solidFill>
              </a:rPr>
              <a:pPr eaLnBrk="1" hangingPunct="1"/>
              <a:t>31</a:t>
            </a:fld>
            <a:endParaRPr lang="es-ES" altLang="es-AR" dirty="0">
              <a:solidFill>
                <a:schemeClr val="tx2"/>
              </a:solidFill>
            </a:endParaRPr>
          </a:p>
        </p:txBody>
      </p:sp>
      <p:pic>
        <p:nvPicPr>
          <p:cNvPr id="2" name="1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317333223"/>
      </p:ext>
    </p:extLst>
  </p:cSld>
  <p:clrMapOvr>
    <a:masterClrMapping/>
  </p:clrMapOvr>
  <mc:AlternateContent xmlns:mc="http://schemas.openxmlformats.org/markup-compatibility/2006" xmlns:p14="http://schemas.microsoft.com/office/powerpoint/2010/main">
    <mc:Choice Requires="p14">
      <p:transition spd="slow" p14:dur="2000" advTm="67658"/>
    </mc:Choice>
    <mc:Fallback xmlns="">
      <p:transition spd="slow" advTm="67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0297"/>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1000"/>
                                  </p:stCondLst>
                                  <p:childTnLst>
                                    <p:set>
                                      <p:cBhvr>
                                        <p:cTn id="13" dur="1" fill="hold">
                                          <p:stCondLst>
                                            <p:cond delay="0"/>
                                          </p:stCondLst>
                                        </p:cTn>
                                        <p:tgtEl>
                                          <p:spTgt spid="140296"/>
                                        </p:tgtEl>
                                        <p:attrNameLst>
                                          <p:attrName>style.visibility</p:attrName>
                                        </p:attrNameLst>
                                      </p:cBhvr>
                                      <p:to>
                                        <p:strVal val="visible"/>
                                      </p:to>
                                    </p:set>
                                  </p:childTnLst>
                                </p:cTn>
                              </p:par>
                            </p:childTnLst>
                          </p:cTn>
                        </p:par>
                        <p:par>
                          <p:cTn id="14" fill="hold" nodeType="afterGroup">
                            <p:stCondLst>
                              <p:cond delay="1000"/>
                            </p:stCondLst>
                            <p:childTnLst>
                              <p:par>
                                <p:cTn id="15" presetID="29" presetClass="entr" presetSubtype="0" fill="hold" grpId="0" nodeType="afterEffect">
                                  <p:stCondLst>
                                    <p:cond delay="1000"/>
                                  </p:stCondLst>
                                  <p:childTnLst>
                                    <p:set>
                                      <p:cBhvr>
                                        <p:cTn id="16" dur="1" fill="hold">
                                          <p:stCondLst>
                                            <p:cond delay="0"/>
                                          </p:stCondLst>
                                        </p:cTn>
                                        <p:tgtEl>
                                          <p:spTgt spid="140295"/>
                                        </p:tgtEl>
                                        <p:attrNameLst>
                                          <p:attrName>style.visibility</p:attrName>
                                        </p:attrNameLst>
                                      </p:cBhvr>
                                      <p:to>
                                        <p:strVal val="visible"/>
                                      </p:to>
                                    </p:set>
                                    <p:anim calcmode="lin" valueType="num">
                                      <p:cBhvr>
                                        <p:cTn id="17" dur="1000" fill="hold"/>
                                        <p:tgtEl>
                                          <p:spTgt spid="140295"/>
                                        </p:tgtEl>
                                        <p:attrNameLst>
                                          <p:attrName>ppt_x</p:attrName>
                                        </p:attrNameLst>
                                      </p:cBhvr>
                                      <p:tavLst>
                                        <p:tav tm="0">
                                          <p:val>
                                            <p:strVal val="#ppt_x-.2"/>
                                          </p:val>
                                        </p:tav>
                                        <p:tav tm="100000">
                                          <p:val>
                                            <p:strVal val="#ppt_x"/>
                                          </p:val>
                                        </p:tav>
                                      </p:tavLst>
                                    </p:anim>
                                    <p:anim calcmode="lin" valueType="num">
                                      <p:cBhvr>
                                        <p:cTn id="18" dur="1000" fill="hold"/>
                                        <p:tgtEl>
                                          <p:spTgt spid="14029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40295"/>
                                        </p:tgtEl>
                                      </p:cBhvr>
                                    </p:animEffect>
                                  </p:childTnLst>
                                </p:cTn>
                              </p:par>
                            </p:childTnLst>
                          </p:cTn>
                        </p:par>
                        <p:par>
                          <p:cTn id="20" fill="hold" nodeType="afterGroup">
                            <p:stCondLst>
                              <p:cond delay="3000"/>
                            </p:stCondLst>
                            <p:childTnLst>
                              <p:par>
                                <p:cTn id="21" presetID="29" presetClass="entr" presetSubtype="0" fill="hold" grpId="0" nodeType="afterEffect">
                                  <p:stCondLst>
                                    <p:cond delay="1000"/>
                                  </p:stCondLst>
                                  <p:childTnLst>
                                    <p:set>
                                      <p:cBhvr>
                                        <p:cTn id="22" dur="1" fill="hold">
                                          <p:stCondLst>
                                            <p:cond delay="0"/>
                                          </p:stCondLst>
                                        </p:cTn>
                                        <p:tgtEl>
                                          <p:spTgt spid="140294"/>
                                        </p:tgtEl>
                                        <p:attrNameLst>
                                          <p:attrName>style.visibility</p:attrName>
                                        </p:attrNameLst>
                                      </p:cBhvr>
                                      <p:to>
                                        <p:strVal val="visible"/>
                                      </p:to>
                                    </p:set>
                                    <p:anim calcmode="lin" valueType="num">
                                      <p:cBhvr>
                                        <p:cTn id="23" dur="1000" fill="hold"/>
                                        <p:tgtEl>
                                          <p:spTgt spid="140294"/>
                                        </p:tgtEl>
                                        <p:attrNameLst>
                                          <p:attrName>ppt_x</p:attrName>
                                        </p:attrNameLst>
                                      </p:cBhvr>
                                      <p:tavLst>
                                        <p:tav tm="0">
                                          <p:val>
                                            <p:strVal val="#ppt_x-.2"/>
                                          </p:val>
                                        </p:tav>
                                        <p:tav tm="100000">
                                          <p:val>
                                            <p:strVal val="#ppt_x"/>
                                          </p:val>
                                        </p:tav>
                                      </p:tavLst>
                                    </p:anim>
                                    <p:anim calcmode="lin" valueType="num">
                                      <p:cBhvr>
                                        <p:cTn id="24" dur="1000" fill="hold"/>
                                        <p:tgtEl>
                                          <p:spTgt spid="140294"/>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4029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2"/>
                </p:tgtEl>
              </p:cMediaNode>
            </p:audio>
          </p:childTnLst>
        </p:cTn>
      </p:par>
    </p:tnLst>
    <p:bldLst>
      <p:bldP spid="140294" grpId="0"/>
      <p:bldP spid="140295" grpId="0"/>
      <p:bldP spid="14029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1 Marcador de fecha"/>
          <p:cNvSpPr>
            <a:spLocks noGrp="1"/>
          </p:cNvSpPr>
          <p:nvPr>
            <p:ph type="dt" sz="half" idx="10"/>
          </p:nvPr>
        </p:nvSpPr>
        <p:spPr/>
        <p:txBody>
          <a:bodyPr/>
          <a:lstStyle/>
          <a:p>
            <a:endParaRPr lang="es-ES_tradnl" altLang="es-AR"/>
          </a:p>
          <a:p>
            <a:endParaRPr lang="es-ES" altLang="es-AR"/>
          </a:p>
        </p:txBody>
      </p:sp>
      <p:grpSp>
        <p:nvGrpSpPr>
          <p:cNvPr id="142338" name="Group 2"/>
          <p:cNvGrpSpPr>
            <a:grpSpLocks/>
          </p:cNvGrpSpPr>
          <p:nvPr/>
        </p:nvGrpSpPr>
        <p:grpSpPr bwMode="auto">
          <a:xfrm>
            <a:off x="1049338" y="1166813"/>
            <a:ext cx="5681662" cy="5373687"/>
            <a:chOff x="661" y="735"/>
            <a:chExt cx="3579" cy="3385"/>
          </a:xfrm>
        </p:grpSpPr>
        <p:pic>
          <p:nvPicPr>
            <p:cNvPr id="142339" name="Picture 3" descr="003"/>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b="22609"/>
            <a:stretch>
              <a:fillRect/>
            </a:stretch>
          </p:blipFill>
          <p:spPr bwMode="auto">
            <a:xfrm>
              <a:off x="661" y="735"/>
              <a:ext cx="3579" cy="3385"/>
            </a:xfrm>
            <a:prstGeom prst="rect">
              <a:avLst/>
            </a:prstGeom>
            <a:noFill/>
            <a:extLst>
              <a:ext uri="{909E8E84-426E-40DD-AFC4-6F175D3DCCD1}">
                <a14:hiddenFill xmlns:a14="http://schemas.microsoft.com/office/drawing/2010/main">
                  <a:solidFill>
                    <a:srgbClr val="FFFFFF"/>
                  </a:solidFill>
                </a14:hiddenFill>
              </a:ext>
            </a:extLst>
          </p:spPr>
        </p:pic>
        <p:grpSp>
          <p:nvGrpSpPr>
            <p:cNvPr id="142340" name="Group 4"/>
            <p:cNvGrpSpPr>
              <a:grpSpLocks/>
            </p:cNvGrpSpPr>
            <p:nvPr/>
          </p:nvGrpSpPr>
          <p:grpSpPr bwMode="auto">
            <a:xfrm>
              <a:off x="2232" y="1592"/>
              <a:ext cx="600" cy="1240"/>
              <a:chOff x="2648" y="1592"/>
              <a:chExt cx="600" cy="1240"/>
            </a:xfrm>
          </p:grpSpPr>
          <p:sp>
            <p:nvSpPr>
              <p:cNvPr id="142341" name="Line 5"/>
              <p:cNvSpPr>
                <a:spLocks noChangeShapeType="1"/>
              </p:cNvSpPr>
              <p:nvPr/>
            </p:nvSpPr>
            <p:spPr bwMode="auto">
              <a:xfrm>
                <a:off x="2648" y="1592"/>
                <a:ext cx="0" cy="1232"/>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42" name="Line 6"/>
              <p:cNvSpPr>
                <a:spLocks noChangeShapeType="1"/>
              </p:cNvSpPr>
              <p:nvPr/>
            </p:nvSpPr>
            <p:spPr bwMode="auto">
              <a:xfrm>
                <a:off x="2656" y="2832"/>
                <a:ext cx="592" cy="0"/>
              </a:xfrm>
              <a:prstGeom prst="line">
                <a:avLst/>
              </a:prstGeom>
              <a:noFill/>
              <a:ln w="38100">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grpSp>
      <p:sp>
        <p:nvSpPr>
          <p:cNvPr id="142343" name="Rectangle 7"/>
          <p:cNvSpPr>
            <a:spLocks noChangeArrowheads="1"/>
          </p:cNvSpPr>
          <p:nvPr/>
        </p:nvSpPr>
        <p:spPr bwMode="auto">
          <a:xfrm>
            <a:off x="931863" y="547688"/>
            <a:ext cx="77724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400">
                <a:solidFill>
                  <a:schemeClr val="tx2"/>
                </a:solidFill>
                <a:effectLst>
                  <a:outerShdw blurRad="38100" dist="38100" dir="2700000" algn="tl">
                    <a:srgbClr val="000000"/>
                  </a:outerShdw>
                </a:effectLst>
                <a:latin typeface="Arial Black" pitchFamily="34" charset="0"/>
              </a:defRPr>
            </a:lvl1pPr>
            <a:lvl2pPr algn="l">
              <a:defRPr sz="4400">
                <a:solidFill>
                  <a:schemeClr val="tx2"/>
                </a:solidFill>
                <a:effectLst>
                  <a:outerShdw blurRad="38100" dist="38100" dir="2700000" algn="tl">
                    <a:srgbClr val="000000"/>
                  </a:outerShdw>
                </a:effectLst>
                <a:latin typeface="Arial Black" pitchFamily="34" charset="0"/>
              </a:defRPr>
            </a:lvl2pPr>
            <a:lvl3pPr algn="l">
              <a:defRPr sz="4400">
                <a:solidFill>
                  <a:schemeClr val="tx2"/>
                </a:solidFill>
                <a:effectLst>
                  <a:outerShdw blurRad="38100" dist="38100" dir="2700000" algn="tl">
                    <a:srgbClr val="000000"/>
                  </a:outerShdw>
                </a:effectLst>
                <a:latin typeface="Arial Black" pitchFamily="34" charset="0"/>
              </a:defRPr>
            </a:lvl3pPr>
            <a:lvl4pPr algn="l">
              <a:defRPr sz="4400">
                <a:solidFill>
                  <a:schemeClr val="tx2"/>
                </a:solidFill>
                <a:effectLst>
                  <a:outerShdw blurRad="38100" dist="38100" dir="2700000" algn="tl">
                    <a:srgbClr val="000000"/>
                  </a:outerShdw>
                </a:effectLst>
                <a:latin typeface="Arial Black" pitchFamily="34" charset="0"/>
              </a:defRPr>
            </a:lvl4pPr>
            <a:lvl5pPr algn="l">
              <a:defRPr sz="4400">
                <a:solidFill>
                  <a:schemeClr val="tx2"/>
                </a:solidFill>
                <a:effectLst>
                  <a:outerShdw blurRad="38100" dist="38100" dir="2700000" algn="tl">
                    <a:srgbClr val="000000"/>
                  </a:outerShdw>
                </a:effectLst>
                <a:latin typeface="Arial Black"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9pPr>
          </a:lstStyle>
          <a:p>
            <a:r>
              <a:rPr lang="es-ES" altLang="es-AR" sz="3600" b="0" dirty="0">
                <a:solidFill>
                  <a:srgbClr val="FFFFCC"/>
                </a:solidFill>
              </a:rPr>
              <a:t>La capa </a:t>
            </a:r>
            <a:r>
              <a:rPr lang="es-ES" altLang="es-AR" sz="3600" b="0" dirty="0" smtClean="0">
                <a:solidFill>
                  <a:srgbClr val="FFFFCC"/>
                </a:solidFill>
              </a:rPr>
              <a:t>aisladora</a:t>
            </a:r>
            <a:endParaRPr lang="es-ES" altLang="es-AR" sz="3600" b="0" dirty="0">
              <a:solidFill>
                <a:srgbClr val="FFFFCC"/>
              </a:solidFill>
            </a:endParaRPr>
          </a:p>
        </p:txBody>
      </p:sp>
      <p:sp>
        <p:nvSpPr>
          <p:cNvPr id="142344" name="Line 8"/>
          <p:cNvSpPr>
            <a:spLocks noChangeShapeType="1"/>
          </p:cNvSpPr>
          <p:nvPr/>
        </p:nvSpPr>
        <p:spPr bwMode="auto">
          <a:xfrm flipH="1">
            <a:off x="5092700" y="4533900"/>
            <a:ext cx="3124200"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45" name="Oval 9"/>
          <p:cNvSpPr>
            <a:spLocks noChangeArrowheads="1"/>
          </p:cNvSpPr>
          <p:nvPr/>
        </p:nvSpPr>
        <p:spPr bwMode="auto">
          <a:xfrm>
            <a:off x="3162300" y="1790700"/>
            <a:ext cx="1739900" cy="3340100"/>
          </a:xfrm>
          <a:prstGeom prst="ellipse">
            <a:avLst/>
          </a:prstGeom>
          <a:noFill/>
          <a:ln w="57150">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AR"/>
          </a:p>
        </p:txBody>
      </p:sp>
      <p:sp>
        <p:nvSpPr>
          <p:cNvPr id="142346" name="Text Box 10"/>
          <p:cNvSpPr txBox="1">
            <a:spLocks noChangeArrowheads="1"/>
          </p:cNvSpPr>
          <p:nvPr/>
        </p:nvSpPr>
        <p:spPr bwMode="auto">
          <a:xfrm>
            <a:off x="5511800" y="4584700"/>
            <a:ext cx="3632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s-ES" altLang="es-AR" sz="2000">
                <a:solidFill>
                  <a:srgbClr val="FFFFCC"/>
                </a:solidFill>
                <a:effectLst>
                  <a:outerShdw blurRad="38100" dist="38100" dir="2700000" algn="tl">
                    <a:srgbClr val="000000"/>
                  </a:outerShdw>
                </a:effectLst>
              </a:rPr>
              <a:t>Mampostería de fundación</a:t>
            </a:r>
          </a:p>
          <a:p>
            <a:r>
              <a:rPr lang="es-ES" altLang="es-AR" sz="2000" b="0">
                <a:solidFill>
                  <a:srgbClr val="FFFFCC"/>
                </a:solidFill>
                <a:effectLst>
                  <a:outerShdw blurRad="38100" dist="38100" dir="2700000" algn="tl">
                    <a:srgbClr val="000000"/>
                  </a:outerShdw>
                </a:effectLst>
              </a:rPr>
              <a:t>(Húmeda)</a:t>
            </a:r>
          </a:p>
        </p:txBody>
      </p:sp>
      <p:sp>
        <p:nvSpPr>
          <p:cNvPr id="142347" name="Text Box 11"/>
          <p:cNvSpPr txBox="1">
            <a:spLocks noChangeArrowheads="1"/>
          </p:cNvSpPr>
          <p:nvPr/>
        </p:nvSpPr>
        <p:spPr bwMode="auto">
          <a:xfrm>
            <a:off x="5511800" y="2565400"/>
            <a:ext cx="3632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s-ES" altLang="es-AR" sz="2000">
                <a:solidFill>
                  <a:srgbClr val="FFFFCC"/>
                </a:solidFill>
                <a:effectLst>
                  <a:outerShdw blurRad="38100" dist="38100" dir="2700000" algn="tl">
                    <a:srgbClr val="000000"/>
                  </a:outerShdw>
                </a:effectLst>
              </a:rPr>
              <a:t>Mampostería de elevación</a:t>
            </a:r>
          </a:p>
          <a:p>
            <a:r>
              <a:rPr lang="es-ES" altLang="es-AR" sz="2000" b="0">
                <a:solidFill>
                  <a:srgbClr val="FFFFCC"/>
                </a:solidFill>
                <a:effectLst>
                  <a:outerShdw blurRad="38100" dist="38100" dir="2700000" algn="tl">
                    <a:srgbClr val="000000"/>
                  </a:outerShdw>
                </a:effectLst>
              </a:rPr>
              <a:t>(Seca)</a:t>
            </a:r>
          </a:p>
        </p:txBody>
      </p:sp>
      <p:grpSp>
        <p:nvGrpSpPr>
          <p:cNvPr id="142348" name="Group 12"/>
          <p:cNvGrpSpPr>
            <a:grpSpLocks/>
          </p:cNvGrpSpPr>
          <p:nvPr/>
        </p:nvGrpSpPr>
        <p:grpSpPr bwMode="auto">
          <a:xfrm>
            <a:off x="419100" y="2578100"/>
            <a:ext cx="6324600" cy="4051300"/>
            <a:chOff x="680" y="1624"/>
            <a:chExt cx="3984" cy="2552"/>
          </a:xfrm>
        </p:grpSpPr>
        <p:grpSp>
          <p:nvGrpSpPr>
            <p:cNvPr id="142349" name="Group 13"/>
            <p:cNvGrpSpPr>
              <a:grpSpLocks/>
            </p:cNvGrpSpPr>
            <p:nvPr/>
          </p:nvGrpSpPr>
          <p:grpSpPr bwMode="auto">
            <a:xfrm>
              <a:off x="680" y="1624"/>
              <a:ext cx="3984" cy="2552"/>
              <a:chOff x="680" y="1624"/>
              <a:chExt cx="3984" cy="2552"/>
            </a:xfrm>
          </p:grpSpPr>
          <p:grpSp>
            <p:nvGrpSpPr>
              <p:cNvPr id="142350" name="Group 14"/>
              <p:cNvGrpSpPr>
                <a:grpSpLocks/>
              </p:cNvGrpSpPr>
              <p:nvPr/>
            </p:nvGrpSpPr>
            <p:grpSpPr bwMode="auto">
              <a:xfrm>
                <a:off x="1064" y="1624"/>
                <a:ext cx="3600" cy="2552"/>
                <a:chOff x="1064" y="1624"/>
                <a:chExt cx="3600" cy="2552"/>
              </a:xfrm>
            </p:grpSpPr>
            <p:sp>
              <p:nvSpPr>
                <p:cNvPr id="142351" name="Line 15"/>
                <p:cNvSpPr>
                  <a:spLocks noChangeShapeType="1"/>
                </p:cNvSpPr>
                <p:nvPr/>
              </p:nvSpPr>
              <p:spPr bwMode="auto">
                <a:xfrm flipH="1">
                  <a:off x="1080" y="1624"/>
                  <a:ext cx="1552" cy="1968"/>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2" name="Line 16"/>
                <p:cNvSpPr>
                  <a:spLocks noChangeShapeType="1"/>
                </p:cNvSpPr>
                <p:nvPr/>
              </p:nvSpPr>
              <p:spPr bwMode="auto">
                <a:xfrm flipH="1">
                  <a:off x="1080" y="1928"/>
                  <a:ext cx="1552" cy="1968"/>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3" name="Line 17"/>
                <p:cNvSpPr>
                  <a:spLocks noChangeShapeType="1"/>
                </p:cNvSpPr>
                <p:nvPr/>
              </p:nvSpPr>
              <p:spPr bwMode="auto">
                <a:xfrm flipH="1">
                  <a:off x="1160" y="2232"/>
                  <a:ext cx="1480" cy="1880"/>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4" name="Line 18"/>
                <p:cNvSpPr>
                  <a:spLocks noChangeShapeType="1"/>
                </p:cNvSpPr>
                <p:nvPr/>
              </p:nvSpPr>
              <p:spPr bwMode="auto">
                <a:xfrm flipH="1">
                  <a:off x="1392" y="2536"/>
                  <a:ext cx="1248" cy="1568"/>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5" name="Line 19"/>
                <p:cNvSpPr>
                  <a:spLocks noChangeShapeType="1"/>
                </p:cNvSpPr>
                <p:nvPr/>
              </p:nvSpPr>
              <p:spPr bwMode="auto">
                <a:xfrm flipH="1">
                  <a:off x="1624" y="2832"/>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6" name="Line 20"/>
                <p:cNvSpPr>
                  <a:spLocks noChangeShapeType="1"/>
                </p:cNvSpPr>
                <p:nvPr/>
              </p:nvSpPr>
              <p:spPr bwMode="auto">
                <a:xfrm flipH="1">
                  <a:off x="1872" y="2808"/>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7" name="Line 21"/>
                <p:cNvSpPr>
                  <a:spLocks noChangeShapeType="1"/>
                </p:cNvSpPr>
                <p:nvPr/>
              </p:nvSpPr>
              <p:spPr bwMode="auto">
                <a:xfrm flipH="1">
                  <a:off x="2104" y="2824"/>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8" name="Line 22"/>
                <p:cNvSpPr>
                  <a:spLocks noChangeShapeType="1"/>
                </p:cNvSpPr>
                <p:nvPr/>
              </p:nvSpPr>
              <p:spPr bwMode="auto">
                <a:xfrm flipH="1">
                  <a:off x="2336" y="2848"/>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59" name="Line 23"/>
                <p:cNvSpPr>
                  <a:spLocks noChangeShapeType="1"/>
                </p:cNvSpPr>
                <p:nvPr/>
              </p:nvSpPr>
              <p:spPr bwMode="auto">
                <a:xfrm flipH="1">
                  <a:off x="2552" y="2864"/>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0" name="Line 24"/>
                <p:cNvSpPr>
                  <a:spLocks noChangeShapeType="1"/>
                </p:cNvSpPr>
                <p:nvPr/>
              </p:nvSpPr>
              <p:spPr bwMode="auto">
                <a:xfrm flipH="1">
                  <a:off x="2792" y="2864"/>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1" name="Line 25"/>
                <p:cNvSpPr>
                  <a:spLocks noChangeShapeType="1"/>
                </p:cNvSpPr>
                <p:nvPr/>
              </p:nvSpPr>
              <p:spPr bwMode="auto">
                <a:xfrm flipH="1">
                  <a:off x="3048" y="2864"/>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2" name="Line 26"/>
                <p:cNvSpPr>
                  <a:spLocks noChangeShapeType="1"/>
                </p:cNvSpPr>
                <p:nvPr/>
              </p:nvSpPr>
              <p:spPr bwMode="auto">
                <a:xfrm flipH="1">
                  <a:off x="3272" y="2872"/>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3" name="Line 27"/>
                <p:cNvSpPr>
                  <a:spLocks noChangeShapeType="1"/>
                </p:cNvSpPr>
                <p:nvPr/>
              </p:nvSpPr>
              <p:spPr bwMode="auto">
                <a:xfrm flipH="1">
                  <a:off x="3536" y="2864"/>
                  <a:ext cx="1016" cy="130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4" name="Line 28"/>
                <p:cNvSpPr>
                  <a:spLocks noChangeShapeType="1"/>
                </p:cNvSpPr>
                <p:nvPr/>
              </p:nvSpPr>
              <p:spPr bwMode="auto">
                <a:xfrm flipH="1">
                  <a:off x="3792" y="3056"/>
                  <a:ext cx="840" cy="1088"/>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5" name="Line 29"/>
                <p:cNvSpPr>
                  <a:spLocks noChangeShapeType="1"/>
                </p:cNvSpPr>
                <p:nvPr/>
              </p:nvSpPr>
              <p:spPr bwMode="auto">
                <a:xfrm flipH="1">
                  <a:off x="4048" y="3328"/>
                  <a:ext cx="608" cy="784"/>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6" name="Line 30"/>
                <p:cNvSpPr>
                  <a:spLocks noChangeShapeType="1"/>
                </p:cNvSpPr>
                <p:nvPr/>
              </p:nvSpPr>
              <p:spPr bwMode="auto">
                <a:xfrm flipH="1">
                  <a:off x="4288" y="3632"/>
                  <a:ext cx="376" cy="472"/>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7" name="Line 31"/>
                <p:cNvSpPr>
                  <a:spLocks noChangeShapeType="1"/>
                </p:cNvSpPr>
                <p:nvPr/>
              </p:nvSpPr>
              <p:spPr bwMode="auto">
                <a:xfrm flipH="1">
                  <a:off x="4536" y="3936"/>
                  <a:ext cx="128" cy="160"/>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8" name="Line 32"/>
                <p:cNvSpPr>
                  <a:spLocks noChangeShapeType="1"/>
                </p:cNvSpPr>
                <p:nvPr/>
              </p:nvSpPr>
              <p:spPr bwMode="auto">
                <a:xfrm flipH="1">
                  <a:off x="1080" y="1656"/>
                  <a:ext cx="1280" cy="1616"/>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69" name="Line 33"/>
                <p:cNvSpPr>
                  <a:spLocks noChangeShapeType="1"/>
                </p:cNvSpPr>
                <p:nvPr/>
              </p:nvSpPr>
              <p:spPr bwMode="auto">
                <a:xfrm flipH="1">
                  <a:off x="1072" y="1632"/>
                  <a:ext cx="88" cy="112"/>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70" name="Line 34"/>
                <p:cNvSpPr>
                  <a:spLocks noChangeShapeType="1"/>
                </p:cNvSpPr>
                <p:nvPr/>
              </p:nvSpPr>
              <p:spPr bwMode="auto">
                <a:xfrm flipH="1">
                  <a:off x="1080" y="1624"/>
                  <a:ext cx="296" cy="360"/>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71" name="Line 35"/>
                <p:cNvSpPr>
                  <a:spLocks noChangeShapeType="1"/>
                </p:cNvSpPr>
                <p:nvPr/>
              </p:nvSpPr>
              <p:spPr bwMode="auto">
                <a:xfrm flipH="1">
                  <a:off x="1080" y="1648"/>
                  <a:ext cx="512" cy="616"/>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72" name="Line 36"/>
                <p:cNvSpPr>
                  <a:spLocks noChangeShapeType="1"/>
                </p:cNvSpPr>
                <p:nvPr/>
              </p:nvSpPr>
              <p:spPr bwMode="auto">
                <a:xfrm flipH="1">
                  <a:off x="1072" y="1640"/>
                  <a:ext cx="776" cy="968"/>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sp>
              <p:nvSpPr>
                <p:cNvPr id="142373" name="Line 37"/>
                <p:cNvSpPr>
                  <a:spLocks noChangeShapeType="1"/>
                </p:cNvSpPr>
                <p:nvPr/>
              </p:nvSpPr>
              <p:spPr bwMode="auto">
                <a:xfrm flipH="1">
                  <a:off x="1064" y="1648"/>
                  <a:ext cx="1056" cy="1320"/>
                </a:xfrm>
                <a:prstGeom prst="line">
                  <a:avLst/>
                </a:prstGeom>
                <a:noFill/>
                <a:ln w="9525">
                  <a:solidFill>
                    <a:srgbClr val="0066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sp>
            <p:nvSpPr>
              <p:cNvPr id="142374" name="Line 38"/>
              <p:cNvSpPr>
                <a:spLocks noChangeShapeType="1"/>
              </p:cNvSpPr>
              <p:nvPr/>
            </p:nvSpPr>
            <p:spPr bwMode="auto">
              <a:xfrm flipH="1">
                <a:off x="680" y="1632"/>
                <a:ext cx="1968" cy="0"/>
              </a:xfrm>
              <a:prstGeom prst="line">
                <a:avLst/>
              </a:prstGeom>
              <a:noFill/>
              <a:ln w="571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AR"/>
              </a:p>
            </p:txBody>
          </p:sp>
        </p:grpSp>
        <p:sp>
          <p:nvSpPr>
            <p:cNvPr id="142375" name="Text Box 39"/>
            <p:cNvSpPr txBox="1">
              <a:spLocks noChangeArrowheads="1"/>
            </p:cNvSpPr>
            <p:nvPr/>
          </p:nvSpPr>
          <p:spPr bwMode="auto">
            <a:xfrm>
              <a:off x="1664" y="3048"/>
              <a:ext cx="266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AR" b="0">
                  <a:solidFill>
                    <a:srgbClr val="0066FF"/>
                  </a:solidFill>
                  <a:effectLst>
                    <a:outerShdw blurRad="38100" dist="38100" dir="2700000" algn="tl">
                      <a:srgbClr val="000000"/>
                    </a:outerShdw>
                  </a:effectLst>
                </a:rPr>
                <a:t>Humedad natural del suelo</a:t>
              </a:r>
            </a:p>
          </p:txBody>
        </p:sp>
      </p:grpSp>
      <p:sp>
        <p:nvSpPr>
          <p:cNvPr id="41" name="6 Marcador de número de diapositiva"/>
          <p:cNvSpPr>
            <a:spLocks noGrp="1"/>
          </p:cNvSpPr>
          <p:nvPr>
            <p:ph type="sldNum" sz="quarter" idx="12"/>
          </p:nvPr>
        </p:nvSpPr>
        <p:spPr bwMode="auto">
          <a:xfrm>
            <a:off x="8610600" y="6416675"/>
            <a:ext cx="457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E30EF8D-6DA5-49B6-9B2A-74F981513717}" type="slidenum">
              <a:rPr lang="es-ES" altLang="es-AR">
                <a:solidFill>
                  <a:schemeClr val="tx2"/>
                </a:solidFill>
              </a:rPr>
              <a:pPr eaLnBrk="1" hangingPunct="1"/>
              <a:t>32</a:t>
            </a:fld>
            <a:endParaRPr lang="es-ES" altLang="es-AR" dirty="0">
              <a:solidFill>
                <a:schemeClr val="tx2"/>
              </a:solidFill>
            </a:endParaRPr>
          </a:p>
        </p:txBody>
      </p:sp>
      <p:pic>
        <p:nvPicPr>
          <p:cNvPr id="2" name="1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029886847"/>
      </p:ext>
    </p:extLst>
  </p:cSld>
  <p:clrMapOvr>
    <a:masterClrMapping/>
  </p:clrMapOvr>
  <mc:AlternateContent xmlns:mc="http://schemas.openxmlformats.org/markup-compatibility/2006" xmlns:p14="http://schemas.microsoft.com/office/powerpoint/2010/main">
    <mc:Choice Requires="p14">
      <p:transition spd="slow" p14:dur="2000" advTm="62800"/>
    </mc:Choice>
    <mc:Fallback xmlns="">
      <p:transition spd="slow" advTm="62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2348"/>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1000"/>
                                  </p:stCondLst>
                                  <p:childTnLst>
                                    <p:set>
                                      <p:cBhvr>
                                        <p:cTn id="13" dur="1" fill="hold">
                                          <p:stCondLst>
                                            <p:cond delay="0"/>
                                          </p:stCondLst>
                                        </p:cTn>
                                        <p:tgtEl>
                                          <p:spTgt spid="142345"/>
                                        </p:tgtEl>
                                        <p:attrNameLst>
                                          <p:attrName>style.visibility</p:attrName>
                                        </p:attrNameLst>
                                      </p:cBhvr>
                                      <p:to>
                                        <p:strVal val="visible"/>
                                      </p:to>
                                    </p:set>
                                  </p:childTnLst>
                                </p:cTn>
                              </p:par>
                            </p:childTnLst>
                          </p:cTn>
                        </p:par>
                        <p:par>
                          <p:cTn id="14" fill="hold" nodeType="afterGroup">
                            <p:stCondLst>
                              <p:cond delay="1000"/>
                            </p:stCondLst>
                            <p:childTnLst>
                              <p:par>
                                <p:cTn id="15" presetID="29" presetClass="entr" presetSubtype="0" fill="hold" grpId="0" nodeType="afterEffect">
                                  <p:stCondLst>
                                    <p:cond delay="1000"/>
                                  </p:stCondLst>
                                  <p:childTnLst>
                                    <p:set>
                                      <p:cBhvr>
                                        <p:cTn id="16" dur="1" fill="hold">
                                          <p:stCondLst>
                                            <p:cond delay="0"/>
                                          </p:stCondLst>
                                        </p:cTn>
                                        <p:tgtEl>
                                          <p:spTgt spid="142347"/>
                                        </p:tgtEl>
                                        <p:attrNameLst>
                                          <p:attrName>style.visibility</p:attrName>
                                        </p:attrNameLst>
                                      </p:cBhvr>
                                      <p:to>
                                        <p:strVal val="visible"/>
                                      </p:to>
                                    </p:set>
                                    <p:anim calcmode="lin" valueType="num">
                                      <p:cBhvr>
                                        <p:cTn id="17" dur="1000" fill="hold"/>
                                        <p:tgtEl>
                                          <p:spTgt spid="142347"/>
                                        </p:tgtEl>
                                        <p:attrNameLst>
                                          <p:attrName>ppt_x</p:attrName>
                                        </p:attrNameLst>
                                      </p:cBhvr>
                                      <p:tavLst>
                                        <p:tav tm="0">
                                          <p:val>
                                            <p:strVal val="#ppt_x-.2"/>
                                          </p:val>
                                        </p:tav>
                                        <p:tav tm="100000">
                                          <p:val>
                                            <p:strVal val="#ppt_x"/>
                                          </p:val>
                                        </p:tav>
                                      </p:tavLst>
                                    </p:anim>
                                    <p:anim calcmode="lin" valueType="num">
                                      <p:cBhvr>
                                        <p:cTn id="18" dur="1000" fill="hold"/>
                                        <p:tgtEl>
                                          <p:spTgt spid="14234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42347"/>
                                        </p:tgtEl>
                                      </p:cBhvr>
                                    </p:animEffect>
                                  </p:childTnLst>
                                </p:cTn>
                              </p:par>
                            </p:childTnLst>
                          </p:cTn>
                        </p:par>
                        <p:par>
                          <p:cTn id="20" fill="hold" nodeType="afterGroup">
                            <p:stCondLst>
                              <p:cond delay="3000"/>
                            </p:stCondLst>
                            <p:childTnLst>
                              <p:par>
                                <p:cTn id="21" presetID="29" presetClass="entr" presetSubtype="0" fill="hold" grpId="0" nodeType="afterEffect">
                                  <p:stCondLst>
                                    <p:cond delay="1000"/>
                                  </p:stCondLst>
                                  <p:childTnLst>
                                    <p:set>
                                      <p:cBhvr>
                                        <p:cTn id="22" dur="1" fill="hold">
                                          <p:stCondLst>
                                            <p:cond delay="0"/>
                                          </p:stCondLst>
                                        </p:cTn>
                                        <p:tgtEl>
                                          <p:spTgt spid="142346"/>
                                        </p:tgtEl>
                                        <p:attrNameLst>
                                          <p:attrName>style.visibility</p:attrName>
                                        </p:attrNameLst>
                                      </p:cBhvr>
                                      <p:to>
                                        <p:strVal val="visible"/>
                                      </p:to>
                                    </p:set>
                                    <p:anim calcmode="lin" valueType="num">
                                      <p:cBhvr>
                                        <p:cTn id="23" dur="1000" fill="hold"/>
                                        <p:tgtEl>
                                          <p:spTgt spid="142346"/>
                                        </p:tgtEl>
                                        <p:attrNameLst>
                                          <p:attrName>ppt_x</p:attrName>
                                        </p:attrNameLst>
                                      </p:cBhvr>
                                      <p:tavLst>
                                        <p:tav tm="0">
                                          <p:val>
                                            <p:strVal val="#ppt_x-.2"/>
                                          </p:val>
                                        </p:tav>
                                        <p:tav tm="100000">
                                          <p:val>
                                            <p:strVal val="#ppt_x"/>
                                          </p:val>
                                        </p:tav>
                                      </p:tavLst>
                                    </p:anim>
                                    <p:anim calcmode="lin" valueType="num">
                                      <p:cBhvr>
                                        <p:cTn id="24" dur="1000" fill="hold"/>
                                        <p:tgtEl>
                                          <p:spTgt spid="142346"/>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4234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6" fill="hold" display="0">
                  <p:stCondLst>
                    <p:cond delay="indefinite"/>
                  </p:stCondLst>
                  <p:endCondLst>
                    <p:cond evt="onStopAudio" delay="0">
                      <p:tgtEl>
                        <p:sldTgt/>
                      </p:tgtEl>
                    </p:cond>
                  </p:endCondLst>
                </p:cTn>
                <p:tgtEl>
                  <p:spTgt spid="2"/>
                </p:tgtEl>
              </p:cMediaNode>
            </p:audio>
          </p:childTnLst>
        </p:cTn>
      </p:par>
    </p:tnLst>
    <p:bldLst>
      <p:bldP spid="142345" grpId="0" animBg="1"/>
      <p:bldP spid="142346" grpId="0"/>
      <p:bldP spid="14234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b="1" u="sng" dirty="0" smtClean="0">
                <a:solidFill>
                  <a:srgbClr val="FFFF00"/>
                </a:solidFill>
                <a:effectLst>
                  <a:outerShdw blurRad="38100" dist="38100" dir="2700000" algn="tl">
                    <a:srgbClr val="000000">
                      <a:alpha val="43137"/>
                    </a:srgbClr>
                  </a:outerShdw>
                </a:effectLst>
              </a:rPr>
              <a:t>NOTA</a:t>
            </a:r>
            <a:endParaRPr lang="es-AR" b="1" u="sng" dirty="0">
              <a:solidFill>
                <a:srgbClr val="FFFF00"/>
              </a:solidFill>
              <a:effectLst>
                <a:outerShdw blurRad="38100" dist="38100" dir="2700000" algn="tl">
                  <a:srgbClr val="000000">
                    <a:alpha val="43137"/>
                  </a:srgbClr>
                </a:outerShdw>
              </a:effectLst>
            </a:endParaRPr>
          </a:p>
        </p:txBody>
      </p:sp>
      <p:sp>
        <p:nvSpPr>
          <p:cNvPr id="4" name="3 Marcador de contenido"/>
          <p:cNvSpPr>
            <a:spLocks noGrp="1"/>
          </p:cNvSpPr>
          <p:nvPr>
            <p:ph idx="1"/>
          </p:nvPr>
        </p:nvSpPr>
        <p:spPr/>
        <p:txBody>
          <a:bodyPr/>
          <a:lstStyle/>
          <a:p>
            <a:pPr algn="just"/>
            <a:r>
              <a:rPr lang="es-AR" b="1" dirty="0" smtClean="0"/>
              <a:t>En todos los gráficos de las 3 diapositivas anteriores (</a:t>
            </a:r>
            <a:r>
              <a:rPr lang="es-AR" b="1" dirty="0" err="1" smtClean="0"/>
              <a:t>diapos</a:t>
            </a:r>
            <a:r>
              <a:rPr lang="es-AR" b="1" dirty="0" smtClean="0"/>
              <a:t> 31 y 32), las Capas aisladoras horizontales debieran estar ubicadas aproximadamente a la mitad del zócalo, y NUNCA al mismo nivel del piso ni por debajo del mismo</a:t>
            </a:r>
            <a:endParaRPr lang="es-AR" b="1" dirty="0"/>
          </a:p>
        </p:txBody>
      </p:sp>
      <p:sp>
        <p:nvSpPr>
          <p:cNvPr id="2" name="1 Marcador de número de diapositiva"/>
          <p:cNvSpPr>
            <a:spLocks noGrp="1"/>
          </p:cNvSpPr>
          <p:nvPr>
            <p:ph type="sldNum" sz="quarter" idx="12"/>
          </p:nvPr>
        </p:nvSpPr>
        <p:spPr/>
        <p:txBody>
          <a:bodyPr/>
          <a:lstStyle/>
          <a:p>
            <a:fld id="{C56DEFFD-39C8-4984-A4FC-D33EF0081FB4}" type="slidenum">
              <a:rPr lang="es-ES" altLang="es-AR" smtClean="0"/>
              <a:pPr/>
              <a:t>33</a:t>
            </a:fld>
            <a:endParaRPr lang="es-ES" altLang="es-AR"/>
          </a:p>
        </p:txBody>
      </p:sp>
      <p:pic>
        <p:nvPicPr>
          <p:cNvPr id="5" name="4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10636786"/>
      </p:ext>
    </p:extLst>
  </p:cSld>
  <p:clrMapOvr>
    <a:masterClrMapping/>
  </p:clrMapOvr>
  <mc:AlternateContent xmlns:mc="http://schemas.openxmlformats.org/markup-compatibility/2006" xmlns:p14="http://schemas.microsoft.com/office/powerpoint/2010/main">
    <mc:Choice Requires="p14">
      <p:transition spd="slow" p14:dur="2000" advTm="96290"/>
    </mc:Choice>
    <mc:Fallback xmlns="">
      <p:transition spd="slow" advTm="96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Marcador de fecha"/>
          <p:cNvSpPr>
            <a:spLocks noGrp="1"/>
          </p:cNvSpPr>
          <p:nvPr>
            <p:ph type="dt" sz="half" idx="10"/>
          </p:nvPr>
        </p:nvSpPr>
        <p:spPr/>
        <p:txBody>
          <a:bodyPr/>
          <a:lstStyle/>
          <a:p>
            <a:endParaRPr lang="es-ES_tradnl" altLang="es-AR"/>
          </a:p>
          <a:p>
            <a:endParaRPr lang="es-ES" altLang="es-AR"/>
          </a:p>
        </p:txBody>
      </p:sp>
      <p:sp>
        <p:nvSpPr>
          <p:cNvPr id="141315" name="Rectangle 3"/>
          <p:cNvSpPr>
            <a:spLocks noChangeArrowheads="1"/>
          </p:cNvSpPr>
          <p:nvPr/>
        </p:nvSpPr>
        <p:spPr bwMode="auto">
          <a:xfrm>
            <a:off x="0" y="195263"/>
            <a:ext cx="7772400"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a:defRPr sz="4400">
                <a:solidFill>
                  <a:schemeClr val="tx2"/>
                </a:solidFill>
                <a:effectLst>
                  <a:outerShdw blurRad="38100" dist="38100" dir="2700000" algn="tl">
                    <a:srgbClr val="000000"/>
                  </a:outerShdw>
                </a:effectLst>
                <a:latin typeface="Arial Black" pitchFamily="34" charset="0"/>
              </a:defRPr>
            </a:lvl1pPr>
            <a:lvl2pPr algn="l">
              <a:defRPr sz="4400">
                <a:solidFill>
                  <a:schemeClr val="tx2"/>
                </a:solidFill>
                <a:effectLst>
                  <a:outerShdw blurRad="38100" dist="38100" dir="2700000" algn="tl">
                    <a:srgbClr val="000000"/>
                  </a:outerShdw>
                </a:effectLst>
                <a:latin typeface="Arial Black" pitchFamily="34" charset="0"/>
              </a:defRPr>
            </a:lvl2pPr>
            <a:lvl3pPr algn="l">
              <a:defRPr sz="4400">
                <a:solidFill>
                  <a:schemeClr val="tx2"/>
                </a:solidFill>
                <a:effectLst>
                  <a:outerShdw blurRad="38100" dist="38100" dir="2700000" algn="tl">
                    <a:srgbClr val="000000"/>
                  </a:outerShdw>
                </a:effectLst>
                <a:latin typeface="Arial Black" pitchFamily="34" charset="0"/>
              </a:defRPr>
            </a:lvl3pPr>
            <a:lvl4pPr algn="l">
              <a:defRPr sz="4400">
                <a:solidFill>
                  <a:schemeClr val="tx2"/>
                </a:solidFill>
                <a:effectLst>
                  <a:outerShdw blurRad="38100" dist="38100" dir="2700000" algn="tl">
                    <a:srgbClr val="000000"/>
                  </a:outerShdw>
                </a:effectLst>
                <a:latin typeface="Arial Black" pitchFamily="34" charset="0"/>
              </a:defRPr>
            </a:lvl4pPr>
            <a:lvl5pPr algn="l">
              <a:defRPr sz="4400">
                <a:solidFill>
                  <a:schemeClr val="tx2"/>
                </a:solidFill>
                <a:effectLst>
                  <a:outerShdw blurRad="38100" dist="38100" dir="2700000" algn="tl">
                    <a:srgbClr val="000000"/>
                  </a:outerShdw>
                </a:effectLst>
                <a:latin typeface="Arial Black" pitchFamily="34" charset="0"/>
              </a:defRPr>
            </a:lvl5pPr>
            <a:lvl6pPr marL="4572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6pPr>
            <a:lvl7pPr marL="9144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7pPr>
            <a:lvl8pPr marL="13716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8pPr>
            <a:lvl9pPr marL="1828800" fontAlgn="base">
              <a:spcBef>
                <a:spcPct val="0"/>
              </a:spcBef>
              <a:spcAft>
                <a:spcPct val="0"/>
              </a:spcAft>
              <a:defRPr sz="4400">
                <a:solidFill>
                  <a:schemeClr val="tx2"/>
                </a:solidFill>
                <a:effectLst>
                  <a:outerShdw blurRad="38100" dist="38100" dir="2700000" algn="tl">
                    <a:srgbClr val="000000"/>
                  </a:outerShdw>
                </a:effectLst>
                <a:latin typeface="Arial Black" pitchFamily="34" charset="0"/>
              </a:defRPr>
            </a:lvl9pPr>
          </a:lstStyle>
          <a:p>
            <a:r>
              <a:rPr lang="es-ES" altLang="es-AR" sz="3200" b="1" dirty="0">
                <a:solidFill>
                  <a:srgbClr val="FFFF00"/>
                </a:solidFill>
                <a:latin typeface="Arial" pitchFamily="34" charset="0"/>
              </a:rPr>
              <a:t>La capa </a:t>
            </a:r>
            <a:r>
              <a:rPr lang="es-ES" altLang="es-AR" sz="3200" b="1" dirty="0" smtClean="0">
                <a:solidFill>
                  <a:srgbClr val="FFFF00"/>
                </a:solidFill>
                <a:latin typeface="Arial" pitchFamily="34" charset="0"/>
              </a:rPr>
              <a:t>aisladora</a:t>
            </a:r>
            <a:endParaRPr lang="es-ES" altLang="es-AR" sz="3200" b="1" dirty="0">
              <a:solidFill>
                <a:srgbClr val="FFFF00"/>
              </a:solidFill>
              <a:latin typeface="Arial" pitchFamily="34" charset="0"/>
            </a:endParaRPr>
          </a:p>
        </p:txBody>
      </p:sp>
      <p:pic>
        <p:nvPicPr>
          <p:cNvPr id="141316" name="Picture 4" descr="Mamp"/>
          <p:cNvPicPr>
            <a:picLocks noChangeAspect="1" noChangeArrowheads="1"/>
          </p:cNvPicPr>
          <p:nvPr/>
        </p:nvPicPr>
        <p:blipFill>
          <a:blip r:embed="rId5">
            <a:lum bright="-24000" contrast="12000"/>
            <a:extLst>
              <a:ext uri="{28A0092B-C50C-407E-A947-70E740481C1C}">
                <a14:useLocalDpi xmlns:a14="http://schemas.microsoft.com/office/drawing/2010/main" val="0"/>
              </a:ext>
            </a:extLst>
          </a:blip>
          <a:srcRect l="38152" r="8311"/>
          <a:stretch>
            <a:fillRect/>
          </a:stretch>
        </p:blipFill>
        <p:spPr bwMode="auto">
          <a:xfrm>
            <a:off x="0" y="1204913"/>
            <a:ext cx="4506913" cy="5653087"/>
          </a:xfrm>
          <a:prstGeom prst="rect">
            <a:avLst/>
          </a:prstGeom>
          <a:noFill/>
          <a:extLst>
            <a:ext uri="{909E8E84-426E-40DD-AFC4-6F175D3DCCD1}">
              <a14:hiddenFill xmlns:a14="http://schemas.microsoft.com/office/drawing/2010/main">
                <a:solidFill>
                  <a:srgbClr val="FFFFFF"/>
                </a:solidFill>
              </a14:hiddenFill>
            </a:ext>
          </a:extLst>
        </p:spPr>
      </p:pic>
      <p:sp>
        <p:nvSpPr>
          <p:cNvPr id="141317" name="Text Box 5"/>
          <p:cNvSpPr txBox="1">
            <a:spLocks noChangeArrowheads="1"/>
          </p:cNvSpPr>
          <p:nvPr/>
        </p:nvSpPr>
        <p:spPr bwMode="auto">
          <a:xfrm>
            <a:off x="0" y="6156325"/>
            <a:ext cx="44831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s-ES" altLang="es-AR" sz="2000" b="0">
                <a:effectLst>
                  <a:outerShdw blurRad="38100" dist="38100" dir="2700000" algn="tl">
                    <a:srgbClr val="000000"/>
                  </a:outerShdw>
                </a:effectLst>
              </a:rPr>
              <a:t>Encadenado inferior y mampostería de fundación.</a:t>
            </a:r>
          </a:p>
        </p:txBody>
      </p:sp>
      <p:pic>
        <p:nvPicPr>
          <p:cNvPr id="14131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4591" y="0"/>
            <a:ext cx="3449637"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32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16016" y="4179888"/>
            <a:ext cx="3478212" cy="267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3 Marcador de número de diapositiva"/>
          <p:cNvSpPr>
            <a:spLocks noGrp="1"/>
          </p:cNvSpPr>
          <p:nvPr>
            <p:ph type="sldNum" sz="quarter" idx="12"/>
          </p:nvPr>
        </p:nvSpPr>
        <p:spPr bwMode="auto">
          <a:xfrm>
            <a:off x="8610600" y="6416675"/>
            <a:ext cx="457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FD04D9-9D7A-4F12-8F76-D51C7167365D}" type="slidenum">
              <a:rPr lang="es-ES" altLang="es-AR">
                <a:solidFill>
                  <a:schemeClr val="tx2"/>
                </a:solidFill>
              </a:rPr>
              <a:pPr eaLnBrk="1" hangingPunct="1"/>
              <a:t>34</a:t>
            </a:fld>
            <a:endParaRPr lang="es-ES" altLang="es-AR" dirty="0">
              <a:solidFill>
                <a:schemeClr val="tx2"/>
              </a:solidFill>
            </a:endParaRPr>
          </a:p>
        </p:txBody>
      </p:sp>
      <p:pic>
        <p:nvPicPr>
          <p:cNvPr id="2" name="1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3559524949"/>
      </p:ext>
    </p:extLst>
  </p:cSld>
  <p:clrMapOvr>
    <a:masterClrMapping/>
  </p:clrMapOvr>
  <mc:AlternateContent xmlns:mc="http://schemas.openxmlformats.org/markup-compatibility/2006" xmlns:p14="http://schemas.microsoft.com/office/powerpoint/2010/main">
    <mc:Choice Requires="p14">
      <p:transition spd="slow" p14:dur="2000" advTm="88041"/>
    </mc:Choice>
    <mc:Fallback xmlns="">
      <p:transition spd="slow" advTm="88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131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13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Ejec"/>
          <p:cNvPicPr>
            <a:picLocks noChangeAspect="1" noChangeArrowheads="1"/>
          </p:cNvPicPr>
          <p:nvPr/>
        </p:nvPicPr>
        <p:blipFill>
          <a:blip r:embed="rId4">
            <a:extLst>
              <a:ext uri="{28A0092B-C50C-407E-A947-70E740481C1C}">
                <a14:useLocalDpi xmlns:a14="http://schemas.microsoft.com/office/drawing/2010/main" val="0"/>
              </a:ext>
            </a:extLst>
          </a:blip>
          <a:srcRect b="8803"/>
          <a:stretch>
            <a:fillRect/>
          </a:stretch>
        </p:blipFill>
        <p:spPr bwMode="auto">
          <a:xfrm>
            <a:off x="0" y="0"/>
            <a:ext cx="5038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5" name="Text Box 3"/>
          <p:cNvSpPr txBox="1">
            <a:spLocks noChangeArrowheads="1"/>
          </p:cNvSpPr>
          <p:nvPr/>
        </p:nvSpPr>
        <p:spPr bwMode="auto">
          <a:xfrm>
            <a:off x="5220072" y="404664"/>
            <a:ext cx="3744416" cy="523220"/>
          </a:xfrm>
          <a:prstGeom prst="rect">
            <a:avLst/>
          </a:prstGeom>
          <a:noFill/>
          <a:ln w="9525">
            <a:noFill/>
            <a:miter lim="800000"/>
            <a:headEnd/>
            <a:tailEnd/>
          </a:ln>
          <a:effectLst/>
        </p:spPr>
        <p:txBody>
          <a:bodyPr wrap="square">
            <a:spAutoFit/>
          </a:bodyPr>
          <a:lstStyle/>
          <a:p>
            <a:pPr>
              <a:spcBef>
                <a:spcPct val="50000"/>
              </a:spcBef>
              <a:defRPr/>
            </a:pPr>
            <a:r>
              <a:rPr lang="es-ES_tradnl" sz="2800" b="1" dirty="0">
                <a:solidFill>
                  <a:srgbClr val="FFFF00"/>
                </a:solidFill>
                <a:effectLst>
                  <a:outerShdw blurRad="38100" dist="38100" dir="2700000" algn="tl">
                    <a:srgbClr val="000000"/>
                  </a:outerShdw>
                </a:effectLst>
              </a:rPr>
              <a:t>La capa </a:t>
            </a:r>
            <a:r>
              <a:rPr lang="es-ES_tradnl" sz="2800" b="1" dirty="0" smtClean="0">
                <a:solidFill>
                  <a:srgbClr val="FFFF00"/>
                </a:solidFill>
                <a:effectLst>
                  <a:outerShdw blurRad="38100" dist="38100" dir="2700000" algn="tl">
                    <a:srgbClr val="000000"/>
                  </a:outerShdw>
                </a:effectLst>
              </a:rPr>
              <a:t>aisladora</a:t>
            </a:r>
            <a:endParaRPr lang="es-ES" sz="2800" b="1" dirty="0">
              <a:solidFill>
                <a:srgbClr val="FFFF00"/>
              </a:solidFill>
              <a:effectLst>
                <a:outerShdw blurRad="38100" dist="38100" dir="2700000" algn="tl">
                  <a:srgbClr val="000000"/>
                </a:outerShdw>
              </a:effectLst>
            </a:endParaRPr>
          </a:p>
        </p:txBody>
      </p:sp>
      <p:sp>
        <p:nvSpPr>
          <p:cNvPr id="83972"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BFD04D9-9D7A-4F12-8F76-D51C7167365D}" type="slidenum">
              <a:rPr lang="es-ES" altLang="es-AR">
                <a:solidFill>
                  <a:schemeClr val="tx2"/>
                </a:solidFill>
              </a:rPr>
              <a:pPr eaLnBrk="1" hangingPunct="1"/>
              <a:t>35</a:t>
            </a:fld>
            <a:endParaRPr lang="es-ES" altLang="es-AR" dirty="0">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4758"/>
    </mc:Choice>
    <mc:Fallback xmlns="">
      <p:transition spd="slow" advTm="247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3-10-13"/>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0" y="-28575"/>
            <a:ext cx="9180513"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39" name="Text Box 3"/>
          <p:cNvSpPr txBox="1">
            <a:spLocks noChangeArrowheads="1"/>
          </p:cNvSpPr>
          <p:nvPr/>
        </p:nvSpPr>
        <p:spPr bwMode="auto">
          <a:xfrm>
            <a:off x="4572000" y="6108700"/>
            <a:ext cx="4572000" cy="400110"/>
          </a:xfrm>
          <a:prstGeom prst="rect">
            <a:avLst/>
          </a:prstGeom>
          <a:noFill/>
          <a:ln w="9525">
            <a:noFill/>
            <a:miter lim="800000"/>
            <a:headEnd/>
            <a:tailEnd/>
          </a:ln>
          <a:effectLst/>
        </p:spPr>
        <p:txBody>
          <a:bodyPr>
            <a:spAutoFit/>
          </a:bodyPr>
          <a:lstStyle/>
          <a:p>
            <a:pPr>
              <a:spcBef>
                <a:spcPct val="50000"/>
              </a:spcBef>
              <a:defRPr/>
            </a:pPr>
            <a:r>
              <a:rPr lang="es-ES_tradnl" sz="2000" b="1" dirty="0">
                <a:solidFill>
                  <a:schemeClr val="bg1"/>
                </a:solidFill>
              </a:rPr>
              <a:t>La mampostería de </a:t>
            </a:r>
            <a:r>
              <a:rPr lang="es-ES_tradnl" sz="2000" b="1" dirty="0" smtClean="0">
                <a:solidFill>
                  <a:schemeClr val="bg1"/>
                </a:solidFill>
              </a:rPr>
              <a:t>elevación</a:t>
            </a:r>
            <a:endParaRPr lang="es-ES" b="1" dirty="0">
              <a:solidFill>
                <a:srgbClr val="FFFFCC"/>
              </a:solidFill>
              <a:effectLst>
                <a:outerShdw blurRad="38100" dist="38100" dir="2700000" algn="tl">
                  <a:srgbClr val="000000"/>
                </a:outerShdw>
              </a:effectLst>
            </a:endParaRPr>
          </a:p>
        </p:txBody>
      </p:sp>
      <p:sp>
        <p:nvSpPr>
          <p:cNvPr id="84996"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46553A3-3F39-44C5-80D8-AF553EFF44BF}" type="slidenum">
              <a:rPr lang="es-ES" altLang="es-AR">
                <a:solidFill>
                  <a:schemeClr val="bg1"/>
                </a:solidFill>
              </a:rPr>
              <a:pPr eaLnBrk="1" hangingPunct="1"/>
              <a:t>36</a:t>
            </a:fld>
            <a:endParaRPr lang="es-ES" altLang="es-AR" dirty="0">
              <a:solidFill>
                <a:schemeClr val="bg1"/>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8371"/>
    </mc:Choice>
    <mc:Fallback xmlns="">
      <p:transition spd="slow" advTm="283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3-10-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1625"/>
            <a:ext cx="9180513"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3"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C09BB01-CA8F-480E-B61A-3C49B19BAA95}" type="slidenum">
              <a:rPr lang="es-ES" altLang="es-AR">
                <a:solidFill>
                  <a:schemeClr val="tx2"/>
                </a:solidFill>
              </a:rPr>
              <a:pPr eaLnBrk="1" hangingPunct="1"/>
              <a:t>37</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675"/>
    </mc:Choice>
    <mc:Fallback xmlns="">
      <p:transition spd="slow" advTm="236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3-1-2005-1"/>
          <p:cNvPicPr>
            <a:picLocks noChangeAspect="1" noChangeArrowheads="1"/>
          </p:cNvPicPr>
          <p:nvPr/>
        </p:nvPicPr>
        <p:blipFill>
          <a:blip r:embed="rId4">
            <a:extLst>
              <a:ext uri="{28A0092B-C50C-407E-A947-70E740481C1C}">
                <a14:useLocalDpi xmlns:a14="http://schemas.microsoft.com/office/drawing/2010/main" val="0"/>
              </a:ext>
            </a:extLst>
          </a:blip>
          <a:srcRect l="35527" t="38547" r="10110" b="17699"/>
          <a:stretch>
            <a:fillRect/>
          </a:stretch>
        </p:blipFill>
        <p:spPr bwMode="auto">
          <a:xfrm>
            <a:off x="533400" y="442913"/>
            <a:ext cx="6927850" cy="586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2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FFE5224-D737-462C-970F-66FD8192689D}" type="slidenum">
              <a:rPr lang="es-ES" altLang="es-AR">
                <a:solidFill>
                  <a:schemeClr val="tx2"/>
                </a:solidFill>
              </a:rPr>
              <a:pPr eaLnBrk="1" hangingPunct="1"/>
              <a:t>38</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97962717"/>
      </p:ext>
    </p:extLst>
  </p:cSld>
  <p:clrMapOvr>
    <a:masterClrMapping/>
  </p:clrMapOvr>
  <mc:AlternateContent xmlns:mc="http://schemas.openxmlformats.org/markup-compatibility/2006" xmlns:p14="http://schemas.microsoft.com/office/powerpoint/2010/main">
    <mc:Choice Requires="p14">
      <p:transition spd="slow" p14:dur="2000" advTm="13606"/>
    </mc:Choice>
    <mc:Fallback xmlns="">
      <p:transition spd="slow" advTm="136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3"/>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AR" dirty="0" smtClean="0">
                <a:solidFill>
                  <a:schemeClr val="tx2"/>
                </a:solidFill>
              </a:rPr>
              <a:t>1</a:t>
            </a:r>
            <a:endParaRPr lang="es-ES" altLang="es-AR" dirty="0">
              <a:solidFill>
                <a:schemeClr val="tx2"/>
              </a:solidFill>
            </a:endParaRPr>
          </a:p>
        </p:txBody>
      </p:sp>
      <p:sp>
        <p:nvSpPr>
          <p:cNvPr id="171012" name="Rectangle 4"/>
          <p:cNvSpPr>
            <a:spLocks noGrp="1" noChangeArrowheads="1"/>
          </p:cNvSpPr>
          <p:nvPr>
            <p:ph type="ctrTitle"/>
          </p:nvPr>
        </p:nvSpPr>
        <p:spPr>
          <a:xfrm>
            <a:off x="250825" y="785813"/>
            <a:ext cx="8893175" cy="1736725"/>
          </a:xfrm>
        </p:spPr>
        <p:txBody>
          <a:bodyPr>
            <a:normAutofit/>
          </a:bodyPr>
          <a:lstStyle/>
          <a:p>
            <a:pPr algn="ctr" eaLnBrk="1" fontAlgn="auto" hangingPunct="1">
              <a:spcAft>
                <a:spcPts val="0"/>
              </a:spcAft>
              <a:defRPr/>
            </a:pPr>
            <a:r>
              <a:rPr lang="es-ES" dirty="0">
                <a:solidFill>
                  <a:schemeClr val="tx2">
                    <a:satMod val="200000"/>
                  </a:schemeClr>
                </a:solidFill>
              </a:rPr>
              <a:t> EL FILTRO AMBIENTAL</a:t>
            </a:r>
          </a:p>
        </p:txBody>
      </p:sp>
      <p:sp>
        <p:nvSpPr>
          <p:cNvPr id="4" name="Rectangle 4"/>
          <p:cNvSpPr txBox="1">
            <a:spLocks noChangeArrowheads="1"/>
          </p:cNvSpPr>
          <p:nvPr/>
        </p:nvSpPr>
        <p:spPr>
          <a:xfrm>
            <a:off x="914400" y="4343400"/>
            <a:ext cx="7772400" cy="1975104"/>
          </a:xfrm>
          <a:prstGeom prst="rect">
            <a:avLst/>
          </a:prstGeom>
        </p:spPr>
        <p:txBody>
          <a:bodyPr>
            <a:normAutofit/>
          </a:bodyPr>
          <a:lstStyle/>
          <a:p>
            <a:pPr marR="9144" algn="ctr" fontAlgn="auto">
              <a:spcAft>
                <a:spcPts val="0"/>
              </a:spcAft>
              <a:defRPr/>
            </a:pPr>
            <a:r>
              <a:rPr lang="es-ES" sz="4800" b="1" cap="all">
                <a:solidFill>
                  <a:schemeClr val="tx2">
                    <a:satMod val="200000"/>
                  </a:schemeClr>
                </a:solidFill>
                <a:effectLst>
                  <a:reflection blurRad="12700" stA="34000" endA="740" endPos="53000" dir="5400000" sy="-100000" algn="bl" rotWithShape="0"/>
                </a:effectLst>
                <a:latin typeface="+mj-lt"/>
                <a:ea typeface="+mj-ea"/>
                <a:cs typeface="+mj-cs"/>
              </a:rPr>
              <a:t>Las envolventes y la transmisión del calor</a:t>
            </a:r>
            <a:endParaRPr lang="es-ES" sz="4800" b="1" cap="all" dirty="0">
              <a:solidFill>
                <a:schemeClr val="tx2">
                  <a:satMod val="200000"/>
                </a:schemeClr>
              </a:solidFill>
              <a:effectLst>
                <a:reflection blurRad="12700" stA="34000" endA="740" endPos="53000" dir="5400000" sy="-100000" algn="bl" rotWithShape="0"/>
              </a:effectLst>
              <a:latin typeface="+mj-lt"/>
              <a:ea typeface="+mj-ea"/>
              <a:cs typeface="+mj-cs"/>
            </a:endParaRPr>
          </a:p>
        </p:txBody>
      </p:sp>
      <p:sp>
        <p:nvSpPr>
          <p:cNvPr id="5" name="7 CuadroTexto"/>
          <p:cNvSpPr txBox="1">
            <a:spLocks noChangeArrowheads="1"/>
          </p:cNvSpPr>
          <p:nvPr/>
        </p:nvSpPr>
        <p:spPr bwMode="auto">
          <a:xfrm>
            <a:off x="493713" y="1916832"/>
            <a:ext cx="80724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s-ES_tradnl" altLang="es-AR" sz="4000" b="1" dirty="0"/>
              <a:t>ENVOLVENTES  </a:t>
            </a:r>
            <a:r>
              <a:rPr lang="es-ES_tradnl" altLang="es-AR" sz="4000" b="1" dirty="0" smtClean="0"/>
              <a:t>4</a:t>
            </a:r>
            <a:endParaRPr lang="es-ES_tradnl" altLang="es-AR" sz="4000" dirty="0"/>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25628232"/>
      </p:ext>
    </p:extLst>
  </p:cSld>
  <p:clrMapOvr>
    <a:masterClrMapping/>
  </p:clrMapOvr>
  <mc:AlternateContent xmlns:mc="http://schemas.openxmlformats.org/markup-compatibility/2006" xmlns:p14="http://schemas.microsoft.com/office/powerpoint/2010/main">
    <mc:Choice Requires="p14">
      <p:transition spd="slow" p14:dur="2000" advTm="31157"/>
    </mc:Choice>
    <mc:Fallback xmlns="">
      <p:transition spd="slow" advTm="31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925513" y="539750"/>
            <a:ext cx="6999287" cy="549275"/>
          </a:xfrm>
        </p:spPr>
        <p:txBody>
          <a:bodyPr>
            <a:normAutofit fontScale="90000"/>
          </a:bodyPr>
          <a:lstStyle/>
          <a:p>
            <a:pPr eaLnBrk="1" fontAlgn="auto" hangingPunct="1">
              <a:spcAft>
                <a:spcPts val="0"/>
              </a:spcAft>
              <a:defRPr/>
            </a:pPr>
            <a:r>
              <a:rPr lang="es-ES_tradnl" sz="3200" dirty="0">
                <a:solidFill>
                  <a:schemeClr val="tx1">
                    <a:lumMod val="85000"/>
                  </a:schemeClr>
                </a:solidFill>
              </a:rPr>
              <a:t>Requerimientos de </a:t>
            </a:r>
            <a:r>
              <a:rPr lang="es-ES_tradnl" sz="3200" dirty="0" smtClean="0">
                <a:solidFill>
                  <a:schemeClr val="tx1">
                    <a:lumMod val="85000"/>
                  </a:schemeClr>
                </a:solidFill>
              </a:rPr>
              <a:t>las envolventes:</a:t>
            </a:r>
            <a:endParaRPr lang="es-ES" sz="3200" dirty="0">
              <a:solidFill>
                <a:schemeClr val="tx1">
                  <a:lumMod val="85000"/>
                </a:schemeClr>
              </a:solidFill>
            </a:endParaRPr>
          </a:p>
        </p:txBody>
      </p:sp>
      <p:sp>
        <p:nvSpPr>
          <p:cNvPr id="89091" name="1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B47A54E-9957-4259-8102-077FDF3D188B}" type="slidenum">
              <a:rPr lang="es-ES" altLang="es-AR">
                <a:solidFill>
                  <a:schemeClr val="tx2"/>
                </a:solidFill>
              </a:rPr>
              <a:pPr eaLnBrk="1" hangingPunct="1"/>
              <a:t>40</a:t>
            </a:fld>
            <a:endParaRPr lang="es-ES" altLang="es-AR">
              <a:solidFill>
                <a:schemeClr val="tx2"/>
              </a:solidFill>
            </a:endParaRPr>
          </a:p>
        </p:txBody>
      </p:sp>
      <p:sp>
        <p:nvSpPr>
          <p:cNvPr id="75779" name="Text Box 3"/>
          <p:cNvSpPr txBox="1">
            <a:spLocks noChangeArrowheads="1"/>
          </p:cNvSpPr>
          <p:nvPr/>
        </p:nvSpPr>
        <p:spPr bwMode="auto">
          <a:xfrm>
            <a:off x="4143375" y="1571625"/>
            <a:ext cx="5000625" cy="646113"/>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no se caiga, resistiendo las fuerzas que pudieran actuar sobre él</a:t>
            </a:r>
            <a:r>
              <a:rPr lang="es-ES_tradnl" sz="2000" b="1" dirty="0">
                <a:solidFill>
                  <a:srgbClr val="FFFF00"/>
                </a:solidFill>
                <a:effectLst>
                  <a:outerShdw blurRad="38100" dist="38100" dir="2700000" algn="tl">
                    <a:srgbClr val="000000"/>
                  </a:outerShdw>
                </a:effectLst>
                <a:latin typeface="Arial" charset="0"/>
              </a:rPr>
              <a:t>.</a:t>
            </a:r>
            <a:endParaRPr lang="es-ES" sz="2000" b="1" dirty="0">
              <a:solidFill>
                <a:srgbClr val="FFFF00"/>
              </a:solidFill>
              <a:effectLst>
                <a:outerShdw blurRad="38100" dist="38100" dir="2700000" algn="tl">
                  <a:srgbClr val="000000"/>
                </a:outerShdw>
              </a:effectLst>
              <a:latin typeface="Arial" charset="0"/>
            </a:endParaRPr>
          </a:p>
        </p:txBody>
      </p:sp>
      <p:sp>
        <p:nvSpPr>
          <p:cNvPr id="75780" name="Text Box 4"/>
          <p:cNvSpPr txBox="1">
            <a:spLocks noChangeArrowheads="1"/>
          </p:cNvSpPr>
          <p:nvPr/>
        </p:nvSpPr>
        <p:spPr bwMode="auto">
          <a:xfrm>
            <a:off x="4143375" y="2286000"/>
            <a:ext cx="4438650" cy="654050"/>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b="1" dirty="0">
                <a:solidFill>
                  <a:srgbClr val="FFFF00"/>
                </a:solidFill>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no se cuelen la lluvia, el viento, el polvo, etc.</a:t>
            </a:r>
            <a:endParaRPr lang="es-ES" sz="2000" b="1" dirty="0">
              <a:effectLst>
                <a:outerShdw blurRad="38100" dist="38100" dir="2700000" algn="tl">
                  <a:srgbClr val="000000"/>
                </a:outerShdw>
              </a:effectLst>
              <a:latin typeface="Arial" charset="0"/>
            </a:endParaRPr>
          </a:p>
        </p:txBody>
      </p:sp>
      <p:sp>
        <p:nvSpPr>
          <p:cNvPr id="75781" name="Text Box 5"/>
          <p:cNvSpPr txBox="1">
            <a:spLocks noChangeArrowheads="1"/>
          </p:cNvSpPr>
          <p:nvPr/>
        </p:nvSpPr>
        <p:spPr bwMode="auto">
          <a:xfrm>
            <a:off x="4197350" y="3135313"/>
            <a:ext cx="4438650" cy="654050"/>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b="1" dirty="0">
                <a:solidFill>
                  <a:srgbClr val="FFFF00"/>
                </a:solidFill>
                <a:effectLst>
                  <a:outerShdw blurRad="38100" dist="38100" dir="2700000" algn="tl">
                    <a:srgbClr val="000000"/>
                  </a:outerShdw>
                </a:effectLst>
                <a:latin typeface="Arial" charset="0"/>
              </a:rPr>
              <a:t> </a:t>
            </a:r>
            <a:r>
              <a:rPr lang="es-ES_tradnl" sz="2000" b="1" dirty="0">
                <a:effectLst>
                  <a:outerShdw blurRad="38100" dist="38100" dir="2700000" algn="tl">
                    <a:srgbClr val="000000"/>
                  </a:outerShdw>
                </a:effectLst>
                <a:latin typeface="Arial" charset="0"/>
              </a:rPr>
              <a:t>Que sea confortable térmica, acústica y visualmente.</a:t>
            </a:r>
            <a:endParaRPr lang="es-ES" sz="2000" b="1" dirty="0">
              <a:effectLst>
                <a:outerShdw blurRad="38100" dist="38100" dir="2700000" algn="tl">
                  <a:srgbClr val="000000"/>
                </a:outerShdw>
              </a:effectLst>
              <a:latin typeface="Arial" charset="0"/>
            </a:endParaRPr>
          </a:p>
        </p:txBody>
      </p:sp>
      <p:sp>
        <p:nvSpPr>
          <p:cNvPr id="75782" name="Text Box 6"/>
          <p:cNvSpPr txBox="1">
            <a:spLocks noChangeArrowheads="1"/>
          </p:cNvSpPr>
          <p:nvPr/>
        </p:nvSpPr>
        <p:spPr bwMode="auto">
          <a:xfrm>
            <a:off x="4197350" y="4057650"/>
            <a:ext cx="4438650" cy="646113"/>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solidFill>
                  <a:schemeClr val="bg2">
                    <a:lumMod val="20000"/>
                    <a:lumOff val="80000"/>
                  </a:schemeClr>
                </a:solidFill>
                <a:effectLst>
                  <a:outerShdw blurRad="38100" dist="38100" dir="2700000" algn="tl">
                    <a:srgbClr val="000000"/>
                  </a:outerShdw>
                </a:effectLst>
                <a:latin typeface="Arial" charset="0"/>
              </a:rPr>
              <a:t> </a:t>
            </a:r>
            <a:r>
              <a:rPr lang="es-ES_tradnl" sz="2000" dirty="0">
                <a:effectLst>
                  <a:outerShdw blurRad="38100" dist="38100" dir="2700000" algn="tl">
                    <a:srgbClr val="000000"/>
                  </a:outerShdw>
                </a:effectLst>
                <a:latin typeface="Arial" charset="0"/>
              </a:rPr>
              <a:t>Que se “vea bien”, con un significado adecuado al contenido.</a:t>
            </a:r>
            <a:endParaRPr lang="es-ES" sz="2000" dirty="0">
              <a:effectLst>
                <a:outerShdw blurRad="38100" dist="38100" dir="2700000" algn="tl">
                  <a:srgbClr val="000000"/>
                </a:outerShdw>
              </a:effectLst>
              <a:latin typeface="Arial" charset="0"/>
            </a:endParaRPr>
          </a:p>
        </p:txBody>
      </p:sp>
      <p:sp>
        <p:nvSpPr>
          <p:cNvPr id="75783" name="Text Box 7"/>
          <p:cNvSpPr txBox="1">
            <a:spLocks noChangeArrowheads="1"/>
          </p:cNvSpPr>
          <p:nvPr/>
        </p:nvSpPr>
        <p:spPr bwMode="auto">
          <a:xfrm>
            <a:off x="4197350" y="4979988"/>
            <a:ext cx="4438650" cy="646112"/>
          </a:xfrm>
          <a:prstGeom prst="rect">
            <a:avLst/>
          </a:prstGeom>
          <a:noFill/>
          <a:ln w="38100">
            <a:noFill/>
            <a:miter lim="800000"/>
            <a:headEnd/>
            <a:tailEnd/>
          </a:ln>
          <a:effectLst/>
        </p:spPr>
        <p:txBody>
          <a:bodyPr>
            <a:spAutoFit/>
          </a:bodyPr>
          <a:lstStyle/>
          <a:p>
            <a:pPr>
              <a:lnSpc>
                <a:spcPct val="90000"/>
              </a:lnSpc>
              <a:spcBef>
                <a:spcPct val="50000"/>
              </a:spcBef>
              <a:buFontTx/>
              <a:buChar char="•"/>
              <a:defRPr/>
            </a:pPr>
            <a:r>
              <a:rPr lang="es-ES_tradnl" sz="2000" dirty="0">
                <a:solidFill>
                  <a:srgbClr val="FFFF00"/>
                </a:solidFill>
                <a:effectLst>
                  <a:outerShdw blurRad="38100" dist="38100" dir="2700000" algn="tl">
                    <a:srgbClr val="000000"/>
                  </a:outerShdw>
                </a:effectLst>
                <a:latin typeface="Arial" charset="0"/>
              </a:rPr>
              <a:t> </a:t>
            </a:r>
            <a:r>
              <a:rPr lang="es-ES_tradnl" sz="2000" dirty="0">
                <a:effectLst>
                  <a:outerShdw blurRad="38100" dist="38100" dir="2700000" algn="tl">
                    <a:srgbClr val="000000"/>
                  </a:outerShdw>
                </a:effectLst>
                <a:latin typeface="Arial" charset="0"/>
              </a:rPr>
              <a:t>Que exista una adecuada relación entre la inversión y los beneficios.</a:t>
            </a:r>
            <a:endParaRPr lang="es-ES" sz="2000" dirty="0">
              <a:effectLst>
                <a:outerShdw blurRad="38100" dist="38100" dir="2700000" algn="tl">
                  <a:srgbClr val="000000"/>
                </a:outerShdw>
              </a:effectLst>
              <a:latin typeface="Arial" charset="0"/>
            </a:endParaRPr>
          </a:p>
        </p:txBody>
      </p:sp>
      <p:sp>
        <p:nvSpPr>
          <p:cNvPr id="75784" name="Text Box 8"/>
          <p:cNvSpPr txBox="1">
            <a:spLocks noChangeArrowheads="1"/>
          </p:cNvSpPr>
          <p:nvPr/>
        </p:nvSpPr>
        <p:spPr bwMode="auto">
          <a:xfrm>
            <a:off x="1000125" y="1643063"/>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00"/>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Soporte</a:t>
            </a:r>
            <a:endParaRPr lang="es-ES" sz="2800" b="1" dirty="0">
              <a:effectLst>
                <a:outerShdw blurRad="38100" dist="38100" dir="2700000" algn="tl">
                  <a:srgbClr val="000000"/>
                </a:outerShdw>
              </a:effectLst>
              <a:latin typeface="Arial" charset="0"/>
            </a:endParaRPr>
          </a:p>
        </p:txBody>
      </p:sp>
      <p:sp>
        <p:nvSpPr>
          <p:cNvPr id="75785" name="Text Box 9"/>
          <p:cNvSpPr txBox="1">
            <a:spLocks noChangeArrowheads="1"/>
          </p:cNvSpPr>
          <p:nvPr/>
        </p:nvSpPr>
        <p:spPr bwMode="auto">
          <a:xfrm>
            <a:off x="930275" y="2332038"/>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FF"/>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Estanqueidad</a:t>
            </a:r>
            <a:endParaRPr lang="es-ES" sz="2800" b="1" dirty="0">
              <a:effectLst>
                <a:outerShdw blurRad="38100" dist="38100" dir="2700000" algn="tl">
                  <a:srgbClr val="000000"/>
                </a:outerShdw>
              </a:effectLst>
              <a:latin typeface="Arial" charset="0"/>
            </a:endParaRPr>
          </a:p>
        </p:txBody>
      </p:sp>
      <p:sp>
        <p:nvSpPr>
          <p:cNvPr id="75786" name="Text Box 10"/>
          <p:cNvSpPr txBox="1">
            <a:spLocks noChangeArrowheads="1"/>
          </p:cNvSpPr>
          <p:nvPr/>
        </p:nvSpPr>
        <p:spPr bwMode="auto">
          <a:xfrm>
            <a:off x="930275" y="3254375"/>
            <a:ext cx="2911475" cy="436563"/>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00"/>
                </a:solidFill>
                <a:effectLst>
                  <a:outerShdw blurRad="38100" dist="38100" dir="2700000" algn="tl">
                    <a:srgbClr val="000000"/>
                  </a:outerShdw>
                </a:effectLst>
                <a:latin typeface="Arial" charset="0"/>
              </a:rPr>
              <a:t> </a:t>
            </a:r>
            <a:r>
              <a:rPr lang="es-ES_tradnl" sz="2800" b="1" dirty="0" smtClean="0">
                <a:solidFill>
                  <a:srgbClr val="FFFF00"/>
                </a:solidFill>
                <a:effectLst>
                  <a:outerShdw blurRad="38100" dist="38100" dir="2700000" algn="tl">
                    <a:srgbClr val="000000"/>
                  </a:outerShdw>
                </a:effectLst>
                <a:latin typeface="Arial" charset="0"/>
              </a:rPr>
              <a:t>Confort</a:t>
            </a:r>
            <a:endParaRPr lang="es-ES" sz="2800" b="1" dirty="0">
              <a:solidFill>
                <a:srgbClr val="FFFF00"/>
              </a:solidFill>
              <a:effectLst>
                <a:outerShdw blurRad="38100" dist="38100" dir="2700000" algn="tl">
                  <a:srgbClr val="000000"/>
                </a:outerShdw>
              </a:effectLst>
              <a:latin typeface="Arial" charset="0"/>
            </a:endParaRPr>
          </a:p>
        </p:txBody>
      </p:sp>
      <p:sp>
        <p:nvSpPr>
          <p:cNvPr id="75787" name="Text Box 11"/>
          <p:cNvSpPr txBox="1">
            <a:spLocks noChangeArrowheads="1"/>
          </p:cNvSpPr>
          <p:nvPr/>
        </p:nvSpPr>
        <p:spPr bwMode="auto">
          <a:xfrm>
            <a:off x="930275" y="4176713"/>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0000"/>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Imagen</a:t>
            </a:r>
            <a:endParaRPr lang="es-ES" sz="2800" b="1" dirty="0">
              <a:effectLst>
                <a:outerShdw blurRad="38100" dist="38100" dir="2700000" algn="tl">
                  <a:srgbClr val="000000"/>
                </a:outerShdw>
              </a:effectLst>
              <a:latin typeface="Arial" charset="0"/>
            </a:endParaRPr>
          </a:p>
        </p:txBody>
      </p:sp>
      <p:sp>
        <p:nvSpPr>
          <p:cNvPr id="75788" name="Text Box 12"/>
          <p:cNvSpPr txBox="1">
            <a:spLocks noChangeArrowheads="1"/>
          </p:cNvSpPr>
          <p:nvPr/>
        </p:nvSpPr>
        <p:spPr bwMode="auto">
          <a:xfrm>
            <a:off x="930275" y="5097463"/>
            <a:ext cx="2911475" cy="436562"/>
          </a:xfrm>
          <a:prstGeom prst="rect">
            <a:avLst/>
          </a:prstGeom>
          <a:noFill/>
          <a:ln w="38100">
            <a:noFill/>
            <a:miter lim="800000"/>
            <a:headEnd/>
            <a:tailEnd/>
          </a:ln>
          <a:effectLst/>
        </p:spPr>
        <p:txBody>
          <a:bodyPr>
            <a:spAutoFit/>
          </a:bodyPr>
          <a:lstStyle/>
          <a:p>
            <a:pPr>
              <a:lnSpc>
                <a:spcPct val="80000"/>
              </a:lnSpc>
              <a:spcBef>
                <a:spcPct val="50000"/>
              </a:spcBef>
              <a:buFontTx/>
              <a:buChar char="•"/>
              <a:defRPr/>
            </a:pPr>
            <a:r>
              <a:rPr lang="es-ES_tradnl" sz="2800" b="1" dirty="0">
                <a:solidFill>
                  <a:srgbClr val="FFFFFF"/>
                </a:solidFill>
                <a:effectLst>
                  <a:outerShdw blurRad="38100" dist="38100" dir="2700000" algn="tl">
                    <a:srgbClr val="000000"/>
                  </a:outerShdw>
                </a:effectLst>
                <a:latin typeface="Arial" charset="0"/>
              </a:rPr>
              <a:t> </a:t>
            </a:r>
            <a:r>
              <a:rPr lang="es-ES_tradnl" sz="2800" b="1" dirty="0">
                <a:effectLst>
                  <a:outerShdw blurRad="38100" dist="38100" dir="2700000" algn="tl">
                    <a:srgbClr val="000000"/>
                  </a:outerShdw>
                </a:effectLst>
                <a:latin typeface="Arial" charset="0"/>
              </a:rPr>
              <a:t>Eficiencia</a:t>
            </a:r>
            <a:endParaRPr lang="es-ES" sz="2800" b="1" dirty="0">
              <a:effectLst>
                <a:outerShdw blurRad="38100" dist="38100" dir="2700000" algn="tl">
                  <a:srgbClr val="000000"/>
                </a:outerShdw>
              </a:effectLst>
              <a:latin typeface="Arial" charset="0"/>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17252622"/>
      </p:ext>
    </p:extLst>
  </p:cSld>
  <p:clrMapOvr>
    <a:masterClrMapping/>
  </p:clrMapOvr>
  <p:transition advTm="42926">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7 Título"/>
          <p:cNvSpPr>
            <a:spLocks noGrp="1"/>
          </p:cNvSpPr>
          <p:nvPr>
            <p:ph type="title"/>
          </p:nvPr>
        </p:nvSpPr>
        <p:spPr>
          <a:xfrm>
            <a:off x="914400" y="512763"/>
            <a:ext cx="7772400" cy="914400"/>
          </a:xfrm>
        </p:spPr>
        <p:txBody>
          <a:bodyPr/>
          <a:lstStyle/>
          <a:p>
            <a:pPr algn="ctr" eaLnBrk="1" fontAlgn="auto" hangingPunct="1">
              <a:spcAft>
                <a:spcPts val="0"/>
              </a:spcAft>
              <a:defRPr/>
            </a:pPr>
            <a:r>
              <a:rPr lang="es-ES_tradnl" b="1" smtClean="0">
                <a:solidFill>
                  <a:schemeClr val="tx1"/>
                </a:solidFill>
              </a:rPr>
              <a:t>Pérdidas de calor</a:t>
            </a:r>
          </a:p>
        </p:txBody>
      </p:sp>
      <p:sp>
        <p:nvSpPr>
          <p:cNvPr id="90115"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945C5DD-AB94-4963-B8DA-BD43DAFAEE96}" type="slidenum">
              <a:rPr lang="es-ES" altLang="es-AR">
                <a:solidFill>
                  <a:schemeClr val="tx2"/>
                </a:solidFill>
              </a:rPr>
              <a:pPr eaLnBrk="1" hangingPunct="1"/>
              <a:t>41</a:t>
            </a:fld>
            <a:endParaRPr lang="es-ES" altLang="es-AR">
              <a:solidFill>
                <a:schemeClr val="tx2"/>
              </a:solidFill>
            </a:endParaRPr>
          </a:p>
        </p:txBody>
      </p:sp>
      <p:pic>
        <p:nvPicPr>
          <p:cNvPr id="90116" name="BLOGGER_PHOTO_ID_5392242871424736002" descr="http://1.bp.blogspot.com/_uuFgAzlnDrM/StUYUn3nWwI/AAAAAAAAAFg/vMFWxf1cCEg/s400/Porcentaje_de_perdidad_de_Q.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1750" y="2143125"/>
            <a:ext cx="4214813"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8 CuadroTexto"/>
          <p:cNvSpPr txBox="1">
            <a:spLocks noChangeArrowheads="1"/>
          </p:cNvSpPr>
          <p:nvPr/>
        </p:nvSpPr>
        <p:spPr bwMode="auto">
          <a:xfrm>
            <a:off x="3571875" y="1643063"/>
            <a:ext cx="12144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a:t>Techo</a:t>
            </a:r>
          </a:p>
        </p:txBody>
      </p:sp>
      <p:sp>
        <p:nvSpPr>
          <p:cNvPr id="90118" name="9 CuadroTexto"/>
          <p:cNvSpPr txBox="1">
            <a:spLocks noChangeArrowheads="1"/>
          </p:cNvSpPr>
          <p:nvPr/>
        </p:nvSpPr>
        <p:spPr bwMode="auto">
          <a:xfrm>
            <a:off x="6786563" y="2357438"/>
            <a:ext cx="1714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a:t>Por ventilación</a:t>
            </a:r>
          </a:p>
        </p:txBody>
      </p:sp>
      <p:sp>
        <p:nvSpPr>
          <p:cNvPr id="90119" name="10 CuadroTexto"/>
          <p:cNvSpPr txBox="1">
            <a:spLocks noChangeArrowheads="1"/>
          </p:cNvSpPr>
          <p:nvPr/>
        </p:nvSpPr>
        <p:spPr bwMode="auto">
          <a:xfrm>
            <a:off x="6858000" y="3857625"/>
            <a:ext cx="164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a:t>Por ventanas</a:t>
            </a:r>
          </a:p>
        </p:txBody>
      </p:sp>
      <p:sp>
        <p:nvSpPr>
          <p:cNvPr id="90120" name="11 CuadroTexto"/>
          <p:cNvSpPr txBox="1">
            <a:spLocks noChangeArrowheads="1"/>
          </p:cNvSpPr>
          <p:nvPr/>
        </p:nvSpPr>
        <p:spPr bwMode="auto">
          <a:xfrm>
            <a:off x="4143375" y="5572125"/>
            <a:ext cx="17859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a:t>Por el piso</a:t>
            </a:r>
          </a:p>
        </p:txBody>
      </p:sp>
      <p:sp>
        <p:nvSpPr>
          <p:cNvPr id="90121" name="12 CuadroTexto"/>
          <p:cNvSpPr txBox="1">
            <a:spLocks noChangeArrowheads="1"/>
          </p:cNvSpPr>
          <p:nvPr/>
        </p:nvSpPr>
        <p:spPr bwMode="auto">
          <a:xfrm>
            <a:off x="1000125" y="3857625"/>
            <a:ext cx="13573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_tradnl" altLang="es-AR"/>
              <a:t>Muros exteriores</a:t>
            </a: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53468586"/>
      </p:ext>
    </p:extLst>
  </p:cSld>
  <p:clrMapOvr>
    <a:masterClrMapping/>
  </p:clrMapOvr>
  <mc:AlternateContent xmlns:mc="http://schemas.openxmlformats.org/markup-compatibility/2006" xmlns:p14="http://schemas.microsoft.com/office/powerpoint/2010/main">
    <mc:Choice Requires="p14">
      <p:transition spd="slow" p14:dur="2000" advTm="49947"/>
    </mc:Choice>
    <mc:Fallback xmlns="">
      <p:transition spd="slow" advTm="49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5 Título"/>
          <p:cNvSpPr>
            <a:spLocks noGrp="1"/>
          </p:cNvSpPr>
          <p:nvPr>
            <p:ph type="title"/>
          </p:nvPr>
        </p:nvSpPr>
        <p:spPr>
          <a:xfrm>
            <a:off x="914400" y="512763"/>
            <a:ext cx="7772400" cy="914400"/>
          </a:xfrm>
        </p:spPr>
        <p:txBody>
          <a:bodyPr/>
          <a:lstStyle/>
          <a:p>
            <a:pPr algn="ctr" eaLnBrk="1" fontAlgn="auto" hangingPunct="1">
              <a:spcAft>
                <a:spcPts val="0"/>
              </a:spcAft>
              <a:defRPr/>
            </a:pPr>
            <a:r>
              <a:rPr lang="es-ES_tradnl" b="1" smtClean="0">
                <a:solidFill>
                  <a:schemeClr val="tx1"/>
                </a:solidFill>
              </a:rPr>
              <a:t>Ganancia de calor</a:t>
            </a:r>
          </a:p>
        </p:txBody>
      </p:sp>
      <p:sp>
        <p:nvSpPr>
          <p:cNvPr id="91139" name="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6FD3D72-F6F3-43A4-B31A-561723068DC0}" type="slidenum">
              <a:rPr lang="es-ES" altLang="es-AR">
                <a:solidFill>
                  <a:schemeClr val="tx2"/>
                </a:solidFill>
              </a:rPr>
              <a:pPr eaLnBrk="1" hangingPunct="1"/>
              <a:t>42</a:t>
            </a:fld>
            <a:endParaRPr lang="es-ES" altLang="es-AR">
              <a:solidFill>
                <a:schemeClr val="tx2"/>
              </a:solidFill>
            </a:endParaRPr>
          </a:p>
        </p:txBody>
      </p:sp>
      <p:grpSp>
        <p:nvGrpSpPr>
          <p:cNvPr id="2" name="Group 23"/>
          <p:cNvGrpSpPr>
            <a:grpSpLocks/>
          </p:cNvGrpSpPr>
          <p:nvPr/>
        </p:nvGrpSpPr>
        <p:grpSpPr bwMode="auto">
          <a:xfrm>
            <a:off x="1143000" y="1714500"/>
            <a:ext cx="7500938" cy="4572000"/>
            <a:chOff x="3061" y="2749"/>
            <a:chExt cx="2022" cy="1351"/>
          </a:xfrm>
        </p:grpSpPr>
        <p:pic>
          <p:nvPicPr>
            <p:cNvPr id="91141" name="Picture 24"/>
            <p:cNvPicPr>
              <a:picLocks noChangeAspect="1" noChangeArrowheads="1"/>
            </p:cNvPicPr>
            <p:nvPr/>
          </p:nvPicPr>
          <p:blipFill>
            <a:blip r:embed="rId5" cstate="print">
              <a:extLst>
                <a:ext uri="{28A0092B-C50C-407E-A947-70E740481C1C}">
                  <a14:useLocalDpi xmlns:a14="http://schemas.microsoft.com/office/drawing/2010/main" val="0"/>
                </a:ext>
              </a:extLst>
            </a:blip>
            <a:srcRect r="54358"/>
            <a:stretch>
              <a:fillRect/>
            </a:stretch>
          </p:blipFill>
          <p:spPr bwMode="auto">
            <a:xfrm>
              <a:off x="3061" y="2749"/>
              <a:ext cx="998" cy="1351"/>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1142"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l="53191"/>
            <a:stretch>
              <a:fillRect/>
            </a:stretch>
          </p:blipFill>
          <p:spPr bwMode="auto">
            <a:xfrm>
              <a:off x="4059" y="2749"/>
              <a:ext cx="1024" cy="1350"/>
            </a:xfrm>
            <a:prstGeom prst="rect">
              <a:avLst/>
            </a:prstGeom>
            <a:solidFill>
              <a:srgbClr val="008080"/>
            </a:solidFill>
            <a:ln>
              <a:noFill/>
            </a:ln>
            <a:extLst>
              <a:ext uri="{91240B29-F687-4F45-9708-019B960494DF}">
                <a14:hiddenLine xmlns:a14="http://schemas.microsoft.com/office/drawing/2010/main" w="9525">
                  <a:solidFill>
                    <a:srgbClr val="000000"/>
                  </a:solidFill>
                  <a:miter lim="800000"/>
                  <a:headEnd/>
                  <a:tailEnd/>
                </a14:hiddenLine>
              </a:ext>
            </a:extLst>
          </p:spPr>
        </p:pic>
      </p:grpSp>
      <p:pic>
        <p:nvPicPr>
          <p:cNvPr id="3" name="2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731054906"/>
      </p:ext>
    </p:extLst>
  </p:cSld>
  <p:clrMapOvr>
    <a:masterClrMapping/>
  </p:clrMapOvr>
  <mc:AlternateContent xmlns:mc="http://schemas.openxmlformats.org/markup-compatibility/2006" xmlns:p14="http://schemas.microsoft.com/office/powerpoint/2010/main">
    <mc:Choice Requires="p14">
      <p:transition spd="slow" p14:dur="2000" advTm="193953"/>
    </mc:Choice>
    <mc:Fallback xmlns="">
      <p:transition spd="slow" advTm="193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p:txBody>
          <a:bodyPr/>
          <a:lstStyle/>
          <a:p>
            <a:pPr>
              <a:defRPr/>
            </a:pPr>
            <a:r>
              <a:rPr lang="es-ES" dirty="0" smtClean="0"/>
              <a:t>Dos estrategias posibles:</a:t>
            </a:r>
            <a:endParaRPr lang="es-ES" dirty="0"/>
          </a:p>
        </p:txBody>
      </p:sp>
      <p:sp>
        <p:nvSpPr>
          <p:cNvPr id="93187" name="4 Marcador de contenido"/>
          <p:cNvSpPr>
            <a:spLocks noGrp="1"/>
          </p:cNvSpPr>
          <p:nvPr>
            <p:ph idx="1"/>
          </p:nvPr>
        </p:nvSpPr>
        <p:spPr/>
        <p:txBody>
          <a:bodyPr/>
          <a:lstStyle/>
          <a:p>
            <a:r>
              <a:rPr lang="es-ES" altLang="es-AR" dirty="0" smtClean="0"/>
              <a:t>Utilizando materiales que dejan pasar muy poco calor y que además de ser malos conductores   (algunos son conocidos como aislantes térmicos), </a:t>
            </a:r>
            <a:r>
              <a:rPr lang="es-ES" altLang="es-AR" u="sng" dirty="0" smtClean="0">
                <a:solidFill>
                  <a:srgbClr val="FFFF00"/>
                </a:solidFill>
              </a:rPr>
              <a:t>no pueden acumular el calor</a:t>
            </a:r>
          </a:p>
          <a:p>
            <a:r>
              <a:rPr lang="es-ES" altLang="es-AR" dirty="0" smtClean="0"/>
              <a:t>Utilizando materiales que tienen </a:t>
            </a:r>
            <a:r>
              <a:rPr lang="es-ES" altLang="es-AR" u="sng" dirty="0" smtClean="0">
                <a:solidFill>
                  <a:srgbClr val="FFFF00"/>
                </a:solidFill>
              </a:rPr>
              <a:t>gran capacidad de acumular calor </a:t>
            </a:r>
            <a:r>
              <a:rPr lang="es-ES" altLang="es-AR" dirty="0" smtClean="0"/>
              <a:t>y que por lo tanto inciden en el tiempo en que tarda en pasar el calor retrasando la onda</a:t>
            </a:r>
          </a:p>
        </p:txBody>
      </p:sp>
      <p:sp>
        <p:nvSpPr>
          <p:cNvPr id="93188" name="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DA78FB2-69C6-489C-9D4C-38518684316F}" type="slidenum">
              <a:rPr lang="es-ES" altLang="es-AR">
                <a:solidFill>
                  <a:schemeClr val="tx2"/>
                </a:solidFill>
              </a:rPr>
              <a:pPr eaLnBrk="1" hangingPunct="1"/>
              <a:t>43</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13685747"/>
      </p:ext>
    </p:extLst>
  </p:cSld>
  <p:clrMapOvr>
    <a:masterClrMapping/>
  </p:clrMapOvr>
  <mc:AlternateContent xmlns:mc="http://schemas.openxmlformats.org/markup-compatibility/2006" xmlns:p14="http://schemas.microsoft.com/office/powerpoint/2010/main">
    <mc:Choice Requires="p14">
      <p:transition spd="slow" p14:dur="2000" advTm="35316"/>
    </mc:Choice>
    <mc:Fallback xmlns="">
      <p:transition spd="slow" advTm="35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116632"/>
            <a:ext cx="7772400" cy="914400"/>
          </a:xfrm>
        </p:spPr>
        <p:txBody>
          <a:bodyPr/>
          <a:lstStyle/>
          <a:p>
            <a:r>
              <a:rPr lang="es-AR" dirty="0" smtClean="0">
                <a:solidFill>
                  <a:srgbClr val="FFFF00"/>
                </a:solidFill>
              </a:rPr>
              <a:t>Inmobiliaria en Niza</a:t>
            </a:r>
            <a:endParaRPr lang="es-AR" dirty="0">
              <a:solidFill>
                <a:srgbClr val="FFFF00"/>
              </a:solidFill>
            </a:endParaRPr>
          </a:p>
        </p:txBody>
      </p:sp>
      <p:sp>
        <p:nvSpPr>
          <p:cNvPr id="3" name="2 Marcador de número de diapositiva"/>
          <p:cNvSpPr>
            <a:spLocks noGrp="1"/>
          </p:cNvSpPr>
          <p:nvPr>
            <p:ph type="sldNum" sz="quarter" idx="12"/>
          </p:nvPr>
        </p:nvSpPr>
        <p:spPr/>
        <p:txBody>
          <a:bodyPr/>
          <a:lstStyle/>
          <a:p>
            <a:fld id="{23B5F941-EE85-4A88-A774-E759D0A78A09}" type="slidenum">
              <a:rPr lang="es-ES" altLang="es-AR" smtClean="0"/>
              <a:pPr/>
              <a:t>44</a:t>
            </a:fld>
            <a:endParaRPr lang="es-ES" altLang="es-AR"/>
          </a:p>
        </p:txBody>
      </p:sp>
      <p:pic>
        <p:nvPicPr>
          <p:cNvPr id="105474" name="Picture 2" descr="D:\zanni\MSOFICE\MURO HIGROTÉRMICO\inmobiliaria NIZA 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984" y="1428234"/>
            <a:ext cx="9121014" cy="5472608"/>
          </a:xfrm>
          <a:prstGeom prst="rect">
            <a:avLst/>
          </a:prstGeom>
          <a:noFill/>
          <a:extLst>
            <a:ext uri="{909E8E84-426E-40DD-AFC4-6F175D3DCCD1}">
              <a14:hiddenFill xmlns:a14="http://schemas.microsoft.com/office/drawing/2010/main">
                <a:solidFill>
                  <a:srgbClr val="FFFFFF"/>
                </a:solidFill>
              </a14:hiddenFill>
            </a:ext>
          </a:extLst>
        </p:spPr>
      </p:pic>
      <p:pic>
        <p:nvPicPr>
          <p:cNvPr id="4" name="3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46792410"/>
      </p:ext>
    </p:extLst>
  </p:cSld>
  <p:clrMapOvr>
    <a:masterClrMapping/>
  </p:clrMapOvr>
  <mc:AlternateContent xmlns:mc="http://schemas.openxmlformats.org/markup-compatibility/2006" xmlns:p14="http://schemas.microsoft.com/office/powerpoint/2010/main">
    <mc:Choice Requires="p14">
      <p:transition spd="slow" p14:dur="2000" advTm="45388"/>
    </mc:Choice>
    <mc:Fallback xmlns="">
      <p:transition spd="slow" advTm="453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0"/>
            <a:ext cx="7772400" cy="914400"/>
          </a:xfrm>
        </p:spPr>
        <p:txBody>
          <a:bodyPr/>
          <a:lstStyle/>
          <a:p>
            <a:r>
              <a:rPr lang="es-AR" dirty="0">
                <a:solidFill>
                  <a:srgbClr val="FFFF00"/>
                </a:solidFill>
              </a:rPr>
              <a:t>Inmobiliaria en Niza</a:t>
            </a:r>
            <a:endParaRPr lang="es-AR" dirty="0"/>
          </a:p>
        </p:txBody>
      </p:sp>
      <p:sp>
        <p:nvSpPr>
          <p:cNvPr id="3" name="2 Marcador de número de diapositiva"/>
          <p:cNvSpPr>
            <a:spLocks noGrp="1"/>
          </p:cNvSpPr>
          <p:nvPr>
            <p:ph type="sldNum" sz="quarter" idx="12"/>
          </p:nvPr>
        </p:nvSpPr>
        <p:spPr/>
        <p:txBody>
          <a:bodyPr/>
          <a:lstStyle/>
          <a:p>
            <a:fld id="{23B5F941-EE85-4A88-A774-E759D0A78A09}" type="slidenum">
              <a:rPr lang="es-ES" altLang="es-AR" smtClean="0"/>
              <a:pPr/>
              <a:t>45</a:t>
            </a:fld>
            <a:endParaRPr lang="es-ES" altLang="es-AR"/>
          </a:p>
        </p:txBody>
      </p:sp>
      <p:pic>
        <p:nvPicPr>
          <p:cNvPr id="106498" name="Picture 2" descr="D:\zanni\MSOFICE\MURO HIGROTÉRMICO\inmobiliaria NIZA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3" y="1373048"/>
            <a:ext cx="9141587" cy="5484952"/>
          </a:xfrm>
          <a:prstGeom prst="rect">
            <a:avLst/>
          </a:prstGeom>
          <a:noFill/>
          <a:extLst>
            <a:ext uri="{909E8E84-426E-40DD-AFC4-6F175D3DCCD1}">
              <a14:hiddenFill xmlns:a14="http://schemas.microsoft.com/office/drawing/2010/main">
                <a:solidFill>
                  <a:srgbClr val="FFFFFF"/>
                </a:solidFill>
              </a14:hiddenFill>
            </a:ext>
          </a:extLst>
        </p:spPr>
      </p:pic>
      <p:pic>
        <p:nvPicPr>
          <p:cNvPr id="4" name="3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60156182"/>
      </p:ext>
    </p:extLst>
  </p:cSld>
  <p:clrMapOvr>
    <a:masterClrMapping/>
  </p:clrMapOvr>
  <mc:AlternateContent xmlns:mc="http://schemas.openxmlformats.org/markup-compatibility/2006" xmlns:p14="http://schemas.microsoft.com/office/powerpoint/2010/main">
    <mc:Choice Requires="p14">
      <p:transition spd="slow" p14:dur="2000" advTm="83554"/>
    </mc:Choice>
    <mc:Fallback xmlns="">
      <p:transition spd="slow" advTm="835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descr="IMG_0729"/>
          <p:cNvPicPr>
            <a:picLocks noChangeAspect="1" noChangeArrowheads="1"/>
          </p:cNvPicPr>
          <p:nvPr/>
        </p:nvPicPr>
        <p:blipFill>
          <a:blip r:embed="rId5">
            <a:lum contrast="6000"/>
            <a:extLst>
              <a:ext uri="{28A0092B-C50C-407E-A947-70E740481C1C}">
                <a14:useLocalDpi xmlns:a14="http://schemas.microsoft.com/office/drawing/2010/main" val="0"/>
              </a:ext>
            </a:extLst>
          </a:blip>
          <a:srcRect l="49802" t="37247" r="18750" b="26892"/>
          <a:stretch>
            <a:fillRect/>
          </a:stretch>
        </p:blipFill>
        <p:spPr bwMode="auto">
          <a:xfrm>
            <a:off x="12700" y="4592638"/>
            <a:ext cx="2649538"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7" name="Picture 3" descr="mamp"/>
          <p:cNvPicPr>
            <a:picLocks noChangeAspect="1" noChangeArrowheads="1"/>
          </p:cNvPicPr>
          <p:nvPr/>
        </p:nvPicPr>
        <p:blipFill>
          <a:blip r:embed="rId6">
            <a:lum bright="-6000" contrast="18000"/>
            <a:extLst>
              <a:ext uri="{28A0092B-C50C-407E-A947-70E740481C1C}">
                <a14:useLocalDpi xmlns:a14="http://schemas.microsoft.com/office/drawing/2010/main" val="0"/>
              </a:ext>
            </a:extLst>
          </a:blip>
          <a:srcRect l="15013" t="34413" r="35950" b="26224"/>
          <a:stretch>
            <a:fillRect/>
          </a:stretch>
        </p:blipFill>
        <p:spPr bwMode="auto">
          <a:xfrm>
            <a:off x="0" y="2289175"/>
            <a:ext cx="26511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8" name="Picture 4" descr="Dsc02808"/>
          <p:cNvPicPr>
            <a:picLocks noChangeAspect="1" noChangeArrowheads="1"/>
          </p:cNvPicPr>
          <p:nvPr/>
        </p:nvPicPr>
        <p:blipFill>
          <a:blip r:embed="rId7">
            <a:lum bright="-6000" contrast="12000"/>
            <a:extLst>
              <a:ext uri="{28A0092B-C50C-407E-A947-70E740481C1C}">
                <a14:useLocalDpi xmlns:a14="http://schemas.microsoft.com/office/drawing/2010/main" val="0"/>
              </a:ext>
            </a:extLst>
          </a:blip>
          <a:srcRect l="42688" t="48199" r="30797" b="18559"/>
          <a:stretch>
            <a:fillRect/>
          </a:stretch>
        </p:blipFill>
        <p:spPr bwMode="auto">
          <a:xfrm>
            <a:off x="0" y="0"/>
            <a:ext cx="2662238"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Text Box 5"/>
          <p:cNvSpPr txBox="1">
            <a:spLocks noChangeArrowheads="1"/>
          </p:cNvSpPr>
          <p:nvPr/>
        </p:nvSpPr>
        <p:spPr bwMode="auto">
          <a:xfrm>
            <a:off x="2841625" y="4725988"/>
            <a:ext cx="6038850" cy="822325"/>
          </a:xfrm>
          <a:prstGeom prst="rect">
            <a:avLst/>
          </a:prstGeom>
          <a:noFill/>
          <a:ln w="9525">
            <a:noFill/>
            <a:miter lim="800000"/>
            <a:headEnd/>
            <a:tailEnd/>
          </a:ln>
          <a:effectLst/>
        </p:spPr>
        <p:txBody>
          <a:bodyPr>
            <a:spAutoFit/>
          </a:bodyPr>
          <a:lstStyle/>
          <a:p>
            <a:pPr algn="ctr">
              <a:defRPr/>
            </a:pPr>
            <a:r>
              <a:rPr lang="es-ES">
                <a:solidFill>
                  <a:srgbClr val="FFFFCC"/>
                </a:solidFill>
                <a:effectLst>
                  <a:outerShdw blurRad="38100" dist="38100" dir="2700000" algn="tl">
                    <a:srgbClr val="000000"/>
                  </a:outerShdw>
                </a:effectLst>
              </a:rPr>
              <a:t>Capacidad de retardo térmico de los muros según el mampuesto.</a:t>
            </a:r>
          </a:p>
        </p:txBody>
      </p:sp>
      <p:pic>
        <p:nvPicPr>
          <p:cNvPr id="98312" name="Picture 8" descr="coeficiente K"/>
          <p:cNvPicPr>
            <a:picLocks noChangeAspect="1" noChangeArrowheads="1"/>
          </p:cNvPicPr>
          <p:nvPr/>
        </p:nvPicPr>
        <p:blipFill>
          <a:blip r:embed="rId8">
            <a:lum bright="-6000" contrast="6000"/>
            <a:extLst>
              <a:ext uri="{28A0092B-C50C-407E-A947-70E740481C1C}">
                <a14:useLocalDpi xmlns:a14="http://schemas.microsoft.com/office/drawing/2010/main" val="0"/>
              </a:ext>
            </a:extLst>
          </a:blip>
          <a:srcRect l="548" t="13554" r="1636" b="77522"/>
          <a:stretch>
            <a:fillRect/>
          </a:stretch>
        </p:blipFill>
        <p:spPr bwMode="auto">
          <a:xfrm>
            <a:off x="2714625" y="4714875"/>
            <a:ext cx="623252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3" name="Picture 9" descr="coeficiente K"/>
          <p:cNvPicPr>
            <a:picLocks noChangeAspect="1" noChangeArrowheads="1"/>
          </p:cNvPicPr>
          <p:nvPr/>
        </p:nvPicPr>
        <p:blipFill>
          <a:blip r:embed="rId9">
            <a:lum bright="-6000" contrast="6000"/>
            <a:extLst>
              <a:ext uri="{28A0092B-C50C-407E-A947-70E740481C1C}">
                <a14:useLocalDpi xmlns:a14="http://schemas.microsoft.com/office/drawing/2010/main" val="0"/>
              </a:ext>
            </a:extLst>
          </a:blip>
          <a:srcRect l="548" t="23102" r="1636" b="68047"/>
          <a:stretch>
            <a:fillRect/>
          </a:stretch>
        </p:blipFill>
        <p:spPr bwMode="auto">
          <a:xfrm>
            <a:off x="2733675" y="3444875"/>
            <a:ext cx="623252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5" name="Picture 11" descr="coeficiente K"/>
          <p:cNvPicPr>
            <a:picLocks noChangeAspect="1" noChangeArrowheads="1"/>
          </p:cNvPicPr>
          <p:nvPr/>
        </p:nvPicPr>
        <p:blipFill>
          <a:blip r:embed="rId10" cstate="print">
            <a:lum bright="-6000" contrast="6000"/>
            <a:extLst>
              <a:ext uri="{28A0092B-C50C-407E-A947-70E740481C1C}">
                <a14:useLocalDpi xmlns:a14="http://schemas.microsoft.com/office/drawing/2010/main" val="0"/>
              </a:ext>
            </a:extLst>
          </a:blip>
          <a:srcRect l="548" t="52054" r="1636" b="39279"/>
          <a:stretch>
            <a:fillRect/>
          </a:stretch>
        </p:blipFill>
        <p:spPr bwMode="auto">
          <a:xfrm>
            <a:off x="2733675" y="0"/>
            <a:ext cx="6232525"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6" name="Picture 12" descr="coeficiente K"/>
          <p:cNvPicPr>
            <a:picLocks noChangeAspect="1" noChangeArrowheads="1"/>
          </p:cNvPicPr>
          <p:nvPr/>
        </p:nvPicPr>
        <p:blipFill>
          <a:blip r:embed="rId9">
            <a:lum bright="-6000" contrast="6000"/>
            <a:extLst>
              <a:ext uri="{28A0092B-C50C-407E-A947-70E740481C1C}">
                <a14:useLocalDpi xmlns:a14="http://schemas.microsoft.com/office/drawing/2010/main" val="0"/>
              </a:ext>
            </a:extLst>
          </a:blip>
          <a:srcRect l="548" t="3966" r="1636" b="87410"/>
          <a:stretch>
            <a:fillRect/>
          </a:stretch>
        </p:blipFill>
        <p:spPr bwMode="auto">
          <a:xfrm>
            <a:off x="2733675" y="1149350"/>
            <a:ext cx="6232525" cy="103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77"/>
          <p:cNvGrpSpPr>
            <a:grpSpLocks/>
          </p:cNvGrpSpPr>
          <p:nvPr/>
        </p:nvGrpSpPr>
        <p:grpSpPr bwMode="auto">
          <a:xfrm>
            <a:off x="0" y="0"/>
            <a:ext cx="8864600" cy="2232025"/>
            <a:chOff x="0" y="0"/>
            <a:chExt cx="5584" cy="1406"/>
          </a:xfrm>
        </p:grpSpPr>
        <p:grpSp>
          <p:nvGrpSpPr>
            <p:cNvPr id="98372" name="Group 25"/>
            <p:cNvGrpSpPr>
              <a:grpSpLocks/>
            </p:cNvGrpSpPr>
            <p:nvPr/>
          </p:nvGrpSpPr>
          <p:grpSpPr bwMode="auto">
            <a:xfrm>
              <a:off x="0" y="0"/>
              <a:ext cx="891" cy="1406"/>
              <a:chOff x="1040" y="680"/>
              <a:chExt cx="891" cy="1406"/>
            </a:xfrm>
          </p:grpSpPr>
          <p:pic>
            <p:nvPicPr>
              <p:cNvPr id="98374" name="Picture 26" descr="Scan0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0" y="680"/>
                <a:ext cx="891"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75" name="Line 27"/>
              <p:cNvSpPr>
                <a:spLocks noChangeShapeType="1"/>
              </p:cNvSpPr>
              <p:nvPr/>
            </p:nvSpPr>
            <p:spPr bwMode="auto">
              <a:xfrm flipH="1">
                <a:off x="1104" y="856"/>
                <a:ext cx="680" cy="888"/>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76" name="Line 28"/>
              <p:cNvSpPr>
                <a:spLocks noChangeShapeType="1"/>
              </p:cNvSpPr>
              <p:nvPr/>
            </p:nvSpPr>
            <p:spPr bwMode="auto">
              <a:xfrm>
                <a:off x="1320" y="784"/>
                <a:ext cx="232" cy="992"/>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s-AR"/>
              </a:p>
            </p:txBody>
          </p:sp>
        </p:grpSp>
        <p:sp>
          <p:nvSpPr>
            <p:cNvPr id="98373" name="Oval 65"/>
            <p:cNvSpPr>
              <a:spLocks noChangeArrowheads="1"/>
            </p:cNvSpPr>
            <p:nvPr/>
          </p:nvSpPr>
          <p:spPr bwMode="auto">
            <a:xfrm>
              <a:off x="4352" y="776"/>
              <a:ext cx="1232" cy="552"/>
            </a:xfrm>
            <a:prstGeom prst="ellipse">
              <a:avLst/>
            </a:prstGeom>
            <a:noFill/>
            <a:ln w="28575">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grpSp>
      <p:grpSp>
        <p:nvGrpSpPr>
          <p:cNvPr id="4" name="Group 71"/>
          <p:cNvGrpSpPr>
            <a:grpSpLocks/>
          </p:cNvGrpSpPr>
          <p:nvPr/>
        </p:nvGrpSpPr>
        <p:grpSpPr bwMode="auto">
          <a:xfrm>
            <a:off x="0" y="2273300"/>
            <a:ext cx="8890000" cy="2232025"/>
            <a:chOff x="0" y="1440"/>
            <a:chExt cx="5600" cy="1406"/>
          </a:xfrm>
        </p:grpSpPr>
        <p:grpSp>
          <p:nvGrpSpPr>
            <p:cNvPr id="98367" name="Group 20"/>
            <p:cNvGrpSpPr>
              <a:grpSpLocks/>
            </p:cNvGrpSpPr>
            <p:nvPr/>
          </p:nvGrpSpPr>
          <p:grpSpPr bwMode="auto">
            <a:xfrm>
              <a:off x="0" y="1440"/>
              <a:ext cx="891" cy="1406"/>
              <a:chOff x="1040" y="680"/>
              <a:chExt cx="891" cy="1406"/>
            </a:xfrm>
          </p:grpSpPr>
          <p:pic>
            <p:nvPicPr>
              <p:cNvPr id="98369" name="Picture 17" descr="Scan0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0" y="680"/>
                <a:ext cx="891"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70" name="Line 18"/>
              <p:cNvSpPr>
                <a:spLocks noChangeShapeType="1"/>
              </p:cNvSpPr>
              <p:nvPr/>
            </p:nvSpPr>
            <p:spPr bwMode="auto">
              <a:xfrm flipH="1">
                <a:off x="1104" y="856"/>
                <a:ext cx="680" cy="888"/>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71" name="Line 19"/>
              <p:cNvSpPr>
                <a:spLocks noChangeShapeType="1"/>
              </p:cNvSpPr>
              <p:nvPr/>
            </p:nvSpPr>
            <p:spPr bwMode="auto">
              <a:xfrm>
                <a:off x="1320" y="784"/>
                <a:ext cx="232" cy="992"/>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s-AR"/>
              </a:p>
            </p:txBody>
          </p:sp>
        </p:grpSp>
        <p:sp>
          <p:nvSpPr>
            <p:cNvPr id="98368" name="Oval 66"/>
            <p:cNvSpPr>
              <a:spLocks noChangeArrowheads="1"/>
            </p:cNvSpPr>
            <p:nvPr/>
          </p:nvSpPr>
          <p:spPr bwMode="auto">
            <a:xfrm>
              <a:off x="4368" y="2264"/>
              <a:ext cx="1232" cy="552"/>
            </a:xfrm>
            <a:prstGeom prst="ellipse">
              <a:avLst/>
            </a:prstGeom>
            <a:noFill/>
            <a:ln w="28575">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grpSp>
      <p:grpSp>
        <p:nvGrpSpPr>
          <p:cNvPr id="6" name="Group 70"/>
          <p:cNvGrpSpPr>
            <a:grpSpLocks/>
          </p:cNvGrpSpPr>
          <p:nvPr/>
        </p:nvGrpSpPr>
        <p:grpSpPr bwMode="auto">
          <a:xfrm>
            <a:off x="1282700" y="4625975"/>
            <a:ext cx="7602538" cy="2232025"/>
            <a:chOff x="808" y="2914"/>
            <a:chExt cx="4789" cy="1406"/>
          </a:xfrm>
        </p:grpSpPr>
        <p:grpSp>
          <p:nvGrpSpPr>
            <p:cNvPr id="98362" name="Group 21"/>
            <p:cNvGrpSpPr>
              <a:grpSpLocks/>
            </p:cNvGrpSpPr>
            <p:nvPr/>
          </p:nvGrpSpPr>
          <p:grpSpPr bwMode="auto">
            <a:xfrm>
              <a:off x="808" y="2914"/>
              <a:ext cx="891" cy="1406"/>
              <a:chOff x="1040" y="680"/>
              <a:chExt cx="891" cy="1406"/>
            </a:xfrm>
          </p:grpSpPr>
          <p:pic>
            <p:nvPicPr>
              <p:cNvPr id="98364" name="Picture 22" descr="Scan0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0" y="680"/>
                <a:ext cx="891"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65" name="Line 23"/>
              <p:cNvSpPr>
                <a:spLocks noChangeShapeType="1"/>
              </p:cNvSpPr>
              <p:nvPr/>
            </p:nvSpPr>
            <p:spPr bwMode="auto">
              <a:xfrm flipH="1">
                <a:off x="1104" y="856"/>
                <a:ext cx="680" cy="888"/>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66" name="Line 24"/>
              <p:cNvSpPr>
                <a:spLocks noChangeShapeType="1"/>
              </p:cNvSpPr>
              <p:nvPr/>
            </p:nvSpPr>
            <p:spPr bwMode="auto">
              <a:xfrm>
                <a:off x="1320" y="784"/>
                <a:ext cx="232" cy="992"/>
              </a:xfrm>
              <a:prstGeom prst="line">
                <a:avLst/>
              </a:prstGeom>
              <a:noFill/>
              <a:ln w="76200">
                <a:solidFill>
                  <a:schemeClr val="hlink"/>
                </a:solidFill>
                <a:round/>
                <a:headEnd/>
                <a:tailEnd/>
              </a:ln>
              <a:extLst>
                <a:ext uri="{909E8E84-426E-40DD-AFC4-6F175D3DCCD1}">
                  <a14:hiddenFill xmlns:a14="http://schemas.microsoft.com/office/drawing/2010/main">
                    <a:noFill/>
                  </a14:hiddenFill>
                </a:ext>
              </a:extLst>
            </p:spPr>
            <p:txBody>
              <a:bodyPr/>
              <a:lstStyle/>
              <a:p>
                <a:endParaRPr lang="es-AR"/>
              </a:p>
            </p:txBody>
          </p:sp>
        </p:grpSp>
        <p:sp>
          <p:nvSpPr>
            <p:cNvPr id="98363" name="Oval 67"/>
            <p:cNvSpPr>
              <a:spLocks noChangeArrowheads="1"/>
            </p:cNvSpPr>
            <p:nvPr/>
          </p:nvSpPr>
          <p:spPr bwMode="auto">
            <a:xfrm>
              <a:off x="4365" y="3060"/>
              <a:ext cx="1232" cy="502"/>
            </a:xfrm>
            <a:prstGeom prst="ellipse">
              <a:avLst/>
            </a:prstGeom>
            <a:noFill/>
            <a:ln w="28575">
              <a:solidFill>
                <a:schemeClr va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grpSp>
      <p:pic>
        <p:nvPicPr>
          <p:cNvPr id="98314" name="Picture 10" descr="coeficiente K"/>
          <p:cNvPicPr>
            <a:picLocks noChangeAspect="1" noChangeArrowheads="1"/>
          </p:cNvPicPr>
          <p:nvPr/>
        </p:nvPicPr>
        <p:blipFill>
          <a:blip r:embed="rId10">
            <a:lum bright="-6000" contrast="6000"/>
            <a:extLst>
              <a:ext uri="{28A0092B-C50C-407E-A947-70E740481C1C}">
                <a14:useLocalDpi xmlns:a14="http://schemas.microsoft.com/office/drawing/2010/main" val="0"/>
              </a:ext>
            </a:extLst>
          </a:blip>
          <a:srcRect l="548" t="81190" r="1636" b="10143"/>
          <a:stretch>
            <a:fillRect/>
          </a:stretch>
        </p:blipFill>
        <p:spPr bwMode="auto">
          <a:xfrm>
            <a:off x="2733675" y="2295525"/>
            <a:ext cx="6232525"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6"/>
          <p:cNvGrpSpPr>
            <a:grpSpLocks/>
          </p:cNvGrpSpPr>
          <p:nvPr/>
        </p:nvGrpSpPr>
        <p:grpSpPr bwMode="auto">
          <a:xfrm>
            <a:off x="520700" y="2298700"/>
            <a:ext cx="8369300" cy="2232025"/>
            <a:chOff x="328" y="1448"/>
            <a:chExt cx="5272" cy="1406"/>
          </a:xfrm>
        </p:grpSpPr>
        <p:pic>
          <p:nvPicPr>
            <p:cNvPr id="98344" name="Picture 16" descr="Scan0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8" y="1448"/>
              <a:ext cx="891"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8345" name="Group 75"/>
            <p:cNvGrpSpPr>
              <a:grpSpLocks/>
            </p:cNvGrpSpPr>
            <p:nvPr/>
          </p:nvGrpSpPr>
          <p:grpSpPr bwMode="auto">
            <a:xfrm>
              <a:off x="506" y="1514"/>
              <a:ext cx="5094" cy="802"/>
              <a:chOff x="506" y="1514"/>
              <a:chExt cx="5094" cy="802"/>
            </a:xfrm>
          </p:grpSpPr>
          <p:sp>
            <p:nvSpPr>
              <p:cNvPr id="98346" name="Oval 69"/>
              <p:cNvSpPr>
                <a:spLocks noChangeArrowheads="1"/>
              </p:cNvSpPr>
              <p:nvPr/>
            </p:nvSpPr>
            <p:spPr bwMode="auto">
              <a:xfrm>
                <a:off x="4368" y="1544"/>
                <a:ext cx="1232" cy="552"/>
              </a:xfrm>
              <a:prstGeom prst="ellipse">
                <a:avLst/>
              </a:prstGeom>
              <a:noFill/>
              <a:ln w="571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sp>
            <p:nvSpPr>
              <p:cNvPr id="98347" name="Line 29"/>
              <p:cNvSpPr>
                <a:spLocks noChangeShapeType="1"/>
              </p:cNvSpPr>
              <p:nvPr/>
            </p:nvSpPr>
            <p:spPr bwMode="auto">
              <a:xfrm>
                <a:off x="610" y="1514"/>
                <a:ext cx="13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48" name="Line 30"/>
              <p:cNvSpPr>
                <a:spLocks noChangeShapeType="1"/>
              </p:cNvSpPr>
              <p:nvPr/>
            </p:nvSpPr>
            <p:spPr bwMode="auto">
              <a:xfrm flipV="1">
                <a:off x="602" y="1568"/>
                <a:ext cx="212"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49" name="Line 31"/>
              <p:cNvSpPr>
                <a:spLocks noChangeShapeType="1"/>
              </p:cNvSpPr>
              <p:nvPr/>
            </p:nvSpPr>
            <p:spPr bwMode="auto">
              <a:xfrm>
                <a:off x="574" y="1625"/>
                <a:ext cx="344" cy="6"/>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0" name="Line 32"/>
              <p:cNvSpPr>
                <a:spLocks noChangeShapeType="1"/>
              </p:cNvSpPr>
              <p:nvPr/>
            </p:nvSpPr>
            <p:spPr bwMode="auto">
              <a:xfrm>
                <a:off x="548" y="1686"/>
                <a:ext cx="514"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1" name="Line 33"/>
              <p:cNvSpPr>
                <a:spLocks noChangeShapeType="1"/>
              </p:cNvSpPr>
              <p:nvPr/>
            </p:nvSpPr>
            <p:spPr bwMode="auto">
              <a:xfrm>
                <a:off x="524" y="1744"/>
                <a:ext cx="47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2" name="Line 34"/>
              <p:cNvSpPr>
                <a:spLocks noChangeShapeType="1"/>
              </p:cNvSpPr>
              <p:nvPr/>
            </p:nvSpPr>
            <p:spPr bwMode="auto">
              <a:xfrm flipV="1">
                <a:off x="516" y="1799"/>
                <a:ext cx="418"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3" name="Line 35"/>
              <p:cNvSpPr>
                <a:spLocks noChangeShapeType="1"/>
              </p:cNvSpPr>
              <p:nvPr/>
            </p:nvSpPr>
            <p:spPr bwMode="auto">
              <a:xfrm>
                <a:off x="508" y="1856"/>
                <a:ext cx="400"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4" name="Line 36"/>
              <p:cNvSpPr>
                <a:spLocks noChangeShapeType="1"/>
              </p:cNvSpPr>
              <p:nvPr/>
            </p:nvSpPr>
            <p:spPr bwMode="auto">
              <a:xfrm>
                <a:off x="506" y="1913"/>
                <a:ext cx="386"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5" name="Line 37"/>
              <p:cNvSpPr>
                <a:spLocks noChangeShapeType="1"/>
              </p:cNvSpPr>
              <p:nvPr/>
            </p:nvSpPr>
            <p:spPr bwMode="auto">
              <a:xfrm>
                <a:off x="518" y="1971"/>
                <a:ext cx="378"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6" name="Line 38"/>
              <p:cNvSpPr>
                <a:spLocks noChangeShapeType="1"/>
              </p:cNvSpPr>
              <p:nvPr/>
            </p:nvSpPr>
            <p:spPr bwMode="auto">
              <a:xfrm flipV="1">
                <a:off x="516" y="2030"/>
                <a:ext cx="416"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7" name="Line 39"/>
              <p:cNvSpPr>
                <a:spLocks noChangeShapeType="1"/>
              </p:cNvSpPr>
              <p:nvPr/>
            </p:nvSpPr>
            <p:spPr bwMode="auto">
              <a:xfrm flipV="1">
                <a:off x="508" y="2087"/>
                <a:ext cx="420"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8" name="Line 40"/>
              <p:cNvSpPr>
                <a:spLocks noChangeShapeType="1"/>
              </p:cNvSpPr>
              <p:nvPr/>
            </p:nvSpPr>
            <p:spPr bwMode="auto">
              <a:xfrm>
                <a:off x="508" y="2143"/>
                <a:ext cx="370"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59" name="Line 41"/>
              <p:cNvSpPr>
                <a:spLocks noChangeShapeType="1"/>
              </p:cNvSpPr>
              <p:nvPr/>
            </p:nvSpPr>
            <p:spPr bwMode="auto">
              <a:xfrm>
                <a:off x="534" y="2202"/>
                <a:ext cx="230"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60" name="Line 42"/>
              <p:cNvSpPr>
                <a:spLocks noChangeShapeType="1"/>
              </p:cNvSpPr>
              <p:nvPr/>
            </p:nvSpPr>
            <p:spPr bwMode="auto">
              <a:xfrm>
                <a:off x="566" y="2259"/>
                <a:ext cx="108"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61" name="Line 43"/>
              <p:cNvSpPr>
                <a:spLocks noChangeShapeType="1"/>
              </p:cNvSpPr>
              <p:nvPr/>
            </p:nvSpPr>
            <p:spPr bwMode="auto">
              <a:xfrm>
                <a:off x="626" y="2314"/>
                <a:ext cx="102"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grpSp>
      </p:grpSp>
      <p:grpSp>
        <p:nvGrpSpPr>
          <p:cNvPr id="10" name="Group 81"/>
          <p:cNvGrpSpPr>
            <a:grpSpLocks/>
          </p:cNvGrpSpPr>
          <p:nvPr/>
        </p:nvGrpSpPr>
        <p:grpSpPr bwMode="auto">
          <a:xfrm>
            <a:off x="517525" y="0"/>
            <a:ext cx="8420100" cy="2232025"/>
            <a:chOff x="542" y="624"/>
            <a:chExt cx="5304" cy="1406"/>
          </a:xfrm>
        </p:grpSpPr>
        <p:grpSp>
          <p:nvGrpSpPr>
            <p:cNvPr id="98322" name="Group 79"/>
            <p:cNvGrpSpPr>
              <a:grpSpLocks/>
            </p:cNvGrpSpPr>
            <p:nvPr/>
          </p:nvGrpSpPr>
          <p:grpSpPr bwMode="auto">
            <a:xfrm>
              <a:off x="542" y="624"/>
              <a:ext cx="5304" cy="1406"/>
              <a:chOff x="328" y="0"/>
              <a:chExt cx="5304" cy="1406"/>
            </a:xfrm>
          </p:grpSpPr>
          <p:pic>
            <p:nvPicPr>
              <p:cNvPr id="98325" name="Picture 15" descr="Scan000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8" y="0"/>
                <a:ext cx="891"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8326" name="Group 78"/>
              <p:cNvGrpSpPr>
                <a:grpSpLocks/>
              </p:cNvGrpSpPr>
              <p:nvPr/>
            </p:nvGrpSpPr>
            <p:grpSpPr bwMode="auto">
              <a:xfrm>
                <a:off x="504" y="86"/>
                <a:ext cx="410" cy="648"/>
                <a:chOff x="504" y="86"/>
                <a:chExt cx="410" cy="648"/>
              </a:xfrm>
            </p:grpSpPr>
            <p:sp>
              <p:nvSpPr>
                <p:cNvPr id="98328" name="Line 44"/>
                <p:cNvSpPr>
                  <a:spLocks noChangeShapeType="1"/>
                </p:cNvSpPr>
                <p:nvPr/>
              </p:nvSpPr>
              <p:spPr bwMode="auto">
                <a:xfrm flipH="1">
                  <a:off x="692" y="163"/>
                  <a:ext cx="222"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29" name="Line 45"/>
                <p:cNvSpPr>
                  <a:spLocks noChangeShapeType="1"/>
                </p:cNvSpPr>
                <p:nvPr/>
              </p:nvSpPr>
              <p:spPr bwMode="auto">
                <a:xfrm flipH="1">
                  <a:off x="702" y="123"/>
                  <a:ext cx="138"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0" name="Line 46"/>
                <p:cNvSpPr>
                  <a:spLocks noChangeShapeType="1"/>
                </p:cNvSpPr>
                <p:nvPr/>
              </p:nvSpPr>
              <p:spPr bwMode="auto">
                <a:xfrm flipH="1">
                  <a:off x="682" y="202"/>
                  <a:ext cx="222"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1" name="Line 47"/>
                <p:cNvSpPr>
                  <a:spLocks noChangeShapeType="1"/>
                </p:cNvSpPr>
                <p:nvPr/>
              </p:nvSpPr>
              <p:spPr bwMode="auto">
                <a:xfrm flipH="1">
                  <a:off x="668" y="242"/>
                  <a:ext cx="210"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2" name="Line 48"/>
                <p:cNvSpPr>
                  <a:spLocks noChangeShapeType="1"/>
                </p:cNvSpPr>
                <p:nvPr/>
              </p:nvSpPr>
              <p:spPr bwMode="auto">
                <a:xfrm flipH="1">
                  <a:off x="718" y="86"/>
                  <a:ext cx="44"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3" name="Line 49"/>
                <p:cNvSpPr>
                  <a:spLocks noChangeShapeType="1"/>
                </p:cNvSpPr>
                <p:nvPr/>
              </p:nvSpPr>
              <p:spPr bwMode="auto">
                <a:xfrm flipH="1">
                  <a:off x="530" y="285"/>
                  <a:ext cx="332"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4" name="Line 50"/>
                <p:cNvSpPr>
                  <a:spLocks noChangeShapeType="1"/>
                </p:cNvSpPr>
                <p:nvPr/>
              </p:nvSpPr>
              <p:spPr bwMode="auto">
                <a:xfrm flipH="1">
                  <a:off x="524" y="327"/>
                  <a:ext cx="348"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5" name="Line 51"/>
                <p:cNvSpPr>
                  <a:spLocks noChangeShapeType="1"/>
                </p:cNvSpPr>
                <p:nvPr/>
              </p:nvSpPr>
              <p:spPr bwMode="auto">
                <a:xfrm flipH="1">
                  <a:off x="510" y="368"/>
                  <a:ext cx="308"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6" name="Line 52"/>
                <p:cNvSpPr>
                  <a:spLocks noChangeShapeType="1"/>
                </p:cNvSpPr>
                <p:nvPr/>
              </p:nvSpPr>
              <p:spPr bwMode="auto">
                <a:xfrm flipH="1">
                  <a:off x="508" y="410"/>
                  <a:ext cx="280"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7" name="Line 53"/>
                <p:cNvSpPr>
                  <a:spLocks noChangeShapeType="1"/>
                </p:cNvSpPr>
                <p:nvPr/>
              </p:nvSpPr>
              <p:spPr bwMode="auto">
                <a:xfrm flipH="1">
                  <a:off x="514" y="450"/>
                  <a:ext cx="122"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8" name="Line 57"/>
                <p:cNvSpPr>
                  <a:spLocks noChangeShapeType="1"/>
                </p:cNvSpPr>
                <p:nvPr/>
              </p:nvSpPr>
              <p:spPr bwMode="auto">
                <a:xfrm flipH="1">
                  <a:off x="518" y="530"/>
                  <a:ext cx="24"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39" name="Line 59"/>
                <p:cNvSpPr>
                  <a:spLocks noChangeShapeType="1"/>
                </p:cNvSpPr>
                <p:nvPr/>
              </p:nvSpPr>
              <p:spPr bwMode="auto">
                <a:xfrm flipH="1">
                  <a:off x="520" y="571"/>
                  <a:ext cx="50"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40" name="Line 61"/>
                <p:cNvSpPr>
                  <a:spLocks noChangeShapeType="1"/>
                </p:cNvSpPr>
                <p:nvPr/>
              </p:nvSpPr>
              <p:spPr bwMode="auto">
                <a:xfrm flipH="1">
                  <a:off x="504" y="654"/>
                  <a:ext cx="184"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41" name="Line 62"/>
                <p:cNvSpPr>
                  <a:spLocks noChangeShapeType="1"/>
                </p:cNvSpPr>
                <p:nvPr/>
              </p:nvSpPr>
              <p:spPr bwMode="auto">
                <a:xfrm flipH="1">
                  <a:off x="504" y="694"/>
                  <a:ext cx="174" cy="4"/>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42" name="Line 63"/>
                <p:cNvSpPr>
                  <a:spLocks noChangeShapeType="1"/>
                </p:cNvSpPr>
                <p:nvPr/>
              </p:nvSpPr>
              <p:spPr bwMode="auto">
                <a:xfrm flipH="1">
                  <a:off x="514" y="734"/>
                  <a:ext cx="100"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43" name="Line 64"/>
                <p:cNvSpPr>
                  <a:spLocks noChangeShapeType="1"/>
                </p:cNvSpPr>
                <p:nvPr/>
              </p:nvSpPr>
              <p:spPr bwMode="auto">
                <a:xfrm flipH="1">
                  <a:off x="556" y="246"/>
                  <a:ext cx="56" cy="2"/>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grpSp>
          <p:sp>
            <p:nvSpPr>
              <p:cNvPr id="98327" name="Oval 68"/>
              <p:cNvSpPr>
                <a:spLocks noChangeArrowheads="1"/>
              </p:cNvSpPr>
              <p:nvPr/>
            </p:nvSpPr>
            <p:spPr bwMode="auto">
              <a:xfrm>
                <a:off x="4400" y="120"/>
                <a:ext cx="1232" cy="552"/>
              </a:xfrm>
              <a:prstGeom prst="ellipse">
                <a:avLst/>
              </a:prstGeom>
              <a:noFill/>
              <a:ln w="57150">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s-AR" altLang="es-AR"/>
              </a:p>
            </p:txBody>
          </p:sp>
        </p:grpSp>
        <p:sp>
          <p:nvSpPr>
            <p:cNvPr id="98323" name="Line 56"/>
            <p:cNvSpPr>
              <a:spLocks noChangeShapeType="1"/>
            </p:cNvSpPr>
            <p:nvPr/>
          </p:nvSpPr>
          <p:spPr bwMode="auto">
            <a:xfrm flipH="1">
              <a:off x="722" y="1114"/>
              <a:ext cx="22"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98324" name="Line 60"/>
            <p:cNvSpPr>
              <a:spLocks noChangeShapeType="1"/>
            </p:cNvSpPr>
            <p:nvPr/>
          </p:nvSpPr>
          <p:spPr bwMode="auto">
            <a:xfrm flipH="1">
              <a:off x="726" y="1239"/>
              <a:ext cx="94" cy="0"/>
            </a:xfrm>
            <a:prstGeom prst="line">
              <a:avLst/>
            </a:prstGeom>
            <a:noFill/>
            <a:ln w="28575">
              <a:solidFill>
                <a:schemeClr val="tx2"/>
              </a:solidFill>
              <a:round/>
              <a:headEnd/>
              <a:tailEnd/>
            </a:ln>
            <a:extLst>
              <a:ext uri="{909E8E84-426E-40DD-AFC4-6F175D3DCCD1}">
                <a14:hiddenFill xmlns:a14="http://schemas.microsoft.com/office/drawing/2010/main">
                  <a:noFill/>
                </a14:hiddenFill>
              </a:ext>
            </a:extLst>
          </p:spPr>
          <p:txBody>
            <a:bodyPr/>
            <a:lstStyle/>
            <a:p>
              <a:endParaRPr lang="es-AR"/>
            </a:p>
          </p:txBody>
        </p:sp>
      </p:grpSp>
      <p:sp>
        <p:nvSpPr>
          <p:cNvPr id="98321" name="71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ECEF897-F72D-4B40-8BE4-BD694116C134}" type="slidenum">
              <a:rPr lang="es-ES" altLang="es-AR">
                <a:solidFill>
                  <a:schemeClr val="tx2"/>
                </a:solidFill>
              </a:rPr>
              <a:pPr eaLnBrk="1" hangingPunct="1"/>
              <a:t>46</a:t>
            </a:fld>
            <a:endParaRPr lang="es-ES" altLang="es-AR">
              <a:solidFill>
                <a:schemeClr val="tx2"/>
              </a:solidFill>
            </a:endParaRPr>
          </a:p>
        </p:txBody>
      </p:sp>
      <p:pic>
        <p:nvPicPr>
          <p:cNvPr id="3" name="2 Audio">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12"/>
          <a:stretch>
            <a:fillRect/>
          </a:stretch>
        </p:blipFill>
        <p:spPr>
          <a:xfrm>
            <a:off x="8318500" y="6032500"/>
            <a:ext cx="609600" cy="609600"/>
          </a:xfrm>
          <a:prstGeom prst="rect">
            <a:avLst/>
          </a:prstGeom>
        </p:spPr>
      </p:pic>
    </p:spTree>
    <p:custDataLst>
      <p:tags r:id="rId1"/>
    </p:custDataLst>
    <p:extLst>
      <p:ext uri="{BB962C8B-B14F-4D97-AF65-F5344CB8AC3E}">
        <p14:creationId xmlns:p14="http://schemas.microsoft.com/office/powerpoint/2010/main" val="2079042436"/>
      </p:ext>
    </p:extLst>
  </p:cSld>
  <p:clrMapOvr>
    <a:masterClrMapping/>
  </p:clrMapOvr>
  <mc:AlternateContent xmlns:mc="http://schemas.openxmlformats.org/markup-compatibility/2006" xmlns:p14="http://schemas.microsoft.com/office/powerpoint/2010/main">
    <mc:Choice Requires="p14">
      <p:transition spd="slow" p14:dur="2000" advTm="229602"/>
    </mc:Choice>
    <mc:Fallback xmlns="">
      <p:transition spd="slow" advTm="229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8"/>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nodeType="afterEffect">
                                  <p:stCondLst>
                                    <p:cond delay="1500"/>
                                  </p:stCondLst>
                                  <p:childTnLst>
                                    <p:set>
                                      <p:cBhvr>
                                        <p:cTn id="13" dur="1" fill="hold">
                                          <p:stCondLst>
                                            <p:cond delay="0"/>
                                          </p:stCondLst>
                                        </p:cTn>
                                        <p:tgtEl>
                                          <p:spTgt spid="98315"/>
                                        </p:tgtEl>
                                        <p:attrNameLst>
                                          <p:attrName>style.visibility</p:attrName>
                                        </p:attrNameLst>
                                      </p:cBhvr>
                                      <p:to>
                                        <p:strVal val="visible"/>
                                      </p:to>
                                    </p:set>
                                  </p:childTnLst>
                                </p:cTn>
                              </p:par>
                            </p:childTnLst>
                          </p:cTn>
                        </p:par>
                        <p:par>
                          <p:cTn id="14" fill="hold" nodeType="afterGroup">
                            <p:stCondLst>
                              <p:cond delay="1500"/>
                            </p:stCondLst>
                            <p:childTnLst>
                              <p:par>
                                <p:cTn id="15" presetID="1" presetClass="entr" presetSubtype="0" fill="hold" nodeType="afterEffect">
                                  <p:stCondLst>
                                    <p:cond delay="1500"/>
                                  </p:stCondLst>
                                  <p:childTnLst>
                                    <p:set>
                                      <p:cBhvr>
                                        <p:cTn id="16" dur="1" fill="hold">
                                          <p:stCondLst>
                                            <p:cond delay="0"/>
                                          </p:stCondLst>
                                        </p:cTn>
                                        <p:tgtEl>
                                          <p:spTgt spid="9831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98307"/>
                                        </p:tgtEl>
                                        <p:attrNameLst>
                                          <p:attrName>style.visibility</p:attrName>
                                        </p:attrNameLst>
                                      </p:cBhvr>
                                      <p:to>
                                        <p:strVal val="visible"/>
                                      </p:to>
                                    </p:set>
                                  </p:childTnLst>
                                </p:cTn>
                              </p:par>
                            </p:childTnLst>
                          </p:cTn>
                        </p:par>
                        <p:par>
                          <p:cTn id="21" fill="hold" nodeType="afterGroup">
                            <p:stCondLst>
                              <p:cond delay="0"/>
                            </p:stCondLst>
                            <p:childTnLst>
                              <p:par>
                                <p:cTn id="22" presetID="1" presetClass="entr" presetSubtype="0" fill="hold" nodeType="afterEffect">
                                  <p:stCondLst>
                                    <p:cond delay="1500"/>
                                  </p:stCondLst>
                                  <p:childTnLst>
                                    <p:set>
                                      <p:cBhvr>
                                        <p:cTn id="23" dur="1" fill="hold">
                                          <p:stCondLst>
                                            <p:cond delay="0"/>
                                          </p:stCondLst>
                                        </p:cTn>
                                        <p:tgtEl>
                                          <p:spTgt spid="98314"/>
                                        </p:tgtEl>
                                        <p:attrNameLst>
                                          <p:attrName>style.visibility</p:attrName>
                                        </p:attrNameLst>
                                      </p:cBhvr>
                                      <p:to>
                                        <p:strVal val="visible"/>
                                      </p:to>
                                    </p:set>
                                  </p:childTnLst>
                                </p:cTn>
                              </p:par>
                            </p:childTnLst>
                          </p:cTn>
                        </p:par>
                        <p:par>
                          <p:cTn id="24" fill="hold" nodeType="afterGroup">
                            <p:stCondLst>
                              <p:cond delay="1500"/>
                            </p:stCondLst>
                            <p:childTnLst>
                              <p:par>
                                <p:cTn id="25" presetID="1" presetClass="entr" presetSubtype="0" fill="hold" nodeType="afterEffect">
                                  <p:stCondLst>
                                    <p:cond delay="1500"/>
                                  </p:stCondLst>
                                  <p:childTnLst>
                                    <p:set>
                                      <p:cBhvr>
                                        <p:cTn id="26" dur="1" fill="hold">
                                          <p:stCondLst>
                                            <p:cond delay="0"/>
                                          </p:stCondLst>
                                        </p:cTn>
                                        <p:tgtEl>
                                          <p:spTgt spid="983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98306"/>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nodeType="afterEffect">
                                  <p:stCondLst>
                                    <p:cond delay="1500"/>
                                  </p:stCondLst>
                                  <p:childTnLst>
                                    <p:set>
                                      <p:cBhvr>
                                        <p:cTn id="33" dur="1" fill="hold">
                                          <p:stCondLst>
                                            <p:cond delay="0"/>
                                          </p:stCondLst>
                                        </p:cTn>
                                        <p:tgtEl>
                                          <p:spTgt spid="98312"/>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47" presetClass="entr" presetSubtype="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47" presetClass="entr" presetSubtype="0"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1000"/>
                                        <p:tgtEl>
                                          <p:spTgt spid="4"/>
                                        </p:tgtEl>
                                      </p:cBhvr>
                                    </p:animEffect>
                                    <p:anim calcmode="lin" valueType="num">
                                      <p:cBhvr>
                                        <p:cTn id="46" dur="1000" fill="hold"/>
                                        <p:tgtEl>
                                          <p:spTgt spid="4"/>
                                        </p:tgtEl>
                                        <p:attrNameLst>
                                          <p:attrName>ppt_x</p:attrName>
                                        </p:attrNameLst>
                                      </p:cBhvr>
                                      <p:tavLst>
                                        <p:tav tm="0">
                                          <p:val>
                                            <p:strVal val="#ppt_x"/>
                                          </p:val>
                                        </p:tav>
                                        <p:tav tm="100000">
                                          <p:val>
                                            <p:strVal val="#ppt_x"/>
                                          </p:val>
                                        </p:tav>
                                      </p:tavLst>
                                    </p:anim>
                                    <p:anim calcmode="lin" valueType="num">
                                      <p:cBhvr>
                                        <p:cTn id="4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47"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7" presetClass="entr" presetSubtype="0" fill="hold"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1000"/>
                                        <p:tgtEl>
                                          <p:spTgt spid="2"/>
                                        </p:tgtEl>
                                      </p:cBhvr>
                                    </p:animEffect>
                                    <p:anim calcmode="lin" valueType="num">
                                      <p:cBhvr>
                                        <p:cTn id="60" dur="1000" fill="hold"/>
                                        <p:tgtEl>
                                          <p:spTgt spid="2"/>
                                        </p:tgtEl>
                                        <p:attrNameLst>
                                          <p:attrName>ppt_x</p:attrName>
                                        </p:attrNameLst>
                                      </p:cBhvr>
                                      <p:tavLst>
                                        <p:tav tm="0">
                                          <p:val>
                                            <p:strVal val="#ppt_x"/>
                                          </p:val>
                                        </p:tav>
                                        <p:tav tm="100000">
                                          <p:val>
                                            <p:strVal val="#ppt_x"/>
                                          </p:val>
                                        </p:tav>
                                      </p:tavLst>
                                    </p:anim>
                                    <p:anim calcmode="lin" valueType="num">
                                      <p:cBhvr>
                                        <p:cTn id="6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47"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9" fill="hold" display="0">
                  <p:stCondLst>
                    <p:cond delay="indefinite"/>
                  </p:stCondLst>
                  <p:endCondLst>
                    <p:cond evt="onStopAudio" delay="0">
                      <p:tgtEl>
                        <p:sldTgt/>
                      </p:tgtEl>
                    </p:cond>
                  </p:endCondLst>
                </p:cTn>
                <p:tgtEl>
                  <p:spTgt spid="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FC0136F-289D-4085-8636-2E1FEA4DBF1B}" type="slidenum">
              <a:rPr lang="es-ES" altLang="es-AR">
                <a:solidFill>
                  <a:schemeClr val="tx2"/>
                </a:solidFill>
              </a:rPr>
              <a:pPr eaLnBrk="1" hangingPunct="1"/>
              <a:t>47</a:t>
            </a:fld>
            <a:endParaRPr lang="es-ES" altLang="es-AR">
              <a:solidFill>
                <a:schemeClr val="tx2"/>
              </a:solidFill>
            </a:endParaRPr>
          </a:p>
        </p:txBody>
      </p:sp>
      <p:sp>
        <p:nvSpPr>
          <p:cNvPr id="102403" name="8 Subtítulo"/>
          <p:cNvSpPr>
            <a:spLocks noGrp="1"/>
          </p:cNvSpPr>
          <p:nvPr>
            <p:ph type="subTitle" idx="1"/>
          </p:nvPr>
        </p:nvSpPr>
        <p:spPr>
          <a:xfrm>
            <a:off x="928688" y="4929188"/>
            <a:ext cx="7772400" cy="1508125"/>
          </a:xfrm>
        </p:spPr>
        <p:txBody>
          <a:bodyPr/>
          <a:lstStyle/>
          <a:p>
            <a:pPr algn="ctr" eaLnBrk="1" hangingPunct="1">
              <a:spcBef>
                <a:spcPct val="0"/>
              </a:spcBef>
            </a:pPr>
            <a:r>
              <a:rPr lang="es-ES_tradnl" altLang="es-AR" sz="4400" smtClean="0">
                <a:solidFill>
                  <a:srgbClr val="FFFF00"/>
                </a:solidFill>
              </a:rPr>
              <a:t>Puentes térmicos</a:t>
            </a:r>
          </a:p>
        </p:txBody>
      </p:sp>
      <p:pic>
        <p:nvPicPr>
          <p:cNvPr id="10240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2188" y="0"/>
            <a:ext cx="3071812"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313" y="3214688"/>
            <a:ext cx="4800600"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313" y="0"/>
            <a:ext cx="2947987" cy="307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0438" y="0"/>
            <a:ext cx="24955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65851548"/>
      </p:ext>
    </p:extLst>
  </p:cSld>
  <p:clrMapOvr>
    <a:masterClrMapping/>
  </p:clrMapOvr>
  <mc:AlternateContent xmlns:mc="http://schemas.openxmlformats.org/markup-compatibility/2006" xmlns:p14="http://schemas.microsoft.com/office/powerpoint/2010/main">
    <mc:Choice Requires="p14">
      <p:transition spd="slow" p14:dur="2000" advTm="79937"/>
    </mc:Choice>
    <mc:Fallback xmlns="">
      <p:transition spd="slow" advTm="79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pPr eaLnBrk="1" fontAlgn="auto" hangingPunct="1">
              <a:spcAft>
                <a:spcPts val="0"/>
              </a:spcAft>
              <a:defRPr/>
            </a:pPr>
            <a:r>
              <a:rPr lang="es-ES" smtClean="0">
                <a:solidFill>
                  <a:schemeClr val="tx2">
                    <a:satMod val="200000"/>
                  </a:schemeClr>
                </a:solidFill>
              </a:rPr>
              <a:t>Puentes térmicos</a:t>
            </a:r>
          </a:p>
        </p:txBody>
      </p:sp>
      <p:sp>
        <p:nvSpPr>
          <p:cNvPr id="100355" name="4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AB58C1F-665F-4F4C-8F99-AFDF9FA335DB}" type="slidenum">
              <a:rPr lang="es-ES" altLang="es-AR">
                <a:solidFill>
                  <a:schemeClr val="tx2"/>
                </a:solidFill>
              </a:rPr>
              <a:pPr eaLnBrk="1" hangingPunct="1"/>
              <a:t>48</a:t>
            </a:fld>
            <a:endParaRPr lang="es-ES" altLang="es-AR">
              <a:solidFill>
                <a:schemeClr val="tx2"/>
              </a:solidFill>
            </a:endParaRPr>
          </a:p>
        </p:txBody>
      </p:sp>
      <p:pic>
        <p:nvPicPr>
          <p:cNvPr id="1003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1714500"/>
            <a:ext cx="2500313"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3625" y="1714500"/>
            <a:ext cx="2800350"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8938" y="1714500"/>
            <a:ext cx="3071812"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81219972"/>
      </p:ext>
    </p:extLst>
  </p:cSld>
  <p:clrMapOvr>
    <a:masterClrMapping/>
  </p:clrMapOvr>
  <mc:AlternateContent xmlns:mc="http://schemas.openxmlformats.org/markup-compatibility/2006" xmlns:p14="http://schemas.microsoft.com/office/powerpoint/2010/main">
    <mc:Choice Requires="p14">
      <p:transition spd="slow" p14:dur="2000" advTm="144394"/>
    </mc:Choice>
    <mc:Fallback xmlns="">
      <p:transition spd="slow" advTm="1443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ChangeArrowheads="1"/>
          </p:cNvSpPr>
          <p:nvPr/>
        </p:nvSpPr>
        <p:spPr bwMode="auto">
          <a:xfrm>
            <a:off x="0" y="908050"/>
            <a:ext cx="9144000" cy="792163"/>
          </a:xfrm>
          <a:prstGeom prst="rect">
            <a:avLst/>
          </a:prstGeom>
          <a:solidFill>
            <a:srgbClr val="F1A5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s-ES_tradnl" altLang="es-AR">
              <a:solidFill>
                <a:srgbClr val="F1A500"/>
              </a:solidFill>
            </a:endParaRPr>
          </a:p>
        </p:txBody>
      </p:sp>
      <p:sp>
        <p:nvSpPr>
          <p:cNvPr id="101379" name="Line 4"/>
          <p:cNvSpPr>
            <a:spLocks noChangeShapeType="1"/>
          </p:cNvSpPr>
          <p:nvPr/>
        </p:nvSpPr>
        <p:spPr bwMode="auto">
          <a:xfrm flipH="1">
            <a:off x="0" y="1700213"/>
            <a:ext cx="9144000" cy="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a:lstStyle/>
          <a:p>
            <a:endParaRPr lang="es-AR"/>
          </a:p>
        </p:txBody>
      </p:sp>
      <p:sp>
        <p:nvSpPr>
          <p:cNvPr id="101380" name="Text Box 5"/>
          <p:cNvSpPr txBox="1">
            <a:spLocks noChangeArrowheads="1"/>
          </p:cNvSpPr>
          <p:nvPr/>
        </p:nvSpPr>
        <p:spPr bwMode="auto">
          <a:xfrm>
            <a:off x="323850" y="1052513"/>
            <a:ext cx="86756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0488" tIns="44450"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AR" sz="2500">
                <a:solidFill>
                  <a:schemeClr val="bg1"/>
                </a:solidFill>
                <a:latin typeface="Swift_SC"/>
              </a:rPr>
              <a:t>PISOS</a:t>
            </a:r>
            <a:endParaRPr lang="es-ES" altLang="es-AR" sz="2500">
              <a:solidFill>
                <a:srgbClr val="DDDDDD"/>
              </a:solidFill>
              <a:latin typeface="Swift_SC"/>
            </a:endParaRPr>
          </a:p>
        </p:txBody>
      </p:sp>
      <p:sp>
        <p:nvSpPr>
          <p:cNvPr id="101381" name="Text Box 6"/>
          <p:cNvSpPr txBox="1">
            <a:spLocks noChangeArrowheads="1"/>
          </p:cNvSpPr>
          <p:nvPr/>
        </p:nvSpPr>
        <p:spPr bwMode="auto">
          <a:xfrm>
            <a:off x="250825" y="2205038"/>
            <a:ext cx="2087563"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0488" tIns="44450"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AR" sz="1300"/>
              <a:t>Es conveniente que se encuentren aislados, si bien no es necesaria toda su superficie, se recomienda utilizar material aislante térmico en forma perimetral del contorno, abarcando una franja de aprox. 1 metro y con un espesor mínimo de 1,5 cm.</a:t>
            </a:r>
          </a:p>
        </p:txBody>
      </p:sp>
      <p:pic>
        <p:nvPicPr>
          <p:cNvPr id="101382" name="Picture 15" descr="Cortelad3cmeps-m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1700213"/>
            <a:ext cx="3348037"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3" name="Picture 16" descr="cortelad3cmeps-15c-r017-te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3817938"/>
            <a:ext cx="2663825" cy="210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4" name="Text Box 17"/>
          <p:cNvSpPr txBox="1">
            <a:spLocks noChangeArrowheads="1"/>
          </p:cNvSpPr>
          <p:nvPr/>
        </p:nvSpPr>
        <p:spPr bwMode="auto">
          <a:xfrm>
            <a:off x="250825" y="6113463"/>
            <a:ext cx="7058025"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0488" tIns="44450" bIns="44450">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s-ES" altLang="es-AR"/>
              <a:t>Reduciendo 100% la transmitancia térmica del piso, sólo se disminuye la pérdida de energía en </a:t>
            </a:r>
            <a:r>
              <a:rPr lang="es-ES" altLang="es-AR" b="1"/>
              <a:t>10%.</a:t>
            </a:r>
          </a:p>
        </p:txBody>
      </p:sp>
      <p:pic>
        <p:nvPicPr>
          <p:cNvPr id="101385" name="Picture 18" descr="suelo sin aislac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39975" y="1700213"/>
            <a:ext cx="3384550"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6" name="Picture 19" descr="suelo sin aislacion tem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975" y="3789363"/>
            <a:ext cx="266382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7" name="10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CB0358F-4988-4A4F-9289-3840859956C9}" type="slidenum">
              <a:rPr lang="es-ES" altLang="es-AR">
                <a:solidFill>
                  <a:schemeClr val="tx2"/>
                </a:solidFill>
              </a:rPr>
              <a:pPr eaLnBrk="1" hangingPunct="1"/>
              <a:t>49</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40989020"/>
      </p:ext>
    </p:extLst>
  </p:cSld>
  <p:clrMapOvr>
    <a:masterClrMapping/>
  </p:clrMapOvr>
  <mc:AlternateContent xmlns:mc="http://schemas.openxmlformats.org/markup-compatibility/2006" xmlns:p14="http://schemas.microsoft.com/office/powerpoint/2010/main">
    <mc:Choice Requires="p14">
      <p:transition spd="slow" p14:dur="2000" advTm="48655"/>
    </mc:Choice>
    <mc:Fallback xmlns="">
      <p:transition spd="slow" advTm="48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9838" y="2060575"/>
            <a:ext cx="3948112"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8" name="Rectangle 6"/>
          <p:cNvSpPr>
            <a:spLocks noGrp="1" noChangeArrowheads="1"/>
          </p:cNvSpPr>
          <p:nvPr>
            <p:ph type="title"/>
          </p:nvPr>
        </p:nvSpPr>
        <p:spPr>
          <a:xfrm>
            <a:off x="857250" y="260350"/>
            <a:ext cx="4457700" cy="836613"/>
          </a:xfrm>
        </p:spPr>
        <p:txBody>
          <a:bodyPr>
            <a:normAutofit fontScale="90000"/>
          </a:bodyPr>
          <a:lstStyle/>
          <a:p>
            <a:pPr algn="ctr" eaLnBrk="1" fontAlgn="auto" hangingPunct="1">
              <a:spcAft>
                <a:spcPts val="0"/>
              </a:spcAft>
              <a:defRPr/>
            </a:pPr>
            <a:r>
              <a:rPr lang="es-ES" b="1" dirty="0" smtClean="0">
                <a:solidFill>
                  <a:srgbClr val="FFFF00"/>
                </a:solidFill>
              </a:rPr>
              <a:t>Tipos de muros</a:t>
            </a:r>
            <a:br>
              <a:rPr lang="es-ES" b="1" dirty="0" smtClean="0">
                <a:solidFill>
                  <a:srgbClr val="FFFF00"/>
                </a:solidFill>
              </a:rPr>
            </a:br>
            <a:r>
              <a:rPr lang="es-ES" b="1" dirty="0" smtClean="0">
                <a:solidFill>
                  <a:srgbClr val="FFFF00"/>
                </a:solidFill>
              </a:rPr>
              <a:t>utilizados</a:t>
            </a:r>
          </a:p>
        </p:txBody>
      </p:sp>
      <p:sp>
        <p:nvSpPr>
          <p:cNvPr id="107524" name="Rectangle 7"/>
          <p:cNvSpPr>
            <a:spLocks noGrp="1" noChangeArrowheads="1"/>
          </p:cNvSpPr>
          <p:nvPr>
            <p:ph idx="1"/>
          </p:nvPr>
        </p:nvSpPr>
        <p:spPr>
          <a:xfrm>
            <a:off x="914400" y="1428750"/>
            <a:ext cx="7772400" cy="4927600"/>
          </a:xfrm>
        </p:spPr>
        <p:txBody>
          <a:bodyPr/>
          <a:lstStyle/>
          <a:p>
            <a:pPr eaLnBrk="1" hangingPunct="1">
              <a:lnSpc>
                <a:spcPct val="90000"/>
              </a:lnSpc>
            </a:pPr>
            <a:r>
              <a:rPr lang="es-ES" altLang="es-AR" smtClean="0">
                <a:solidFill>
                  <a:srgbClr val="FFFF00"/>
                </a:solidFill>
              </a:rPr>
              <a:t>Muro 1 sola hoja</a:t>
            </a:r>
          </a:p>
          <a:p>
            <a:pPr eaLnBrk="1" hangingPunct="1">
              <a:lnSpc>
                <a:spcPct val="90000"/>
              </a:lnSpc>
            </a:pPr>
            <a:endParaRPr lang="es-ES" altLang="es-AR" smtClean="0">
              <a:solidFill>
                <a:srgbClr val="FFFF00"/>
              </a:solidFill>
            </a:endParaRPr>
          </a:p>
          <a:p>
            <a:pPr eaLnBrk="1" hangingPunct="1">
              <a:lnSpc>
                <a:spcPct val="90000"/>
              </a:lnSpc>
            </a:pPr>
            <a:r>
              <a:rPr lang="es-ES" altLang="es-AR" smtClean="0">
                <a:solidFill>
                  <a:srgbClr val="FFFF00"/>
                </a:solidFill>
              </a:rPr>
              <a:t>Muro doblado</a:t>
            </a:r>
          </a:p>
          <a:p>
            <a:pPr eaLnBrk="1" hangingPunct="1">
              <a:lnSpc>
                <a:spcPct val="90000"/>
              </a:lnSpc>
            </a:pPr>
            <a:endParaRPr lang="es-ES" altLang="es-AR" smtClean="0">
              <a:solidFill>
                <a:srgbClr val="FFFF00"/>
              </a:solidFill>
            </a:endParaRPr>
          </a:p>
          <a:p>
            <a:pPr eaLnBrk="1" hangingPunct="1">
              <a:lnSpc>
                <a:spcPct val="90000"/>
              </a:lnSpc>
            </a:pPr>
            <a:endParaRPr lang="es-ES" altLang="es-AR" smtClean="0">
              <a:solidFill>
                <a:srgbClr val="FFFF00"/>
              </a:solidFill>
            </a:endParaRPr>
          </a:p>
          <a:p>
            <a:pPr eaLnBrk="1" hangingPunct="1">
              <a:lnSpc>
                <a:spcPct val="90000"/>
              </a:lnSpc>
            </a:pPr>
            <a:endParaRPr lang="es-ES" altLang="es-AR" smtClean="0">
              <a:solidFill>
                <a:srgbClr val="FFFF00"/>
              </a:solidFill>
            </a:endParaRPr>
          </a:p>
          <a:p>
            <a:pPr eaLnBrk="1" hangingPunct="1">
              <a:lnSpc>
                <a:spcPct val="90000"/>
              </a:lnSpc>
            </a:pPr>
            <a:endParaRPr lang="es-ES" altLang="es-AR" smtClean="0">
              <a:solidFill>
                <a:srgbClr val="FFFF00"/>
              </a:solidFill>
            </a:endParaRPr>
          </a:p>
          <a:p>
            <a:pPr eaLnBrk="1" hangingPunct="1">
              <a:lnSpc>
                <a:spcPct val="90000"/>
              </a:lnSpc>
            </a:pPr>
            <a:endParaRPr lang="es-ES" altLang="es-AR" smtClean="0">
              <a:solidFill>
                <a:srgbClr val="FFFF00"/>
              </a:solidFill>
            </a:endParaRPr>
          </a:p>
          <a:p>
            <a:pPr eaLnBrk="1" hangingPunct="1">
              <a:lnSpc>
                <a:spcPct val="90000"/>
              </a:lnSpc>
            </a:pPr>
            <a:r>
              <a:rPr lang="es-ES" altLang="es-AR" smtClean="0">
                <a:solidFill>
                  <a:srgbClr val="FFFF00"/>
                </a:solidFill>
              </a:rPr>
              <a:t>Muro capuchino</a:t>
            </a:r>
          </a:p>
        </p:txBody>
      </p:sp>
      <p:pic>
        <p:nvPicPr>
          <p:cNvPr id="107525"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7375" y="0"/>
            <a:ext cx="3476625"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6"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1500" y="4076700"/>
            <a:ext cx="34925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7" name="Line 12"/>
          <p:cNvSpPr>
            <a:spLocks noChangeShapeType="1"/>
          </p:cNvSpPr>
          <p:nvPr/>
        </p:nvSpPr>
        <p:spPr bwMode="auto">
          <a:xfrm>
            <a:off x="4214813" y="1643063"/>
            <a:ext cx="2520950" cy="0"/>
          </a:xfrm>
          <a:prstGeom prst="line">
            <a:avLst/>
          </a:prstGeom>
          <a:noFill/>
          <a:ln w="28575">
            <a:solidFill>
              <a:srgbClr val="FF0000"/>
            </a:solidFill>
            <a:round/>
            <a:headEnd/>
            <a:tailEnd type="oval" w="med" len="med"/>
          </a:ln>
          <a:extLst>
            <a:ext uri="{909E8E84-426E-40DD-AFC4-6F175D3DCCD1}">
              <a14:hiddenFill xmlns:a14="http://schemas.microsoft.com/office/drawing/2010/main">
                <a:noFill/>
              </a14:hiddenFill>
            </a:ext>
          </a:extLst>
        </p:spPr>
        <p:txBody>
          <a:bodyPr/>
          <a:lstStyle/>
          <a:p>
            <a:endParaRPr lang="es-AR"/>
          </a:p>
        </p:txBody>
      </p:sp>
      <p:sp>
        <p:nvSpPr>
          <p:cNvPr id="107528" name="Line 13"/>
          <p:cNvSpPr>
            <a:spLocks noChangeShapeType="1"/>
          </p:cNvSpPr>
          <p:nvPr/>
        </p:nvSpPr>
        <p:spPr bwMode="auto">
          <a:xfrm>
            <a:off x="3643313" y="2714625"/>
            <a:ext cx="714375" cy="0"/>
          </a:xfrm>
          <a:prstGeom prst="line">
            <a:avLst/>
          </a:prstGeom>
          <a:noFill/>
          <a:ln w="28575">
            <a:solidFill>
              <a:srgbClr val="FF0000"/>
            </a:solidFill>
            <a:round/>
            <a:headEnd/>
            <a:tailEnd type="oval" w="med" len="med"/>
          </a:ln>
          <a:extLst>
            <a:ext uri="{909E8E84-426E-40DD-AFC4-6F175D3DCCD1}">
              <a14:hiddenFill xmlns:a14="http://schemas.microsoft.com/office/drawing/2010/main">
                <a:noFill/>
              </a14:hiddenFill>
            </a:ext>
          </a:extLst>
        </p:spPr>
        <p:txBody>
          <a:bodyPr/>
          <a:lstStyle/>
          <a:p>
            <a:endParaRPr lang="es-AR"/>
          </a:p>
        </p:txBody>
      </p:sp>
      <p:sp>
        <p:nvSpPr>
          <p:cNvPr id="107529" name="Line 14"/>
          <p:cNvSpPr>
            <a:spLocks noChangeShapeType="1"/>
          </p:cNvSpPr>
          <p:nvPr/>
        </p:nvSpPr>
        <p:spPr bwMode="auto">
          <a:xfrm>
            <a:off x="4143375" y="5643563"/>
            <a:ext cx="1724025" cy="17462"/>
          </a:xfrm>
          <a:prstGeom prst="line">
            <a:avLst/>
          </a:prstGeom>
          <a:noFill/>
          <a:ln w="28575">
            <a:solidFill>
              <a:srgbClr val="FF0000"/>
            </a:solidFill>
            <a:round/>
            <a:headEnd/>
            <a:tailEnd type="oval" w="med" len="med"/>
          </a:ln>
          <a:extLst>
            <a:ext uri="{909E8E84-426E-40DD-AFC4-6F175D3DCCD1}">
              <a14:hiddenFill xmlns:a14="http://schemas.microsoft.com/office/drawing/2010/main">
                <a:noFill/>
              </a14:hiddenFill>
            </a:ext>
          </a:extLst>
        </p:spPr>
        <p:txBody>
          <a:bodyPr/>
          <a:lstStyle/>
          <a:p>
            <a:endParaRPr lang="es-AR"/>
          </a:p>
        </p:txBody>
      </p:sp>
      <p:sp>
        <p:nvSpPr>
          <p:cNvPr id="107530" name="9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6991129-4982-46E5-A04B-B5CE8608F297}" type="slidenum">
              <a:rPr lang="es-ES" altLang="es-AR">
                <a:solidFill>
                  <a:schemeClr val="tx2"/>
                </a:solidFill>
              </a:rPr>
              <a:pPr eaLnBrk="1" hangingPunct="1"/>
              <a:t>50</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911365294"/>
      </p:ext>
    </p:extLst>
  </p:cSld>
  <p:clrMapOvr>
    <a:masterClrMapping/>
  </p:clrMapOvr>
  <mc:AlternateContent xmlns:mc="http://schemas.openxmlformats.org/markup-compatibility/2006" xmlns:p14="http://schemas.microsoft.com/office/powerpoint/2010/main">
    <mc:Choice Requires="p14">
      <p:transition spd="slow" p14:dur="2000" advTm="86025"/>
    </mc:Choice>
    <mc:Fallback xmlns="">
      <p:transition spd="slow" advTm="86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375" y="1125538"/>
            <a:ext cx="4619625"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2" name="Rectangle 2"/>
          <p:cNvSpPr>
            <a:spLocks noGrp="1" noChangeArrowheads="1"/>
          </p:cNvSpPr>
          <p:nvPr>
            <p:ph type="title" idx="4294967295"/>
          </p:nvPr>
        </p:nvSpPr>
        <p:spPr>
          <a:xfrm>
            <a:off x="1371600" y="0"/>
            <a:ext cx="7772400" cy="693738"/>
          </a:xfrm>
        </p:spPr>
        <p:txBody>
          <a:bodyPr/>
          <a:lstStyle/>
          <a:p>
            <a:pPr eaLnBrk="1" fontAlgn="auto" hangingPunct="1">
              <a:spcAft>
                <a:spcPts val="0"/>
              </a:spcAft>
              <a:defRPr/>
            </a:pPr>
            <a:r>
              <a:rPr lang="es-ES_tradnl" sz="3600" smtClean="0">
                <a:solidFill>
                  <a:srgbClr val="FFFF00"/>
                </a:solidFill>
              </a:rPr>
              <a:t>Evolución del muro…</a:t>
            </a:r>
            <a:endParaRPr lang="es-ES" sz="3600" smtClean="0">
              <a:solidFill>
                <a:srgbClr val="FFFF00"/>
              </a:solidFill>
            </a:endParaRPr>
          </a:p>
        </p:txBody>
      </p:sp>
      <p:sp>
        <p:nvSpPr>
          <p:cNvPr id="25603" name="Text Box 3"/>
          <p:cNvSpPr txBox="1">
            <a:spLocks noChangeArrowheads="1"/>
          </p:cNvSpPr>
          <p:nvPr/>
        </p:nvSpPr>
        <p:spPr bwMode="auto">
          <a:xfrm>
            <a:off x="142875" y="857250"/>
            <a:ext cx="4286250" cy="2308225"/>
          </a:xfrm>
          <a:prstGeom prst="rect">
            <a:avLst/>
          </a:prstGeom>
          <a:noFill/>
          <a:ln w="9525">
            <a:noFill/>
            <a:miter lim="800000"/>
            <a:headEnd/>
            <a:tailEnd/>
          </a:ln>
          <a:effectLst/>
        </p:spPr>
        <p:txBody>
          <a:bodyPr>
            <a:spAutoFit/>
          </a:bodyPr>
          <a:lstStyle/>
          <a:p>
            <a:pPr>
              <a:spcBef>
                <a:spcPct val="50000"/>
              </a:spcBef>
              <a:defRPr/>
            </a:pPr>
            <a:r>
              <a:rPr lang="es-ES_tradnl" sz="2400" dirty="0">
                <a:solidFill>
                  <a:srgbClr val="FFFF00"/>
                </a:solidFill>
                <a:effectLst>
                  <a:outerShdw blurRad="38100" dist="38100" dir="2700000" algn="tl">
                    <a:srgbClr val="000000"/>
                  </a:outerShdw>
                </a:effectLst>
                <a:latin typeface="Arial" charset="0"/>
              </a:rPr>
              <a:t>Del único y polivalente muro </a:t>
            </a:r>
            <a:r>
              <a:rPr lang="es-ES_tradnl" sz="2400" b="1" dirty="0">
                <a:solidFill>
                  <a:srgbClr val="FFFF00"/>
                </a:solidFill>
                <a:effectLst>
                  <a:outerShdw blurRad="38100" dist="38100" dir="2700000" algn="tl">
                    <a:srgbClr val="000000"/>
                  </a:outerShdw>
                </a:effectLst>
                <a:latin typeface="Arial" charset="0"/>
              </a:rPr>
              <a:t>portante</a:t>
            </a:r>
            <a:r>
              <a:rPr lang="es-ES_tradnl" sz="2400" dirty="0">
                <a:solidFill>
                  <a:srgbClr val="FFFF00"/>
                </a:solidFill>
                <a:effectLst>
                  <a:outerShdw blurRad="38100" dist="38100" dir="2700000" algn="tl">
                    <a:srgbClr val="000000"/>
                  </a:outerShdw>
                </a:effectLst>
                <a:latin typeface="Arial" charset="0"/>
              </a:rPr>
              <a:t>, </a:t>
            </a:r>
            <a:r>
              <a:rPr lang="es-ES_tradnl" sz="2400" b="1" dirty="0">
                <a:solidFill>
                  <a:srgbClr val="FFFF00"/>
                </a:solidFill>
                <a:effectLst>
                  <a:outerShdw blurRad="38100" dist="38100" dir="2700000" algn="tl">
                    <a:srgbClr val="000000"/>
                  </a:outerShdw>
                </a:effectLst>
                <a:latin typeface="Arial" charset="0"/>
              </a:rPr>
              <a:t>estanco</a:t>
            </a:r>
            <a:r>
              <a:rPr lang="es-ES_tradnl" sz="2400" dirty="0">
                <a:solidFill>
                  <a:srgbClr val="FFFF00"/>
                </a:solidFill>
                <a:effectLst>
                  <a:outerShdw blurRad="38100" dist="38100" dir="2700000" algn="tl">
                    <a:srgbClr val="000000"/>
                  </a:outerShdw>
                </a:effectLst>
                <a:latin typeface="Arial" charset="0"/>
              </a:rPr>
              <a:t> y </a:t>
            </a:r>
            <a:r>
              <a:rPr lang="es-ES_tradnl" sz="2400" b="1" dirty="0">
                <a:solidFill>
                  <a:srgbClr val="FFFF00"/>
                </a:solidFill>
                <a:effectLst>
                  <a:outerShdw blurRad="38100" dist="38100" dir="2700000" algn="tl">
                    <a:srgbClr val="000000"/>
                  </a:outerShdw>
                </a:effectLst>
                <a:latin typeface="Arial" charset="0"/>
              </a:rPr>
              <a:t>confortable</a:t>
            </a:r>
            <a:r>
              <a:rPr lang="es-ES_tradnl" sz="2400" dirty="0">
                <a:solidFill>
                  <a:srgbClr val="FFFF00"/>
                </a:solidFill>
                <a:effectLst>
                  <a:outerShdw blurRad="38100" dist="38100" dir="2700000" algn="tl">
                    <a:srgbClr val="000000"/>
                  </a:outerShdw>
                </a:effectLst>
                <a:latin typeface="Arial" charset="0"/>
              </a:rPr>
              <a:t>, a las envolventes actuales, de capas  de funciones múltiples diferenciadas.</a:t>
            </a:r>
            <a:endParaRPr lang="es-ES" sz="2400" dirty="0">
              <a:solidFill>
                <a:srgbClr val="FFFF00"/>
              </a:solidFill>
              <a:effectLst>
                <a:outerShdw blurRad="38100" dist="38100" dir="2700000" algn="tl">
                  <a:srgbClr val="000000"/>
                </a:outerShdw>
              </a:effectLst>
              <a:latin typeface="Arial" charset="0"/>
            </a:endParaRPr>
          </a:p>
        </p:txBody>
      </p:sp>
      <p:sp>
        <p:nvSpPr>
          <p:cNvPr id="25604" name="Text Box 4"/>
          <p:cNvSpPr txBox="1">
            <a:spLocks noChangeArrowheads="1"/>
          </p:cNvSpPr>
          <p:nvPr/>
        </p:nvSpPr>
        <p:spPr bwMode="auto">
          <a:xfrm>
            <a:off x="-142875" y="3643313"/>
            <a:ext cx="7273925" cy="1735137"/>
          </a:xfrm>
          <a:prstGeom prst="rect">
            <a:avLst/>
          </a:prstGeom>
          <a:noFill/>
          <a:ln w="9525">
            <a:noFill/>
            <a:miter lim="800000"/>
            <a:headEnd/>
            <a:tailEnd/>
          </a:ln>
          <a:effectLst/>
        </p:spPr>
        <p:txBody>
          <a:bodyPr>
            <a:spAutoFit/>
          </a:bodyPr>
          <a:lstStyle/>
          <a:p>
            <a:pPr lvl="2">
              <a:lnSpc>
                <a:spcPct val="150000"/>
              </a:lnSpc>
              <a:buFontTx/>
              <a:buChar char="•"/>
              <a:defRPr/>
            </a:pPr>
            <a:r>
              <a:rPr lang="es-ES_tradnl" sz="2400" b="1" dirty="0">
                <a:effectLst>
                  <a:outerShdw blurRad="38100" dist="38100" dir="2700000" algn="tl">
                    <a:srgbClr val="000000"/>
                  </a:outerShdw>
                </a:effectLst>
                <a:latin typeface="Arial" charset="0"/>
              </a:rPr>
              <a:t>     </a:t>
            </a:r>
            <a:r>
              <a:rPr lang="es-ES_tradnl" sz="2400" b="1" dirty="0">
                <a:solidFill>
                  <a:srgbClr val="FFFF00"/>
                </a:solidFill>
                <a:effectLst>
                  <a:outerShdw blurRad="38100" dist="38100" dir="2700000" algn="tl">
                    <a:srgbClr val="000000"/>
                  </a:outerShdw>
                </a:effectLst>
                <a:latin typeface="Arial" charset="0"/>
              </a:rPr>
              <a:t>Reducción del espesor del muro.</a:t>
            </a:r>
          </a:p>
          <a:p>
            <a:pPr lvl="2">
              <a:lnSpc>
                <a:spcPct val="150000"/>
              </a:lnSpc>
              <a:buFontTx/>
              <a:buChar char="•"/>
              <a:defRPr/>
            </a:pPr>
            <a:r>
              <a:rPr lang="es-ES_tradnl" sz="2400" b="1" dirty="0">
                <a:solidFill>
                  <a:srgbClr val="FFFF00"/>
                </a:solidFill>
                <a:effectLst>
                  <a:outerShdw blurRad="38100" dist="38100" dir="2700000" algn="tl">
                    <a:srgbClr val="000000"/>
                  </a:outerShdw>
                </a:effectLst>
                <a:latin typeface="Arial" charset="0"/>
              </a:rPr>
              <a:t>     Muros de doble hoja.</a:t>
            </a:r>
          </a:p>
          <a:p>
            <a:pPr lvl="2">
              <a:lnSpc>
                <a:spcPct val="150000"/>
              </a:lnSpc>
              <a:buFontTx/>
              <a:buChar char="•"/>
              <a:defRPr/>
            </a:pPr>
            <a:r>
              <a:rPr lang="es-ES_tradnl" sz="2400" b="1" dirty="0">
                <a:solidFill>
                  <a:srgbClr val="FFFF00"/>
                </a:solidFill>
                <a:effectLst>
                  <a:outerShdw blurRad="38100" dist="38100" dir="2700000" algn="tl">
                    <a:srgbClr val="000000"/>
                  </a:outerShdw>
                </a:effectLst>
                <a:latin typeface="Arial" charset="0"/>
              </a:rPr>
              <a:t>     Fachadas </a:t>
            </a:r>
            <a:r>
              <a:rPr lang="es-ES_tradnl" sz="2400" b="1" dirty="0" err="1">
                <a:solidFill>
                  <a:srgbClr val="FFFF00"/>
                </a:solidFill>
                <a:effectLst>
                  <a:outerShdw blurRad="38100" dist="38100" dir="2700000" algn="tl">
                    <a:srgbClr val="000000"/>
                  </a:outerShdw>
                </a:effectLst>
                <a:latin typeface="Arial" charset="0"/>
              </a:rPr>
              <a:t>transventiladas</a:t>
            </a:r>
            <a:r>
              <a:rPr lang="es-ES_tradnl" sz="2400" b="1" dirty="0">
                <a:solidFill>
                  <a:srgbClr val="FFFF00"/>
                </a:solidFill>
                <a:effectLst>
                  <a:outerShdw blurRad="38100" dist="38100" dir="2700000" algn="tl">
                    <a:srgbClr val="000000"/>
                  </a:outerShdw>
                </a:effectLst>
                <a:latin typeface="Arial" charset="0"/>
              </a:rPr>
              <a:t>.</a:t>
            </a:r>
            <a:endParaRPr lang="es-ES" sz="2400" b="1" dirty="0">
              <a:solidFill>
                <a:srgbClr val="FFFF00"/>
              </a:solidFill>
              <a:effectLst>
                <a:outerShdw blurRad="38100" dist="38100" dir="2700000" algn="tl">
                  <a:srgbClr val="000000"/>
                </a:outerShdw>
              </a:effectLst>
              <a:latin typeface="Arial" charset="0"/>
            </a:endParaRPr>
          </a:p>
        </p:txBody>
      </p:sp>
      <p:sp>
        <p:nvSpPr>
          <p:cNvPr id="111622"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E070F25-5176-4A40-82C1-3C8E671946CD}" type="slidenum">
              <a:rPr lang="es-ES" altLang="es-AR">
                <a:solidFill>
                  <a:schemeClr val="tx2"/>
                </a:solidFill>
              </a:rPr>
              <a:pPr eaLnBrk="1" hangingPunct="1"/>
              <a:t>51</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10797293"/>
      </p:ext>
    </p:extLst>
  </p:cSld>
  <p:clrMapOvr>
    <a:masterClrMapping/>
  </p:clrMapOvr>
  <mc:AlternateContent xmlns:mc="http://schemas.openxmlformats.org/markup-compatibility/2006" xmlns:p14="http://schemas.microsoft.com/office/powerpoint/2010/main">
    <mc:Choice Requires="p14">
      <p:transition spd="slow" p14:dur="2000" advTm="167508"/>
    </mc:Choice>
    <mc:Fallback xmlns="">
      <p:transition spd="slow" advTm="1675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1125538"/>
            <a:ext cx="6305550"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8913"/>
            <a:ext cx="697388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6600" y="0"/>
            <a:ext cx="2057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0288" y="3543300"/>
            <a:ext cx="151447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14"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3F76465-7919-4CC9-88A6-1CB97F445CA0}" type="slidenum">
              <a:rPr lang="es-ES" altLang="es-AR">
                <a:solidFill>
                  <a:schemeClr val="tx2"/>
                </a:solidFill>
              </a:rPr>
              <a:pPr eaLnBrk="1" hangingPunct="1"/>
              <a:t>52</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69593663"/>
      </p:ext>
    </p:extLst>
  </p:cSld>
  <p:clrMapOvr>
    <a:masterClrMapping/>
  </p:clrMapOvr>
  <mc:AlternateContent xmlns:mc="http://schemas.openxmlformats.org/markup-compatibility/2006" xmlns:p14="http://schemas.microsoft.com/office/powerpoint/2010/main">
    <mc:Choice Requires="p14">
      <p:transition spd="slow" p14:dur="2000" advTm="70228"/>
    </mc:Choice>
    <mc:Fallback xmlns="">
      <p:transition spd="slow" advTm="70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620713"/>
            <a:ext cx="401955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2" name="Rectangle 2"/>
          <p:cNvSpPr>
            <a:spLocks noGrp="1" noChangeArrowheads="1"/>
          </p:cNvSpPr>
          <p:nvPr>
            <p:ph type="title"/>
          </p:nvPr>
        </p:nvSpPr>
        <p:spPr>
          <a:xfrm>
            <a:off x="571500" y="74613"/>
            <a:ext cx="4395788" cy="1139825"/>
          </a:xfrm>
        </p:spPr>
        <p:txBody>
          <a:bodyPr/>
          <a:lstStyle/>
          <a:p>
            <a:pPr eaLnBrk="1" fontAlgn="auto" hangingPunct="1">
              <a:spcAft>
                <a:spcPts val="0"/>
              </a:spcAft>
              <a:defRPr/>
            </a:pPr>
            <a:r>
              <a:rPr lang="es-ES" dirty="0" smtClean="0">
                <a:solidFill>
                  <a:schemeClr val="tx1"/>
                </a:solidFill>
              </a:rPr>
              <a:t>Recomendaciones</a:t>
            </a:r>
          </a:p>
        </p:txBody>
      </p:sp>
      <p:sp>
        <p:nvSpPr>
          <p:cNvPr id="113668" name="Rectangle 3"/>
          <p:cNvSpPr>
            <a:spLocks noGrp="1" noChangeArrowheads="1"/>
          </p:cNvSpPr>
          <p:nvPr>
            <p:ph idx="1"/>
          </p:nvPr>
        </p:nvSpPr>
        <p:spPr>
          <a:xfrm>
            <a:off x="0" y="547688"/>
            <a:ext cx="5003800" cy="6381750"/>
          </a:xfrm>
        </p:spPr>
        <p:txBody>
          <a:bodyPr/>
          <a:lstStyle/>
          <a:p>
            <a:pPr eaLnBrk="1" hangingPunct="1">
              <a:lnSpc>
                <a:spcPct val="90000"/>
              </a:lnSpc>
            </a:pPr>
            <a:endParaRPr lang="es-ES" altLang="es-AR" sz="2400" b="1" dirty="0" smtClean="0">
              <a:solidFill>
                <a:srgbClr val="FFFF00"/>
              </a:solidFill>
            </a:endParaRPr>
          </a:p>
          <a:p>
            <a:pPr eaLnBrk="1" hangingPunct="1">
              <a:lnSpc>
                <a:spcPct val="90000"/>
              </a:lnSpc>
            </a:pPr>
            <a:endParaRPr lang="es-ES" altLang="es-AR" sz="2400" b="1" dirty="0" smtClean="0">
              <a:solidFill>
                <a:srgbClr val="FFFF00"/>
              </a:solidFill>
            </a:endParaRPr>
          </a:p>
          <a:p>
            <a:pPr eaLnBrk="1" hangingPunct="1">
              <a:lnSpc>
                <a:spcPct val="90000"/>
              </a:lnSpc>
            </a:pPr>
            <a:r>
              <a:rPr lang="es-ES" altLang="es-AR" sz="2400" b="1" dirty="0" smtClean="0">
                <a:solidFill>
                  <a:srgbClr val="FFFF00"/>
                </a:solidFill>
              </a:rPr>
              <a:t>Independencia entre la envolvente interior del edificio y la fachada, con el objeto de reducir las interacciones entre ambas.</a:t>
            </a:r>
          </a:p>
          <a:p>
            <a:pPr eaLnBrk="1" hangingPunct="1">
              <a:lnSpc>
                <a:spcPct val="90000"/>
              </a:lnSpc>
            </a:pPr>
            <a:r>
              <a:rPr lang="es-ES" altLang="es-AR" sz="2400" b="1" dirty="0" smtClean="0">
                <a:solidFill>
                  <a:srgbClr val="FFFF00"/>
                </a:solidFill>
              </a:rPr>
              <a:t>Realizar el anclaje adecuado y suficiente de la hoja de ladrillo a una subestructura teniendo en cuenta:</a:t>
            </a:r>
          </a:p>
          <a:p>
            <a:pPr lvl="2" eaLnBrk="1" hangingPunct="1">
              <a:lnSpc>
                <a:spcPct val="90000"/>
              </a:lnSpc>
            </a:pPr>
            <a:r>
              <a:rPr lang="es-ES" altLang="es-AR" sz="1800" b="1" dirty="0" smtClean="0">
                <a:solidFill>
                  <a:srgbClr val="FFFF00"/>
                </a:solidFill>
              </a:rPr>
              <a:t>Apoyo horizontal de la hoja exterior</a:t>
            </a:r>
          </a:p>
          <a:p>
            <a:pPr lvl="2" eaLnBrk="1" hangingPunct="1">
              <a:lnSpc>
                <a:spcPct val="90000"/>
              </a:lnSpc>
            </a:pPr>
            <a:r>
              <a:rPr lang="es-ES" altLang="es-AR" sz="1800" b="1" dirty="0" smtClean="0">
                <a:solidFill>
                  <a:srgbClr val="FFFF00"/>
                </a:solidFill>
              </a:rPr>
              <a:t>Anclaje de la misma hoja tanto en su línea de apoyo como en líneas verticales</a:t>
            </a:r>
          </a:p>
          <a:p>
            <a:pPr lvl="2" eaLnBrk="1" hangingPunct="1">
              <a:lnSpc>
                <a:spcPct val="90000"/>
              </a:lnSpc>
            </a:pPr>
            <a:r>
              <a:rPr lang="es-ES" altLang="es-AR" sz="1800" b="1" dirty="0" smtClean="0">
                <a:solidFill>
                  <a:srgbClr val="FFFF00"/>
                </a:solidFill>
              </a:rPr>
              <a:t>Protección antioxidante de  los anclajes y/o subestructura</a:t>
            </a:r>
          </a:p>
        </p:txBody>
      </p:sp>
      <p:pic>
        <p:nvPicPr>
          <p:cNvPr id="113669"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59338" y="4508500"/>
            <a:ext cx="3838575" cy="193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5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C80354A-D114-41A2-AAF5-84583A837AEA}" type="slidenum">
              <a:rPr lang="es-ES" altLang="es-AR">
                <a:solidFill>
                  <a:schemeClr val="tx2"/>
                </a:solidFill>
              </a:rPr>
              <a:pPr eaLnBrk="1" hangingPunct="1"/>
              <a:t>53</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48113119"/>
      </p:ext>
    </p:extLst>
  </p:cSld>
  <p:clrMapOvr>
    <a:masterClrMapping/>
  </p:clrMapOvr>
  <mc:AlternateContent xmlns:mc="http://schemas.openxmlformats.org/markup-compatibility/2006" xmlns:p14="http://schemas.microsoft.com/office/powerpoint/2010/main">
    <mc:Choice Requires="p14">
      <p:transition spd="slow" p14:dur="2000" advTm="51186"/>
    </mc:Choice>
    <mc:Fallback xmlns="">
      <p:transition spd="slow" advTm="511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549275"/>
            <a:ext cx="5049593" cy="47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6964"/>
            <a:ext cx="4039846" cy="5274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8" name="3 Marcador de número de diapositiva"/>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97D3B97-CE90-47A6-BE32-9150FA3D6BFE}" type="slidenum">
              <a:rPr lang="es-ES" altLang="es-AR">
                <a:solidFill>
                  <a:schemeClr val="tx2"/>
                </a:solidFill>
              </a:rPr>
              <a:pPr eaLnBrk="1" hangingPunct="1"/>
              <a:t>54</a:t>
            </a:fld>
            <a:endParaRPr lang="es-ES" altLang="es-AR">
              <a:solidFill>
                <a:schemeClr val="tx2"/>
              </a:solidFill>
            </a:endParaRPr>
          </a:p>
        </p:txBody>
      </p:sp>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422757643"/>
      </p:ext>
    </p:extLst>
  </p:cSld>
  <p:clrMapOvr>
    <a:masterClrMapping/>
  </p:clrMapOvr>
  <mc:AlternateContent xmlns:mc="http://schemas.openxmlformats.org/markup-compatibility/2006" xmlns:p14="http://schemas.microsoft.com/office/powerpoint/2010/main">
    <mc:Choice Requires="p14">
      <p:transition spd="slow" p14:dur="2000" advTm="24671"/>
    </mc:Choice>
    <mc:Fallback xmlns="">
      <p:transition spd="slow" advTm="24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68DE7C55-DFDB-4B4A-8348-576033F527DB}" type="slidenum">
              <a:rPr lang="es-ES" altLang="es-AR" smtClean="0"/>
              <a:pPr/>
              <a:t>55</a:t>
            </a:fld>
            <a:endParaRPr lang="es-ES" altLang="es-AR"/>
          </a:p>
        </p:txBody>
      </p:sp>
      <p:pic>
        <p:nvPicPr>
          <p:cNvPr id="112642" name="Picture 2" descr="C:\Users\BANGHO\AppData\Local\Temp\Rar$DIa0.165\2012-06-30_12-41-55_449.jpg"/>
          <p:cNvPicPr>
            <a:picLocks noGrp="1" noChangeAspect="1" noChangeArrowheads="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322605" y="1505387"/>
            <a:ext cx="6854728" cy="3850495"/>
          </a:xfrm>
          <a:prstGeom prst="rect">
            <a:avLst/>
          </a:prstGeom>
          <a:noFill/>
          <a:extLst>
            <a:ext uri="{909E8E84-426E-40DD-AFC4-6F175D3DCCD1}">
              <a14:hiddenFill xmlns:a14="http://schemas.microsoft.com/office/drawing/2010/main">
                <a:solidFill>
                  <a:srgbClr val="FFFFFF"/>
                </a:solidFill>
              </a14:hiddenFill>
            </a:ext>
          </a:extLst>
        </p:spPr>
      </p:pic>
      <p:pic>
        <p:nvPicPr>
          <p:cNvPr id="112643" name="Picture 3" descr="C:\Users\BANGHO\AppData\Local\Temp\Rar$DIa0.647\2012-06-30_12-43-11_211.jpg"/>
          <p:cNvPicPr>
            <a:picLocks noGrp="1" noChangeAspect="1" noChangeArrowheads="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a:off x="5148064" y="0"/>
            <a:ext cx="3838505" cy="6833384"/>
          </a:xfrm>
          <a:prstGeom prst="rect">
            <a:avLst/>
          </a:prstGeom>
          <a:noFill/>
          <a:extLst>
            <a:ext uri="{909E8E84-426E-40DD-AFC4-6F175D3DCCD1}">
              <a14:hiddenFill xmlns:a14="http://schemas.microsoft.com/office/drawing/2010/main">
                <a:solidFill>
                  <a:srgbClr val="FFFFFF"/>
                </a:solidFill>
              </a14:hiddenFill>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76941609"/>
      </p:ext>
    </p:extLst>
  </p:cSld>
  <p:clrMapOvr>
    <a:masterClrMapping/>
  </p:clrMapOvr>
  <mc:AlternateContent xmlns:mc="http://schemas.openxmlformats.org/markup-compatibility/2006" xmlns:p14="http://schemas.microsoft.com/office/powerpoint/2010/main">
    <mc:Choice Requires="p14">
      <p:transition spd="slow" p14:dur="2000" advTm="26202"/>
    </mc:Choice>
    <mc:Fallback xmlns="">
      <p:transition spd="slow" advTm="26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número de diapositiva"/>
          <p:cNvSpPr>
            <a:spLocks noGrp="1"/>
          </p:cNvSpPr>
          <p:nvPr>
            <p:ph type="sldNum" sz="quarter" idx="12"/>
          </p:nvPr>
        </p:nvSpPr>
        <p:spPr/>
        <p:txBody>
          <a:bodyPr/>
          <a:lstStyle/>
          <a:p>
            <a:fld id="{C56DEFFD-39C8-4984-A4FC-D33EF0081FB4}" type="slidenum">
              <a:rPr lang="es-ES" altLang="es-AR" smtClean="0"/>
              <a:pPr/>
              <a:t>56</a:t>
            </a:fld>
            <a:endParaRPr lang="es-ES" altLang="es-AR"/>
          </a:p>
        </p:txBody>
      </p:sp>
      <p:pic>
        <p:nvPicPr>
          <p:cNvPr id="110594" name="Picture 2" descr="C:\Users\BANGHO\AppData\Local\Temp\Rar$DIa0.508\2012-06-30_12-40-58_301.jpg"/>
          <p:cNvPicPr>
            <a:picLocks noGrp="1" noChangeAspect="1" noChangeArrowheads="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a:off x="0" y="-24827"/>
            <a:ext cx="3819775" cy="6800040"/>
          </a:xfrm>
          <a:prstGeom prst="rect">
            <a:avLst/>
          </a:prstGeom>
          <a:noFill/>
          <a:extLst>
            <a:ext uri="{909E8E84-426E-40DD-AFC4-6F175D3DCCD1}">
              <a14:hiddenFill xmlns:a14="http://schemas.microsoft.com/office/drawing/2010/main">
                <a:solidFill>
                  <a:srgbClr val="FFFFFF"/>
                </a:solidFill>
              </a14:hiddenFill>
            </a:ext>
          </a:extLst>
        </p:spPr>
      </p:pic>
      <p:pic>
        <p:nvPicPr>
          <p:cNvPr id="110595" name="Picture 3" descr="C:\Users\BANGHO\AppData\Local\Temp\Rar$DIa0.993\2012-06-30_12-41-03_460.jpg"/>
          <p:cNvPicPr>
            <a:picLocks noGrp="1" noChangeAspect="1" noChangeArrowheads="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3789105" y="1502975"/>
            <a:ext cx="6858645" cy="3852695"/>
          </a:xfrm>
          <a:prstGeom prst="rect">
            <a:avLst/>
          </a:prstGeom>
          <a:noFill/>
          <a:extLst>
            <a:ext uri="{909E8E84-426E-40DD-AFC4-6F175D3DCCD1}">
              <a14:hiddenFill xmlns:a14="http://schemas.microsoft.com/office/drawing/2010/main">
                <a:solidFill>
                  <a:srgbClr val="FFFFFF"/>
                </a:solidFill>
              </a14:hiddenFill>
            </a:ext>
          </a:extLst>
        </p:spPr>
      </p:pic>
      <p:sp>
        <p:nvSpPr>
          <p:cNvPr id="3" name="2 Título"/>
          <p:cNvSpPr>
            <a:spLocks noGrp="1"/>
          </p:cNvSpPr>
          <p:nvPr>
            <p:ph type="title"/>
          </p:nvPr>
        </p:nvSpPr>
        <p:spPr>
          <a:xfrm>
            <a:off x="0" y="5921508"/>
            <a:ext cx="8229600" cy="914400"/>
          </a:xfrm>
        </p:spPr>
        <p:txBody>
          <a:bodyPr/>
          <a:lstStyle/>
          <a:p>
            <a:r>
              <a:rPr lang="es-AR" sz="4800" b="1" dirty="0" smtClean="0">
                <a:solidFill>
                  <a:srgbClr val="FF6600"/>
                </a:solidFill>
                <a:effectLst>
                  <a:outerShdw blurRad="38100" dist="38100" dir="2700000" algn="tl">
                    <a:srgbClr val="000000">
                      <a:alpha val="43137"/>
                    </a:srgbClr>
                  </a:outerShdw>
                </a:effectLst>
              </a:rPr>
              <a:t>ECOGAS fachada ventilada</a:t>
            </a:r>
            <a:endParaRPr lang="es-AR" sz="4800" b="1" dirty="0">
              <a:solidFill>
                <a:srgbClr val="FF6600"/>
              </a:solidFill>
              <a:effectLst>
                <a:outerShdw blurRad="38100" dist="38100" dir="2700000" algn="tl">
                  <a:srgbClr val="000000">
                    <a:alpha val="43137"/>
                  </a:srgbClr>
                </a:outerShdw>
              </a:effectLst>
            </a:endParaRPr>
          </a:p>
        </p:txBody>
      </p:sp>
      <p:pic>
        <p:nvPicPr>
          <p:cNvPr id="4" name="3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9517728"/>
      </p:ext>
    </p:extLst>
  </p:cSld>
  <p:clrMapOvr>
    <a:masterClrMapping/>
  </p:clrMapOvr>
  <mc:AlternateContent xmlns:mc="http://schemas.openxmlformats.org/markup-compatibility/2006" xmlns:p14="http://schemas.microsoft.com/office/powerpoint/2010/main">
    <mc:Choice Requires="p14">
      <p:transition spd="slow" p14:dur="2000" advTm="8146"/>
    </mc:Choice>
    <mc:Fallback xmlns="">
      <p:transition spd="slow" advTm="81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número de diapositiva"/>
          <p:cNvSpPr>
            <a:spLocks noGrp="1"/>
          </p:cNvSpPr>
          <p:nvPr>
            <p:ph type="sldNum" sz="quarter" idx="12"/>
          </p:nvPr>
        </p:nvSpPr>
        <p:spPr/>
        <p:txBody>
          <a:bodyPr/>
          <a:lstStyle/>
          <a:p>
            <a:fld id="{68DE7C55-DFDB-4B4A-8348-576033F527DB}" type="slidenum">
              <a:rPr lang="es-ES" altLang="es-AR" smtClean="0"/>
              <a:pPr/>
              <a:t>57</a:t>
            </a:fld>
            <a:endParaRPr lang="es-ES" altLang="es-AR"/>
          </a:p>
        </p:txBody>
      </p:sp>
      <p:pic>
        <p:nvPicPr>
          <p:cNvPr id="111618" name="Picture 2" descr="C:\Users\BANGHO\AppData\Local\Temp\Rar$DIa0.959\2012-06-30_12-41-10_405.jpg"/>
          <p:cNvPicPr>
            <a:picLocks noGrp="1" noChangeAspect="1" noChangeArrowheads="1"/>
          </p:cNvPicPr>
          <p:nvPr>
            <p:ph sz="half" idx="1"/>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1323161" y="1503406"/>
            <a:ext cx="6857265" cy="3851920"/>
          </a:xfrm>
          <a:prstGeom prst="rect">
            <a:avLst/>
          </a:prstGeom>
          <a:noFill/>
          <a:extLst>
            <a:ext uri="{909E8E84-426E-40DD-AFC4-6F175D3DCCD1}">
              <a14:hiddenFill xmlns:a14="http://schemas.microsoft.com/office/drawing/2010/main">
                <a:solidFill>
                  <a:srgbClr val="FFFFFF"/>
                </a:solidFill>
              </a14:hiddenFill>
            </a:ext>
          </a:extLst>
        </p:spPr>
      </p:pic>
      <p:pic>
        <p:nvPicPr>
          <p:cNvPr id="111619" name="Picture 3" descr="C:\Users\BANGHO\AppData\Local\Temp\Rar$DIa0.022\2012-06-30_12-41-25_842.jpg"/>
          <p:cNvPicPr>
            <a:picLocks noGrp="1" noChangeAspect="1" noChangeArrowheads="1"/>
          </p:cNvPicPr>
          <p:nvPr>
            <p:ph sz="half" idx="2"/>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3654553" y="1536056"/>
            <a:ext cx="6815455" cy="3828434"/>
          </a:xfrm>
          <a:prstGeom prst="rect">
            <a:avLst/>
          </a:prstGeom>
          <a:noFill/>
          <a:extLst>
            <a:ext uri="{909E8E84-426E-40DD-AFC4-6F175D3DCCD1}">
              <a14:hiddenFill xmlns:a14="http://schemas.microsoft.com/office/drawing/2010/main">
                <a:solidFill>
                  <a:srgbClr val="FFFFFF"/>
                </a:solidFill>
              </a14:hiddenFill>
            </a:ext>
          </a:extLst>
        </p:spPr>
      </p:pic>
      <p:pic>
        <p:nvPicPr>
          <p:cNvPr id="2" name="1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42147274"/>
      </p:ext>
    </p:extLst>
  </p:cSld>
  <p:clrMapOvr>
    <a:masterClrMapping/>
  </p:clrMapOvr>
  <mc:AlternateContent xmlns:mc="http://schemas.openxmlformats.org/markup-compatibility/2006" xmlns:p14="http://schemas.microsoft.com/office/powerpoint/2010/main">
    <mc:Choice Requires="p14">
      <p:transition spd="slow" p14:dur="2000" advTm="11496"/>
    </mc:Choice>
    <mc:Fallback xmlns="">
      <p:transition spd="slow" advTm="11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ctrTitle"/>
          </p:nvPr>
        </p:nvSpPr>
        <p:spPr/>
        <p:txBody>
          <a:bodyPr/>
          <a:lstStyle/>
          <a:p>
            <a:endParaRPr lang="es-AR" dirty="0"/>
          </a:p>
        </p:txBody>
      </p:sp>
      <p:sp>
        <p:nvSpPr>
          <p:cNvPr id="4" name="3 Subtítulo"/>
          <p:cNvSpPr>
            <a:spLocks noGrp="1"/>
          </p:cNvSpPr>
          <p:nvPr>
            <p:ph type="subTitle" idx="1"/>
          </p:nvPr>
        </p:nvSpPr>
        <p:spPr>
          <a:xfrm>
            <a:off x="611560" y="12754"/>
            <a:ext cx="7772400" cy="1508760"/>
          </a:xfrm>
        </p:spPr>
        <p:txBody>
          <a:bodyPr/>
          <a:lstStyle/>
          <a:p>
            <a:endParaRPr lang="es-AR" dirty="0"/>
          </a:p>
        </p:txBody>
      </p:sp>
      <p:sp>
        <p:nvSpPr>
          <p:cNvPr id="2" name="1 Marcador de número de diapositiva"/>
          <p:cNvSpPr>
            <a:spLocks noGrp="1"/>
          </p:cNvSpPr>
          <p:nvPr>
            <p:ph type="sldNum" sz="quarter" idx="12"/>
          </p:nvPr>
        </p:nvSpPr>
        <p:spPr/>
        <p:txBody>
          <a:bodyPr/>
          <a:lstStyle/>
          <a:p>
            <a:fld id="{C56DEFFD-39C8-4984-A4FC-D33EF0081FB4}" type="slidenum">
              <a:rPr lang="es-ES" altLang="es-AR" smtClean="0"/>
              <a:pPr/>
              <a:t>58</a:t>
            </a:fld>
            <a:endParaRPr lang="es-ES" altLang="es-AR"/>
          </a:p>
        </p:txBody>
      </p:sp>
      <p:pic>
        <p:nvPicPr>
          <p:cNvPr id="107522" name="Picture 2" descr="D:\zanni\MSOFICE\MURO HIGROTÉRMICO\FACHADAS VERDES\100_432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09" y="0"/>
            <a:ext cx="914483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4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28756917"/>
      </p:ext>
    </p:extLst>
  </p:cSld>
  <p:clrMapOvr>
    <a:masterClrMapping/>
  </p:clrMapOvr>
  <mc:AlternateContent xmlns:mc="http://schemas.openxmlformats.org/markup-compatibility/2006" xmlns:p14="http://schemas.microsoft.com/office/powerpoint/2010/main">
    <mc:Choice Requires="p14">
      <p:transition spd="slow" p14:dur="2000" advTm="77796"/>
    </mc:Choice>
    <mc:Fallback xmlns="">
      <p:transition spd="slow" advTm="77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4" name="3 Marcador de número de diapositiva"/>
          <p:cNvSpPr>
            <a:spLocks noGrp="1"/>
          </p:cNvSpPr>
          <p:nvPr>
            <p:ph type="sldNum" sz="quarter" idx="12"/>
          </p:nvPr>
        </p:nvSpPr>
        <p:spPr/>
        <p:txBody>
          <a:bodyPr/>
          <a:lstStyle/>
          <a:p>
            <a:fld id="{B895F27F-048C-4561-957A-2886FA9664DA}" type="slidenum">
              <a:rPr lang="es-ES" altLang="es-AR" smtClean="0"/>
              <a:pPr/>
              <a:t>59</a:t>
            </a:fld>
            <a:endParaRPr lang="es-ES" altLang="es-AR"/>
          </a:p>
        </p:txBody>
      </p:sp>
      <p:pic>
        <p:nvPicPr>
          <p:cNvPr id="108546" name="Picture 2" descr="D:\zanni\MSOFICE\MURO HIGROTÉRMICO\FACHADAS VERDES\100_4324.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0" y="-210"/>
            <a:ext cx="9144278" cy="6858209"/>
          </a:xfrm>
          <a:prstGeom prst="rect">
            <a:avLst/>
          </a:prstGeom>
          <a:noFill/>
          <a:extLst>
            <a:ext uri="{909E8E84-426E-40DD-AFC4-6F175D3DCCD1}">
              <a14:hiddenFill xmlns:a14="http://schemas.microsoft.com/office/drawing/2010/main">
                <a:solidFill>
                  <a:srgbClr val="FFFFFF"/>
                </a:solidFill>
              </a14:hiddenFill>
            </a:ext>
          </a:extLst>
        </p:spPr>
      </p:pic>
      <p:pic>
        <p:nvPicPr>
          <p:cNvPr id="3" name="2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24121221"/>
      </p:ext>
    </p:extLst>
  </p:cSld>
  <p:clrMapOvr>
    <a:masterClrMapping/>
  </p:clrMapOvr>
  <mc:AlternateContent xmlns:mc="http://schemas.openxmlformats.org/markup-compatibility/2006" xmlns:p14="http://schemas.microsoft.com/office/powerpoint/2010/main">
    <mc:Choice Requires="p14">
      <p:transition spd="slow" p14:dur="2000" advTm="33665"/>
    </mc:Choice>
    <mc:Fallback xmlns="">
      <p:transition spd="slow" advTm="336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AR"/>
          </a:p>
        </p:txBody>
      </p:sp>
      <p:sp>
        <p:nvSpPr>
          <p:cNvPr id="4" name="3 Marcador de número de diapositiva"/>
          <p:cNvSpPr>
            <a:spLocks noGrp="1"/>
          </p:cNvSpPr>
          <p:nvPr>
            <p:ph type="sldNum" sz="quarter" idx="12"/>
          </p:nvPr>
        </p:nvSpPr>
        <p:spPr/>
        <p:txBody>
          <a:bodyPr/>
          <a:lstStyle/>
          <a:p>
            <a:fld id="{B895F27F-048C-4561-957A-2886FA9664DA}" type="slidenum">
              <a:rPr lang="es-ES" altLang="es-AR" smtClean="0"/>
              <a:pPr/>
              <a:t>60</a:t>
            </a:fld>
            <a:endParaRPr lang="es-ES" altLang="es-AR"/>
          </a:p>
        </p:txBody>
      </p:sp>
      <p:pic>
        <p:nvPicPr>
          <p:cNvPr id="109570" name="Picture 2" descr="D:\zanni\MSOFICE\MURO HIGROTÉRMICO\FACHADAS VERDES\100_4325.JPG"/>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2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913513023"/>
      </p:ext>
    </p:extLst>
  </p:cSld>
  <p:clrMapOvr>
    <a:masterClrMapping/>
  </p:clrMapOvr>
  <mc:AlternateContent xmlns:mc="http://schemas.openxmlformats.org/markup-compatibility/2006" xmlns:p14="http://schemas.microsoft.com/office/powerpoint/2010/main">
    <mc:Choice Requires="p14">
      <p:transition spd="slow" p14:dur="2000" advTm="6226"/>
    </mc:Choice>
    <mc:Fallback xmlns="">
      <p:transition spd="slow" advTm="62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Título"/>
          <p:cNvSpPr>
            <a:spLocks noGrp="1"/>
          </p:cNvSpPr>
          <p:nvPr>
            <p:ph type="title"/>
          </p:nvPr>
        </p:nvSpPr>
        <p:spPr/>
        <p:txBody>
          <a:bodyPr/>
          <a:lstStyle/>
          <a:p>
            <a:r>
              <a:rPr lang="es-AR" b="1" dirty="0" smtClean="0">
                <a:solidFill>
                  <a:srgbClr val="FFFF00"/>
                </a:solidFill>
              </a:rPr>
              <a:t>BIBLIOGRAFÍA</a:t>
            </a:r>
            <a:endParaRPr lang="es-AR" b="1" dirty="0">
              <a:solidFill>
                <a:srgbClr val="FFFF00"/>
              </a:solidFill>
            </a:endParaRPr>
          </a:p>
        </p:txBody>
      </p:sp>
      <p:sp>
        <p:nvSpPr>
          <p:cNvPr id="4" name="3 Marcador de contenido"/>
          <p:cNvSpPr>
            <a:spLocks noGrp="1"/>
          </p:cNvSpPr>
          <p:nvPr>
            <p:ph idx="1"/>
          </p:nvPr>
        </p:nvSpPr>
        <p:spPr>
          <a:xfrm>
            <a:off x="467544" y="1784350"/>
            <a:ext cx="8219256" cy="4572000"/>
          </a:xfrm>
        </p:spPr>
        <p:txBody>
          <a:bodyPr/>
          <a:lstStyle/>
          <a:p>
            <a:r>
              <a:rPr lang="es-AR" sz="2400" dirty="0" smtClean="0"/>
              <a:t>Codina, </a:t>
            </a:r>
            <a:r>
              <a:rPr lang="es-AR" sz="2400" dirty="0" err="1" smtClean="0"/>
              <a:t>Zanni</a:t>
            </a:r>
            <a:r>
              <a:rPr lang="es-AR" sz="2400" dirty="0" smtClean="0"/>
              <a:t>, </a:t>
            </a:r>
            <a:r>
              <a:rPr lang="es-AR" sz="2400" dirty="0" err="1" smtClean="0"/>
              <a:t>Pfund</a:t>
            </a:r>
            <a:r>
              <a:rPr lang="es-AR" sz="2400" dirty="0" smtClean="0"/>
              <a:t> </a:t>
            </a:r>
            <a:r>
              <a:rPr lang="es-AR" i="1" dirty="0" smtClean="0"/>
              <a:t>“</a:t>
            </a:r>
            <a:r>
              <a:rPr lang="es-AR" b="1" i="1" dirty="0" smtClean="0"/>
              <a:t>CONSTRUIR TAMBIÉN ES DISEÑAR</a:t>
            </a:r>
            <a:r>
              <a:rPr lang="es-AR" i="1" dirty="0" smtClean="0"/>
              <a:t>”</a:t>
            </a:r>
          </a:p>
          <a:p>
            <a:pPr marL="68263" indent="0">
              <a:buNone/>
            </a:pPr>
            <a:endParaRPr lang="es-AR" i="1" dirty="0" smtClean="0"/>
          </a:p>
          <a:p>
            <a:r>
              <a:rPr lang="es-AR" sz="2400" dirty="0" smtClean="0"/>
              <a:t>Chamorro</a:t>
            </a:r>
            <a:r>
              <a:rPr lang="es-AR" dirty="0" smtClean="0"/>
              <a:t> “</a:t>
            </a:r>
            <a:r>
              <a:rPr lang="es-AR" b="1" i="1" dirty="0" smtClean="0"/>
              <a:t>FUNCIONES DE LAS PAREDES</a:t>
            </a:r>
            <a:r>
              <a:rPr lang="es-AR" dirty="0" smtClean="0"/>
              <a:t>”</a:t>
            </a:r>
          </a:p>
          <a:p>
            <a:endParaRPr lang="es-AR" dirty="0"/>
          </a:p>
          <a:p>
            <a:r>
              <a:rPr lang="es-AR" sz="2400" dirty="0" err="1" smtClean="0"/>
              <a:t>Baud</a:t>
            </a:r>
            <a:r>
              <a:rPr lang="es-AR" dirty="0" smtClean="0"/>
              <a:t> </a:t>
            </a:r>
            <a:r>
              <a:rPr lang="es-AR" b="1" i="1" dirty="0" smtClean="0"/>
              <a:t>“</a:t>
            </a:r>
            <a:r>
              <a:rPr lang="es-AR" b="1" i="1" cap="all" dirty="0" smtClean="0"/>
              <a:t>Tratado de construcción</a:t>
            </a:r>
            <a:r>
              <a:rPr lang="es-AR" b="1" i="1" dirty="0" smtClean="0"/>
              <a:t>”</a:t>
            </a:r>
          </a:p>
          <a:p>
            <a:pPr marL="68263" indent="0">
              <a:buNone/>
            </a:pPr>
            <a:endParaRPr lang="es-AR" b="1" i="1" dirty="0" smtClean="0"/>
          </a:p>
          <a:p>
            <a:r>
              <a:rPr lang="es-AR" sz="2400" dirty="0" smtClean="0"/>
              <a:t>Schmitt</a:t>
            </a:r>
            <a:r>
              <a:rPr lang="es-AR" dirty="0" smtClean="0"/>
              <a:t> “</a:t>
            </a:r>
            <a:r>
              <a:rPr lang="es-AR" b="1" i="1" cap="all" dirty="0" smtClean="0"/>
              <a:t>TECNOLOGÍA de LA construcción</a:t>
            </a:r>
            <a:r>
              <a:rPr lang="es-AR" dirty="0" smtClean="0"/>
              <a:t>”</a:t>
            </a:r>
            <a:endParaRPr lang="es-AR" dirty="0"/>
          </a:p>
        </p:txBody>
      </p:sp>
      <p:sp>
        <p:nvSpPr>
          <p:cNvPr id="2" name="1 Marcador de número de diapositiva"/>
          <p:cNvSpPr>
            <a:spLocks noGrp="1"/>
          </p:cNvSpPr>
          <p:nvPr>
            <p:ph type="sldNum" sz="quarter" idx="12"/>
          </p:nvPr>
        </p:nvSpPr>
        <p:spPr/>
        <p:txBody>
          <a:bodyPr/>
          <a:lstStyle/>
          <a:p>
            <a:fld id="{C56DEFFD-39C8-4984-A4FC-D33EF0081FB4}" type="slidenum">
              <a:rPr lang="es-ES" altLang="es-AR" smtClean="0"/>
              <a:pPr/>
              <a:t>61</a:t>
            </a:fld>
            <a:endParaRPr lang="es-ES" altLang="es-AR"/>
          </a:p>
        </p:txBody>
      </p:sp>
      <p:pic>
        <p:nvPicPr>
          <p:cNvPr id="5" name="4 Audi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104281222"/>
      </p:ext>
    </p:extLst>
  </p:cSld>
  <p:clrMapOvr>
    <a:masterClrMapping/>
  </p:clrMapOvr>
  <mc:AlternateContent xmlns:mc="http://schemas.openxmlformats.org/markup-compatibility/2006" xmlns:p14="http://schemas.microsoft.com/office/powerpoint/2010/main">
    <mc:Choice Requires="p14">
      <p:transition spd="slow" p14:dur="2000" advTm="61481"/>
    </mc:Choice>
    <mc:Fallback xmlns="">
      <p:transition spd="slow" advTm="61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
</p:tagLst>
</file>

<file path=ppt/tags/tag2.xml><?xml version="1.0" encoding="utf-8"?>
<p:tagLst xmlns:a="http://schemas.openxmlformats.org/drawingml/2006/main" xmlns:r="http://schemas.openxmlformats.org/officeDocument/2006/relationships" xmlns:p="http://schemas.openxmlformats.org/presentationml/2006/main">
  <p:tag name="TIMING" val="|115.8"/>
</p:tagLst>
</file>

<file path=ppt/tags/tag3.xml><?xml version="1.0" encoding="utf-8"?>
<p:tagLst xmlns:a="http://schemas.openxmlformats.org/drawingml/2006/main" xmlns:r="http://schemas.openxmlformats.org/officeDocument/2006/relationships" xmlns:p="http://schemas.openxmlformats.org/presentationml/2006/main">
  <p:tag name="TIMING" val="|79.3"/>
</p:tagLst>
</file>

<file path=ppt/tags/tag4.xml><?xml version="1.0" encoding="utf-8"?>
<p:tagLst xmlns:a="http://schemas.openxmlformats.org/drawingml/2006/main" xmlns:r="http://schemas.openxmlformats.org/officeDocument/2006/relationships" xmlns:p="http://schemas.openxmlformats.org/presentationml/2006/main">
  <p:tag name="TIMING" val="|61.4"/>
</p:tagLst>
</file>

<file path=ppt/tags/tag5.xml><?xml version="1.0" encoding="utf-8"?>
<p:tagLst xmlns:a="http://schemas.openxmlformats.org/drawingml/2006/main" xmlns:r="http://schemas.openxmlformats.org/officeDocument/2006/relationships" xmlns:p="http://schemas.openxmlformats.org/presentationml/2006/main">
  <p:tag name="TIMING" val="|58.3"/>
</p:tagLst>
</file>

<file path=ppt/tags/tag6.xml><?xml version="1.0" encoding="utf-8"?>
<p:tagLst xmlns:a="http://schemas.openxmlformats.org/drawingml/2006/main" xmlns:r="http://schemas.openxmlformats.org/officeDocument/2006/relationships" xmlns:p="http://schemas.openxmlformats.org/presentationml/2006/main">
  <p:tag name="TIMING" val="|8|60.7"/>
</p:tagLst>
</file>

<file path=ppt/tags/tag7.xml><?xml version="1.0" encoding="utf-8"?>
<p:tagLst xmlns:a="http://schemas.openxmlformats.org/drawingml/2006/main" xmlns:r="http://schemas.openxmlformats.org/officeDocument/2006/relationships" xmlns:p="http://schemas.openxmlformats.org/presentationml/2006/main">
  <p:tag name="TIMING" val="|5"/>
</p:tagLst>
</file>

<file path=ppt/tags/tag8.xml><?xml version="1.0" encoding="utf-8"?>
<p:tagLst xmlns:a="http://schemas.openxmlformats.org/drawingml/2006/main" xmlns:r="http://schemas.openxmlformats.org/officeDocument/2006/relationships" xmlns:p="http://schemas.openxmlformats.org/presentationml/2006/main">
  <p:tag name="TIMING" val="|14|126.3|31.4|11.4|6|7.8|17.1|5.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3667</TotalTime>
  <Words>1962</Words>
  <Application>Microsoft Office PowerPoint</Application>
  <PresentationFormat>Presentación en pantalla (4:3)</PresentationFormat>
  <Paragraphs>334</Paragraphs>
  <Slides>61</Slides>
  <Notes>0</Notes>
  <HiddenSlides>0</HiddenSlides>
  <MMClips>61</MMClips>
  <ScaleCrop>false</ScaleCrop>
  <HeadingPairs>
    <vt:vector size="4" baseType="variant">
      <vt:variant>
        <vt:lpstr>Tema</vt:lpstr>
      </vt:variant>
      <vt:variant>
        <vt:i4>1</vt:i4>
      </vt:variant>
      <vt:variant>
        <vt:lpstr>Títulos de diapositiva</vt:lpstr>
      </vt:variant>
      <vt:variant>
        <vt:i4>61</vt:i4>
      </vt:variant>
    </vt:vector>
  </HeadingPairs>
  <TitlesOfParts>
    <vt:vector size="62" baseType="lpstr">
      <vt:lpstr>Metro</vt:lpstr>
      <vt:lpstr>Presentación de PowerPoint</vt:lpstr>
      <vt:lpstr>Requerimientos de las envolventes:</vt:lpstr>
      <vt:lpstr>Requerimientos de las envolventes:</vt:lpstr>
      <vt:lpstr>Formas de manifestarse el agua</vt:lpstr>
      <vt:lpstr>Presentación de PowerPoint</vt:lpstr>
      <vt:lpstr>La humedad</vt:lpstr>
      <vt:lpstr>El vapor de agua contenido en el aire interior se encuentra a una presión de 1.55 KPa,. El aire exterior tiene una presión de vapor de 0.55 Kpa. La diferencia de presiones de vapor es 1.55-1.0= 1 Kpa = 1000 N/m2 = 100 Kg/m2                 </vt:lpstr>
      <vt:lpstr>Presentación de PowerPoint</vt:lpstr>
      <vt:lpstr>EXISTEN DOS TIPOS DE CONDENSACION: CONDENSACIÓN   SUPERFICIAL CONDENSACIÓN INTESRTICIAL</vt:lpstr>
      <vt:lpstr>EXISTEN DOS TIPOS DE CONDENSACION: CONDENSACIÓN   SUPERFICIAL CONDENSACIÓN INTESRTICIAL</vt:lpstr>
      <vt:lpstr>Presentación de PowerPoint</vt:lpstr>
      <vt:lpstr>Factores que elevan el riesgo de condensaciones:</vt:lpstr>
      <vt:lpstr>PAUTAS DE DISEÑO PARA DISMINUIR EL RIESGO DE CONDENSACIÓN EN VIVIENDAS</vt:lpstr>
      <vt:lpstr>BARRERA  REGULADORA DEL PASO DEL   VAPOR</vt:lpstr>
      <vt:lpstr>Presentación de PowerPoint</vt:lpstr>
      <vt:lpstr>Presentación de PowerPoint</vt:lpstr>
      <vt:lpstr>Presentación de PowerPoint</vt:lpstr>
      <vt:lpstr>La humedad</vt:lpstr>
      <vt:lpstr>Para que ingrese el agua</vt:lpstr>
      <vt:lpstr>Deterioros por el agua</vt:lpstr>
      <vt:lpstr>Presentación de PowerPoint</vt:lpstr>
      <vt:lpstr>Presentación de PowerPoint</vt:lpstr>
      <vt:lpstr>Formas de prevenir:</vt:lpstr>
      <vt:lpstr>Como se evitaba la humedad en la albañilería  historicamente ?</vt:lpstr>
      <vt:lpstr>Revoque exterior</vt:lpstr>
      <vt:lpstr>Azotado cementicio</vt:lpstr>
      <vt:lpstr>Humedad ascendente</vt:lpstr>
      <vt:lpstr>Medidas en el proyecto</vt:lpstr>
      <vt:lpstr>Presentación de PowerPoint</vt:lpstr>
      <vt:lpstr>La Capilaridad</vt:lpstr>
      <vt:lpstr>Presentación de PowerPoint</vt:lpstr>
      <vt:lpstr>Presentación de PowerPoint</vt:lpstr>
      <vt:lpstr>NOTA</vt:lpstr>
      <vt:lpstr>Presentación de PowerPoint</vt:lpstr>
      <vt:lpstr>Presentación de PowerPoint</vt:lpstr>
      <vt:lpstr>Presentación de PowerPoint</vt:lpstr>
      <vt:lpstr>Presentación de PowerPoint</vt:lpstr>
      <vt:lpstr>Presentación de PowerPoint</vt:lpstr>
      <vt:lpstr> EL FILTRO AMBIENTAL</vt:lpstr>
      <vt:lpstr>Requerimientos de las envolventes:</vt:lpstr>
      <vt:lpstr>Pérdidas de calor</vt:lpstr>
      <vt:lpstr>Ganancia de calor</vt:lpstr>
      <vt:lpstr>Dos estrategias posibles:</vt:lpstr>
      <vt:lpstr>Inmobiliaria en Niza</vt:lpstr>
      <vt:lpstr>Inmobiliaria en Niza</vt:lpstr>
      <vt:lpstr>Presentación de PowerPoint</vt:lpstr>
      <vt:lpstr>Presentación de PowerPoint</vt:lpstr>
      <vt:lpstr>Puentes térmicos</vt:lpstr>
      <vt:lpstr>Presentación de PowerPoint</vt:lpstr>
      <vt:lpstr>Tipos de muros utilizados</vt:lpstr>
      <vt:lpstr>Evolución del muro…</vt:lpstr>
      <vt:lpstr>Presentación de PowerPoint</vt:lpstr>
      <vt:lpstr>Recomendaciones</vt:lpstr>
      <vt:lpstr>Presentación de PowerPoint</vt:lpstr>
      <vt:lpstr>Presentación de PowerPoint</vt:lpstr>
      <vt:lpstr>ECOGAS fachada ventilada</vt:lpstr>
      <vt:lpstr>Presentación de PowerPoint</vt:lpstr>
      <vt:lpstr>Presentación de PowerPoint</vt:lpstr>
      <vt:lpstr>Presentación de PowerPoint</vt:lpstr>
      <vt:lpstr>Presentación de PowerPoint</vt:lpstr>
      <vt:lpstr>BIBLIOGRAFÍA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Pc</dc:creator>
  <cp:lastModifiedBy>BANGHO</cp:lastModifiedBy>
  <cp:revision>387</cp:revision>
  <dcterms:created xsi:type="dcterms:W3CDTF">2009-03-09T13:54:30Z</dcterms:created>
  <dcterms:modified xsi:type="dcterms:W3CDTF">2025-04-18T00:58:27Z</dcterms:modified>
</cp:coreProperties>
</file>