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6858000" cx="12192000"/>
  <p:notesSz cx="6858000" cy="9144000"/>
  <p:embeddedFontLst>
    <p:embeddedFont>
      <p:font typeface="Arial Black"/>
      <p:regular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5" roundtripDataSignature="AMtx7mixiavKKtesNYLZ7VNZHce5Xbpc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ArialBlack-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0" name="Google Shape;18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1" name="Google Shape;191;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Esta es la clasificación de las cargas por su duración en el tiempo </a:t>
            </a:r>
            <a:endParaRPr/>
          </a:p>
        </p:txBody>
      </p:sp>
      <p:sp>
        <p:nvSpPr>
          <p:cNvPr id="192" name="Google Shape;192;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s-E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Se denominan así aquellas en las cuales las variaciones a lo largo del tiempo son raras o de pequeña magnitud y tienen un tiempo de aplicación prolongado. En general, consisten en las cargas gravitatorias que conforman el peso de todos los materiales de construcción incorporados en el edificio incluyendo, pero no limitado, a paredes, pisos, cubiertas, cielorrasos, escaleras, elementos divisorios, terminaciones, revestimientos</a:t>
            </a:r>
            <a:endParaRPr/>
          </a:p>
        </p:txBody>
      </p:sp>
      <p:sp>
        <p:nvSpPr>
          <p:cNvPr id="211" name="Google Shape;211;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Se denominan así aquellas en las cuales las variaciones a lo largo del tiempo son raras o de pequeña magnitud y tienen un tiempo de aplicación prolongado. En general, consisten en las cargas gravitatorias que conforman el peso de todos los materiales de construcción incorporados en el edificio incluyendo, pero no limitado, a paredes, pisos, cubiertas, cielorrasos, escaleras, elementos divisorios, terminaciones, revestimientos</a:t>
            </a:r>
            <a:endParaRPr/>
          </a:p>
        </p:txBody>
      </p:sp>
      <p:sp>
        <p:nvSpPr>
          <p:cNvPr id="232" name="Google Shape;23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2" name="Google Shape;25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5" name="Google Shape;27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7" name="Google Shape;29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La acumulación de nieve ó hielo sobre las cubiertas produce cargas verticales que según la ubicación geográfica de la construcción y la forma de la cubierta pueden adquirir valores significativos.</a:t>
            </a:r>
            <a:endParaRPr/>
          </a:p>
        </p:txBody>
      </p:sp>
      <p:sp>
        <p:nvSpPr>
          <p:cNvPr id="321" name="Google Shape;321;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La carga de viento es dinámica (masa de aire en movimiento), pero a los fines de su determinación, la reglamentación permite su simplificación mediante cargas estáticas equivalentes y uniformes cuyos valores tienen una base estadística.</a:t>
            </a:r>
            <a:endParaRPr/>
          </a:p>
        </p:txBody>
      </p:sp>
      <p:sp>
        <p:nvSpPr>
          <p:cNvPr id="346" name="Google Shape;346;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La carga de viento es dinámica (masa de aire en movimiento), pero a los fines de su determinación, la reglamentación permite su simplificación mediante cargas estáticas equivalentes y uniformes cuyos valores tienen una base estadística.</a:t>
            </a:r>
            <a:endParaRPr/>
          </a:p>
        </p:txBody>
      </p:sp>
      <p:sp>
        <p:nvSpPr>
          <p:cNvPr id="369" name="Google Shape;369;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Son aquellas acciones que generan presiones sobre los elementos estructuraleS</a:t>
            </a:r>
            <a:endParaRPr/>
          </a:p>
        </p:txBody>
      </p:sp>
      <p:sp>
        <p:nvSpPr>
          <p:cNvPr id="387" name="Google Shape;387;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El sismo es un fenómeno natural producido por el deslizamiento de las placas que conforman la corteza terrestre, que provoca una gran liberación de energía generando fuertes oscilaciones y movimientos ondulatorios sobre la superficie.</a:t>
            </a:r>
            <a:endParaRPr/>
          </a:p>
        </p:txBody>
      </p:sp>
      <p:sp>
        <p:nvSpPr>
          <p:cNvPr id="409" name="Google Shape;409;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El sismo es un fenómeno natural producido por el deslizamiento de las placas que conforman la corteza terrestre, que provoca una gran liberación de energía generando fuertes oscilaciones y movimientos ondulatorios sobre la superficie.</a:t>
            </a:r>
            <a:endParaRPr/>
          </a:p>
        </p:txBody>
      </p:sp>
      <p:sp>
        <p:nvSpPr>
          <p:cNvPr id="431" name="Google Shape;431;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Su previsión no es responsabilidad del profesional ya que son de carácter excepcional, imposibles de prever. Salvo estas todas las anteriormente mencionadas si pueden cuantificarse, y para ello es necesario saber como vamos a construir nuestra arquitectura y que elementos la componen. En un principio dijimos que estas cargas las debia recibir, resisitir y transmitir el mecanismo estructural a sus fundaciones, veamos entonces como es la transmisión de cargas</a:t>
            </a:r>
            <a:endParaRPr/>
          </a:p>
        </p:txBody>
      </p:sp>
      <p:sp>
        <p:nvSpPr>
          <p:cNvPr id="447" name="Google Shape;447;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72" name="Google Shape;472;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s-ES"/>
              <a:t>Esta es la clasificación de las cargas por su duración en el tiempo </a:t>
            </a:r>
            <a:endParaRPr/>
          </a:p>
        </p:txBody>
      </p:sp>
      <p:sp>
        <p:nvSpPr>
          <p:cNvPr id="473" name="Google Shape;473;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s-ES" sz="1200">
                <a:solidFill>
                  <a:schemeClr val="dk1"/>
                </a:solidFill>
                <a:latin typeface="Times New Roman"/>
                <a:ea typeface="Times New Roman"/>
                <a:cs typeface="Times New Roman"/>
                <a:sym typeface="Times New Roman"/>
              </a:rPr>
              <a:t>‹#›</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5" name="Google Shape;49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06" name="Google Shape;506;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507" name="Google Shape;507;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23" name="Google Shape;523;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524" name="Google Shape;524;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4" name="Google Shape;55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4" name="Google Shape;61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4" name="Google Shape;62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1" name="Google Shape;65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4" name="Google Shape;69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5" name="Google Shape;73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6" name="Google Shape;74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91" name="Google Shape;791;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09" name="Google Shape;80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34" name="Google Shape;83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75" name="Google Shape;87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6" name="Google Shape;886;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887" name="Google Shape;887;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98" name="Google Shape;89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0" name="Google Shape;91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11" name="Google Shape;911;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82" name="Google Shape;98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93" name="Google Shape;99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5" name="Google Shape;1005;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006" name="Google Shape;1006;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16" name="Google Shape;1016;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58" name="Google Shape;1058;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16" name="Shape 16"/>
        <p:cNvGrpSpPr/>
        <p:nvPr/>
      </p:nvGrpSpPr>
      <p:grpSpPr>
        <a:xfrm>
          <a:off x="0" y="0"/>
          <a:ext cx="0" cy="0"/>
          <a:chOff x="0" y="0"/>
          <a:chExt cx="0" cy="0"/>
        </a:xfrm>
      </p:grpSpPr>
      <p:sp>
        <p:nvSpPr>
          <p:cNvPr id="17" name="Google Shape;1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20" name="Shape 20"/>
        <p:cNvGrpSpPr/>
        <p:nvPr/>
      </p:nvGrpSpPr>
      <p:grpSpPr>
        <a:xfrm>
          <a:off x="0" y="0"/>
          <a:ext cx="0" cy="0"/>
          <a:chOff x="0" y="0"/>
          <a:chExt cx="0" cy="0"/>
        </a:xfrm>
      </p:grpSpPr>
      <p:sp>
        <p:nvSpPr>
          <p:cNvPr id="21" name="Google Shape;21;p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 name="Google Shape;23;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6" name="Shape 26"/>
        <p:cNvGrpSpPr/>
        <p:nvPr/>
      </p:nvGrpSpPr>
      <p:grpSpPr>
        <a:xfrm>
          <a:off x="0" y="0"/>
          <a:ext cx="0" cy="0"/>
          <a:chOff x="0" y="0"/>
          <a:chExt cx="0" cy="0"/>
        </a:xfrm>
      </p:grpSpPr>
      <p:sp>
        <p:nvSpPr>
          <p:cNvPr id="27" name="Google Shape;27;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32" name="Shape 32"/>
        <p:cNvGrpSpPr/>
        <p:nvPr/>
      </p:nvGrpSpPr>
      <p:grpSpPr>
        <a:xfrm>
          <a:off x="0" y="0"/>
          <a:ext cx="0" cy="0"/>
          <a:chOff x="0" y="0"/>
          <a:chExt cx="0" cy="0"/>
        </a:xfrm>
      </p:grpSpPr>
      <p:sp>
        <p:nvSpPr>
          <p:cNvPr id="33" name="Google Shape;33;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7" name="Shape 37"/>
        <p:cNvGrpSpPr/>
        <p:nvPr/>
      </p:nvGrpSpPr>
      <p:grpSpPr>
        <a:xfrm>
          <a:off x="0" y="0"/>
          <a:ext cx="0" cy="0"/>
          <a:chOff x="0" y="0"/>
          <a:chExt cx="0" cy="0"/>
        </a:xfrm>
      </p:grpSpPr>
      <p:sp>
        <p:nvSpPr>
          <p:cNvPr id="38" name="Google Shape;38;p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43" name="Shape 43"/>
        <p:cNvGrpSpPr/>
        <p:nvPr/>
      </p:nvGrpSpPr>
      <p:grpSpPr>
        <a:xfrm>
          <a:off x="0" y="0"/>
          <a:ext cx="0" cy="0"/>
          <a:chOff x="0" y="0"/>
          <a:chExt cx="0" cy="0"/>
        </a:xfrm>
      </p:grpSpPr>
      <p:sp>
        <p:nvSpPr>
          <p:cNvPr id="44" name="Google Shape;44;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50" name="Shape 50"/>
        <p:cNvGrpSpPr/>
        <p:nvPr/>
      </p:nvGrpSpPr>
      <p:grpSpPr>
        <a:xfrm>
          <a:off x="0" y="0"/>
          <a:ext cx="0" cy="0"/>
          <a:chOff x="0" y="0"/>
          <a:chExt cx="0" cy="0"/>
        </a:xfrm>
      </p:grpSpPr>
      <p:sp>
        <p:nvSpPr>
          <p:cNvPr id="51" name="Google Shape;51;p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9" name="Shape 59"/>
        <p:cNvGrpSpPr/>
        <p:nvPr/>
      </p:nvGrpSpPr>
      <p:grpSpPr>
        <a:xfrm>
          <a:off x="0" y="0"/>
          <a:ext cx="0" cy="0"/>
          <a:chOff x="0" y="0"/>
          <a:chExt cx="0" cy="0"/>
        </a:xfrm>
      </p:grpSpPr>
      <p:sp>
        <p:nvSpPr>
          <p:cNvPr id="60" name="Google Shape;60;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6" name="Shape 66"/>
        <p:cNvGrpSpPr/>
        <p:nvPr/>
      </p:nvGrpSpPr>
      <p:grpSpPr>
        <a:xfrm>
          <a:off x="0" y="0"/>
          <a:ext cx="0" cy="0"/>
          <a:chOff x="0" y="0"/>
          <a:chExt cx="0" cy="0"/>
        </a:xfrm>
      </p:grpSpPr>
      <p:sp>
        <p:nvSpPr>
          <p:cNvPr id="67" name="Google Shape;67;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49"/>
          <p:cNvSpPr/>
          <p:nvPr>
            <p:ph idx="2" type="pic"/>
          </p:nvPr>
        </p:nvSpPr>
        <p:spPr>
          <a:xfrm>
            <a:off x="5183188" y="987425"/>
            <a:ext cx="6172200" cy="4873625"/>
          </a:xfrm>
          <a:prstGeom prst="rect">
            <a:avLst/>
          </a:prstGeom>
          <a:noFill/>
          <a:ln>
            <a:noFill/>
          </a:ln>
        </p:spPr>
      </p:sp>
      <p:sp>
        <p:nvSpPr>
          <p:cNvPr id="69" name="Google Shape;69;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3" name="Shape 73"/>
        <p:cNvGrpSpPr/>
        <p:nvPr/>
      </p:nvGrpSpPr>
      <p:grpSpPr>
        <a:xfrm>
          <a:off x="0" y="0"/>
          <a:ext cx="0" cy="0"/>
          <a:chOff x="0" y="0"/>
          <a:chExt cx="0" cy="0"/>
        </a:xfrm>
      </p:grpSpPr>
      <p:sp>
        <p:nvSpPr>
          <p:cNvPr id="74" name="Google Shape;74;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9" name="Shape 79"/>
        <p:cNvGrpSpPr/>
        <p:nvPr/>
      </p:nvGrpSpPr>
      <p:grpSpPr>
        <a:xfrm>
          <a:off x="0" y="0"/>
          <a:ext cx="0" cy="0"/>
          <a:chOff x="0" y="0"/>
          <a:chExt cx="0" cy="0"/>
        </a:xfrm>
      </p:grpSpPr>
      <p:sp>
        <p:nvSpPr>
          <p:cNvPr id="80" name="Google Shape;80;p5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showMasterSp="0" type="title">
  <p:cSld name="TITLE">
    <p:spTree>
      <p:nvGrpSpPr>
        <p:cNvPr id="95" name="Shape 95"/>
        <p:cNvGrpSpPr/>
        <p:nvPr/>
      </p:nvGrpSpPr>
      <p:grpSpPr>
        <a:xfrm>
          <a:off x="0" y="0"/>
          <a:ext cx="0" cy="0"/>
          <a:chOff x="0" y="0"/>
          <a:chExt cx="0" cy="0"/>
        </a:xfrm>
      </p:grpSpPr>
      <p:sp>
        <p:nvSpPr>
          <p:cNvPr id="96" name="Google Shape;96;p43"/>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3"/>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3"/>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43"/>
          <p:cNvSpPr txBox="1"/>
          <p:nvPr>
            <p:ph idx="1" type="subTitle"/>
          </p:nvPr>
        </p:nvSpPr>
        <p:spPr>
          <a:xfrm>
            <a:off x="1100051" y="4455620"/>
            <a:ext cx="10058400" cy="114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00" name="Google Shape;100;p43"/>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cxnSp>
        <p:nvCxnSpPr>
          <p:cNvPr id="103" name="Google Shape;103;p43"/>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04" name="Shape 104"/>
        <p:cNvGrpSpPr/>
        <p:nvPr/>
      </p:nvGrpSpPr>
      <p:grpSpPr>
        <a:xfrm>
          <a:off x="0" y="0"/>
          <a:ext cx="0" cy="0"/>
          <a:chOff x="0" y="0"/>
          <a:chExt cx="0" cy="0"/>
        </a:xfrm>
      </p:grpSpPr>
      <p:sp>
        <p:nvSpPr>
          <p:cNvPr id="105" name="Google Shape;105;p5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52"/>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52"/>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5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5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showMasterSp="0" type="secHead">
  <p:cSld name="SECTION_HEADER">
    <p:bg>
      <p:bgPr>
        <a:solidFill>
          <a:schemeClr val="lt1"/>
        </a:solidFill>
      </p:bgPr>
    </p:bg>
    <p:spTree>
      <p:nvGrpSpPr>
        <p:cNvPr id="110" name="Shape 110"/>
        <p:cNvGrpSpPr/>
        <p:nvPr/>
      </p:nvGrpSpPr>
      <p:grpSpPr>
        <a:xfrm>
          <a:off x="0" y="0"/>
          <a:ext cx="0" cy="0"/>
          <a:chOff x="0" y="0"/>
          <a:chExt cx="0" cy="0"/>
        </a:xfrm>
      </p:grpSpPr>
      <p:sp>
        <p:nvSpPr>
          <p:cNvPr id="111" name="Google Shape;111;p53"/>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3"/>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3"/>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8000"/>
              <a:buFont typeface="Calibri"/>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53"/>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115" name="Google Shape;115;p53"/>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5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5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cxnSp>
        <p:nvCxnSpPr>
          <p:cNvPr id="118" name="Google Shape;118;p53"/>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119" name="Shape 119"/>
        <p:cNvGrpSpPr/>
        <p:nvPr/>
      </p:nvGrpSpPr>
      <p:grpSpPr>
        <a:xfrm>
          <a:off x="0" y="0"/>
          <a:ext cx="0" cy="0"/>
          <a:chOff x="0" y="0"/>
          <a:chExt cx="0" cy="0"/>
        </a:xfrm>
      </p:grpSpPr>
      <p:sp>
        <p:nvSpPr>
          <p:cNvPr id="120" name="Google Shape;120;p5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54"/>
          <p:cNvSpPr txBox="1"/>
          <p:nvPr>
            <p:ph idx="1" type="body"/>
          </p:nvPr>
        </p:nvSpPr>
        <p:spPr>
          <a:xfrm>
            <a:off x="1097279" y="1845734"/>
            <a:ext cx="493776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2" name="Google Shape;122;p54"/>
          <p:cNvSpPr txBox="1"/>
          <p:nvPr>
            <p:ph idx="2" type="body"/>
          </p:nvPr>
        </p:nvSpPr>
        <p:spPr>
          <a:xfrm>
            <a:off x="6217920" y="1845735"/>
            <a:ext cx="493776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3" name="Google Shape;123;p54"/>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5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126" name="Shape 126"/>
        <p:cNvGrpSpPr/>
        <p:nvPr/>
      </p:nvGrpSpPr>
      <p:grpSpPr>
        <a:xfrm>
          <a:off x="0" y="0"/>
          <a:ext cx="0" cy="0"/>
          <a:chOff x="0" y="0"/>
          <a:chExt cx="0" cy="0"/>
        </a:xfrm>
      </p:grpSpPr>
      <p:sp>
        <p:nvSpPr>
          <p:cNvPr id="127" name="Google Shape;127;p5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55"/>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129" name="Google Shape;129;p55"/>
          <p:cNvSpPr txBox="1"/>
          <p:nvPr>
            <p:ph idx="2" type="body"/>
          </p:nvPr>
        </p:nvSpPr>
        <p:spPr>
          <a:xfrm>
            <a:off x="1097280" y="2582334"/>
            <a:ext cx="4937760" cy="33782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0" name="Google Shape;130;p55"/>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131" name="Google Shape;131;p55"/>
          <p:cNvSpPr txBox="1"/>
          <p:nvPr>
            <p:ph idx="4" type="body"/>
          </p:nvPr>
        </p:nvSpPr>
        <p:spPr>
          <a:xfrm>
            <a:off x="6217920" y="2582334"/>
            <a:ext cx="4937760" cy="33782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55"/>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5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5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35" name="Shape 135"/>
        <p:cNvGrpSpPr/>
        <p:nvPr/>
      </p:nvGrpSpPr>
      <p:grpSpPr>
        <a:xfrm>
          <a:off x="0" y="0"/>
          <a:ext cx="0" cy="0"/>
          <a:chOff x="0" y="0"/>
          <a:chExt cx="0" cy="0"/>
        </a:xfrm>
      </p:grpSpPr>
      <p:sp>
        <p:nvSpPr>
          <p:cNvPr id="136" name="Google Shape;136;p5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56"/>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5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showMasterSp="0" type="blank">
  <p:cSld name="BLANK">
    <p:spTree>
      <p:nvGrpSpPr>
        <p:cNvPr id="140" name="Shape 140"/>
        <p:cNvGrpSpPr/>
        <p:nvPr/>
      </p:nvGrpSpPr>
      <p:grpSpPr>
        <a:xfrm>
          <a:off x="0" y="0"/>
          <a:ext cx="0" cy="0"/>
          <a:chOff x="0" y="0"/>
          <a:chExt cx="0" cy="0"/>
        </a:xfrm>
      </p:grpSpPr>
      <p:sp>
        <p:nvSpPr>
          <p:cNvPr id="141" name="Google Shape;141;p57"/>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7"/>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7"/>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5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showMasterSp="0" type="objTx">
  <p:cSld name="OBJECT_WITH_CAPTION_TEXT">
    <p:spTree>
      <p:nvGrpSpPr>
        <p:cNvPr id="146" name="Shape 146"/>
        <p:cNvGrpSpPr/>
        <p:nvPr/>
      </p:nvGrpSpPr>
      <p:grpSpPr>
        <a:xfrm>
          <a:off x="0" y="0"/>
          <a:ext cx="0" cy="0"/>
          <a:chOff x="0" y="0"/>
          <a:chExt cx="0" cy="0"/>
        </a:xfrm>
      </p:grpSpPr>
      <p:sp>
        <p:nvSpPr>
          <p:cNvPr id="147" name="Google Shape;147;p58"/>
          <p:cNvSpPr/>
          <p:nvPr/>
        </p:nvSpPr>
        <p:spPr>
          <a:xfrm>
            <a:off x="16" y="0"/>
            <a:ext cx="4050791"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8"/>
          <p:cNvSpPr/>
          <p:nvPr/>
        </p:nvSpPr>
        <p:spPr>
          <a:xfrm>
            <a:off x="4040071" y="0"/>
            <a:ext cx="6400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58"/>
          <p:cNvSpPr txBox="1"/>
          <p:nvPr>
            <p:ph type="title"/>
          </p:nvPr>
        </p:nvSpPr>
        <p:spPr>
          <a:xfrm>
            <a:off x="457200" y="594359"/>
            <a:ext cx="3200400" cy="2286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58"/>
          <p:cNvSpPr txBox="1"/>
          <p:nvPr>
            <p:ph idx="1" type="body"/>
          </p:nvPr>
        </p:nvSpPr>
        <p:spPr>
          <a:xfrm>
            <a:off x="4800600" y="731520"/>
            <a:ext cx="6492240" cy="52578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58"/>
          <p:cNvSpPr txBox="1"/>
          <p:nvPr>
            <p:ph idx="2" type="body"/>
          </p:nvPr>
        </p:nvSpPr>
        <p:spPr>
          <a:xfrm>
            <a:off x="457200" y="2926080"/>
            <a:ext cx="3200400" cy="33791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500"/>
              <a:buNone/>
              <a:defRPr sz="1500">
                <a:solidFill>
                  <a:srgbClr val="FFFFFF"/>
                </a:solidFill>
              </a:defRPr>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52" name="Google Shape;152;p58"/>
          <p:cNvSpPr txBox="1"/>
          <p:nvPr>
            <p:ph idx="10" type="dt"/>
          </p:nvPr>
        </p:nvSpPr>
        <p:spPr>
          <a:xfrm>
            <a:off x="465512" y="6459785"/>
            <a:ext cx="26185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58"/>
          <p:cNvSpPr txBox="1"/>
          <p:nvPr>
            <p:ph idx="11" type="ftr"/>
          </p:nvPr>
        </p:nvSpPr>
        <p:spPr>
          <a:xfrm>
            <a:off x="4800600" y="6459785"/>
            <a:ext cx="4648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58"/>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050">
                <a:solidFill>
                  <a:schemeClr val="dk2"/>
                </a:solidFill>
                <a:latin typeface="Arial"/>
                <a:ea typeface="Arial"/>
                <a:cs typeface="Arial"/>
                <a:sym typeface="Arial"/>
              </a:defRPr>
            </a:lvl1pPr>
            <a:lvl2pPr indent="0" lvl="1" marL="0" marR="0" algn="r">
              <a:spcBef>
                <a:spcPts val="0"/>
              </a:spcBef>
              <a:spcAft>
                <a:spcPts val="0"/>
              </a:spcAft>
              <a:buNone/>
              <a:defRPr sz="1050">
                <a:solidFill>
                  <a:schemeClr val="dk2"/>
                </a:solidFill>
                <a:latin typeface="Arial"/>
                <a:ea typeface="Arial"/>
                <a:cs typeface="Arial"/>
                <a:sym typeface="Arial"/>
              </a:defRPr>
            </a:lvl2pPr>
            <a:lvl3pPr indent="0" lvl="2" marL="0" marR="0" algn="r">
              <a:spcBef>
                <a:spcPts val="0"/>
              </a:spcBef>
              <a:spcAft>
                <a:spcPts val="0"/>
              </a:spcAft>
              <a:buNone/>
              <a:defRPr sz="1050">
                <a:solidFill>
                  <a:schemeClr val="dk2"/>
                </a:solidFill>
                <a:latin typeface="Arial"/>
                <a:ea typeface="Arial"/>
                <a:cs typeface="Arial"/>
                <a:sym typeface="Arial"/>
              </a:defRPr>
            </a:lvl3pPr>
            <a:lvl4pPr indent="0" lvl="3" marL="0" marR="0" algn="r">
              <a:spcBef>
                <a:spcPts val="0"/>
              </a:spcBef>
              <a:spcAft>
                <a:spcPts val="0"/>
              </a:spcAft>
              <a:buNone/>
              <a:defRPr sz="1050">
                <a:solidFill>
                  <a:schemeClr val="dk2"/>
                </a:solidFill>
                <a:latin typeface="Arial"/>
                <a:ea typeface="Arial"/>
                <a:cs typeface="Arial"/>
                <a:sym typeface="Arial"/>
              </a:defRPr>
            </a:lvl4pPr>
            <a:lvl5pPr indent="0" lvl="4" marL="0" marR="0" algn="r">
              <a:spcBef>
                <a:spcPts val="0"/>
              </a:spcBef>
              <a:spcAft>
                <a:spcPts val="0"/>
              </a:spcAft>
              <a:buNone/>
              <a:defRPr sz="1050">
                <a:solidFill>
                  <a:schemeClr val="dk2"/>
                </a:solidFill>
                <a:latin typeface="Arial"/>
                <a:ea typeface="Arial"/>
                <a:cs typeface="Arial"/>
                <a:sym typeface="Arial"/>
              </a:defRPr>
            </a:lvl5pPr>
            <a:lvl6pPr indent="0" lvl="5" marL="0" marR="0" algn="r">
              <a:spcBef>
                <a:spcPts val="0"/>
              </a:spcBef>
              <a:spcAft>
                <a:spcPts val="0"/>
              </a:spcAft>
              <a:buNone/>
              <a:defRPr sz="1050">
                <a:solidFill>
                  <a:schemeClr val="dk2"/>
                </a:solidFill>
                <a:latin typeface="Arial"/>
                <a:ea typeface="Arial"/>
                <a:cs typeface="Arial"/>
                <a:sym typeface="Arial"/>
              </a:defRPr>
            </a:lvl6pPr>
            <a:lvl7pPr indent="0" lvl="6" marL="0" marR="0" algn="r">
              <a:spcBef>
                <a:spcPts val="0"/>
              </a:spcBef>
              <a:spcAft>
                <a:spcPts val="0"/>
              </a:spcAft>
              <a:buNone/>
              <a:defRPr sz="1050">
                <a:solidFill>
                  <a:schemeClr val="dk2"/>
                </a:solidFill>
                <a:latin typeface="Arial"/>
                <a:ea typeface="Arial"/>
                <a:cs typeface="Arial"/>
                <a:sym typeface="Arial"/>
              </a:defRPr>
            </a:lvl7pPr>
            <a:lvl8pPr indent="0" lvl="7" marL="0" marR="0" algn="r">
              <a:spcBef>
                <a:spcPts val="0"/>
              </a:spcBef>
              <a:spcAft>
                <a:spcPts val="0"/>
              </a:spcAft>
              <a:buNone/>
              <a:defRPr sz="1050">
                <a:solidFill>
                  <a:schemeClr val="dk2"/>
                </a:solidFill>
                <a:latin typeface="Arial"/>
                <a:ea typeface="Arial"/>
                <a:cs typeface="Arial"/>
                <a:sym typeface="Arial"/>
              </a:defRPr>
            </a:lvl8pPr>
            <a:lvl9pPr indent="0" lvl="8" marL="0" marR="0" algn="r">
              <a:spcBef>
                <a:spcPts val="0"/>
              </a:spcBef>
              <a:spcAft>
                <a:spcPts val="0"/>
              </a:spcAft>
              <a:buNone/>
              <a:defRPr sz="105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showMasterSp="0" type="picTx">
  <p:cSld name="PICTURE_WITH_CAPTION_TEXT">
    <p:spTree>
      <p:nvGrpSpPr>
        <p:cNvPr id="155" name="Shape 155"/>
        <p:cNvGrpSpPr/>
        <p:nvPr/>
      </p:nvGrpSpPr>
      <p:grpSpPr>
        <a:xfrm>
          <a:off x="0" y="0"/>
          <a:ext cx="0" cy="0"/>
          <a:chOff x="0" y="0"/>
          <a:chExt cx="0" cy="0"/>
        </a:xfrm>
      </p:grpSpPr>
      <p:sp>
        <p:nvSpPr>
          <p:cNvPr id="156" name="Google Shape;156;p59"/>
          <p:cNvSpPr/>
          <p:nvPr/>
        </p:nvSpPr>
        <p:spPr>
          <a:xfrm>
            <a:off x="0" y="4953000"/>
            <a:ext cx="12188825" cy="1905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9"/>
          <p:cNvSpPr/>
          <p:nvPr/>
        </p:nvSpPr>
        <p:spPr>
          <a:xfrm>
            <a:off x="15" y="491507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59"/>
          <p:cNvSpPr txBox="1"/>
          <p:nvPr>
            <p:ph type="title"/>
          </p:nvPr>
        </p:nvSpPr>
        <p:spPr>
          <a:xfrm>
            <a:off x="1097280" y="5074920"/>
            <a:ext cx="10113264" cy="822960"/>
          </a:xfrm>
          <a:prstGeom prst="rect">
            <a:avLst/>
          </a:prstGeom>
          <a:noFill/>
          <a:ln>
            <a:noFill/>
          </a:ln>
        </p:spPr>
        <p:txBody>
          <a:bodyPr anchorCtr="0" anchor="b" bIns="0" lIns="91425" spcFirstLastPara="1" rIns="91425" wrap="square" tIns="0">
            <a:no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59" name="Google Shape;159;p59"/>
          <p:cNvPicPr preferRelativeResize="0"/>
          <p:nvPr>
            <p:ph idx="2" type="pic"/>
          </p:nvPr>
        </p:nvPicPr>
        <p:blipFill/>
        <p:spPr>
          <a:xfrm>
            <a:off x="15" y="0"/>
            <a:ext cx="12191985" cy="4915076"/>
          </a:xfrm>
          <a:prstGeom prst="rect">
            <a:avLst/>
          </a:prstGeom>
          <a:blipFill rotWithShape="1">
            <a:blip r:embed="rId2">
              <a:alphaModFix/>
            </a:blip>
            <a:stretch>
              <a:fillRect b="0" l="0" r="0" t="0"/>
            </a:stretch>
          </a:blipFill>
          <a:ln>
            <a:noFill/>
          </a:ln>
        </p:spPr>
      </p:pic>
      <p:sp>
        <p:nvSpPr>
          <p:cNvPr id="160" name="Google Shape;160;p59"/>
          <p:cNvSpPr txBox="1"/>
          <p:nvPr>
            <p:ph idx="1" type="body"/>
          </p:nvPr>
        </p:nvSpPr>
        <p:spPr>
          <a:xfrm>
            <a:off x="1097280" y="5907023"/>
            <a:ext cx="10113264" cy="594360"/>
          </a:xfrm>
          <a:prstGeom prst="rect">
            <a:avLst/>
          </a:prstGeom>
          <a:noFill/>
          <a:ln>
            <a:noFill/>
          </a:ln>
        </p:spPr>
        <p:txBody>
          <a:bodyPr anchorCtr="0" anchor="t" bIns="0" lIns="91425" spcFirstLastPara="1" rIns="91425" wrap="square" tIns="0">
            <a:normAutofit/>
          </a:bodyPr>
          <a:lstStyle>
            <a:lvl1pPr indent="-228600" lvl="0" marL="457200" algn="l">
              <a:lnSpc>
                <a:spcPct val="90000"/>
              </a:lnSpc>
              <a:spcBef>
                <a:spcPts val="0"/>
              </a:spcBef>
              <a:spcAft>
                <a:spcPts val="0"/>
              </a:spcAft>
              <a:buSzPts val="1500"/>
              <a:buNone/>
              <a:defRPr sz="1500">
                <a:solidFill>
                  <a:srgbClr val="FFFFFF"/>
                </a:solidFill>
              </a:defRPr>
            </a:lvl1pPr>
            <a:lvl2pPr indent="-228600" lvl="1" marL="914400" algn="l">
              <a:lnSpc>
                <a:spcPct val="90000"/>
              </a:lnSpc>
              <a:spcBef>
                <a:spcPts val="6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61" name="Google Shape;161;p59"/>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59"/>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5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164" name="Shape 164"/>
        <p:cNvGrpSpPr/>
        <p:nvPr/>
      </p:nvGrpSpPr>
      <p:grpSpPr>
        <a:xfrm>
          <a:off x="0" y="0"/>
          <a:ext cx="0" cy="0"/>
          <a:chOff x="0" y="0"/>
          <a:chExt cx="0" cy="0"/>
        </a:xfrm>
      </p:grpSpPr>
      <p:sp>
        <p:nvSpPr>
          <p:cNvPr id="165" name="Google Shape;165;p6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60"/>
          <p:cNvSpPr txBox="1"/>
          <p:nvPr>
            <p:ph idx="1" type="body"/>
          </p:nvPr>
        </p:nvSpPr>
        <p:spPr>
          <a:xfrm rot="5400000">
            <a:off x="4114800" y="-1171786"/>
            <a:ext cx="4023360" cy="100584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7" name="Google Shape;167;p60"/>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60"/>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6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showMasterSp="0" type="vertTitleAndTx">
  <p:cSld name="VERTICAL_TITLE_AND_VERTICAL_TEXT">
    <p:spTree>
      <p:nvGrpSpPr>
        <p:cNvPr id="170" name="Shape 170"/>
        <p:cNvGrpSpPr/>
        <p:nvPr/>
      </p:nvGrpSpPr>
      <p:grpSpPr>
        <a:xfrm>
          <a:off x="0" y="0"/>
          <a:ext cx="0" cy="0"/>
          <a:chOff x="0" y="0"/>
          <a:chExt cx="0" cy="0"/>
        </a:xfrm>
      </p:grpSpPr>
      <p:sp>
        <p:nvSpPr>
          <p:cNvPr id="171" name="Google Shape;171;p61"/>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1"/>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1"/>
          <p:cNvSpPr txBox="1"/>
          <p:nvPr>
            <p:ph type="title"/>
          </p:nvPr>
        </p:nvSpPr>
        <p:spPr>
          <a:xfrm rot="5400000">
            <a:off x="7160640" y="1979039"/>
            <a:ext cx="5757421" cy="26289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61"/>
          <p:cNvSpPr txBox="1"/>
          <p:nvPr>
            <p:ph idx="1" type="body"/>
          </p:nvPr>
        </p:nvSpPr>
        <p:spPr>
          <a:xfrm rot="5400000">
            <a:off x="1826639" y="-573661"/>
            <a:ext cx="5757422" cy="77343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61"/>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6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6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
        <p:nvSpPr>
          <p:cNvPr id="15" name="Google Shape;15;p38"/>
          <p:cNvSpPr/>
          <p:nvPr/>
        </p:nvSpPr>
        <p:spPr>
          <a:xfrm>
            <a:off x="0" y="6429376"/>
            <a:ext cx="12192000" cy="4286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sp>
        <p:nvSpPr>
          <p:cNvPr id="86" name="Google Shape;86;p42"/>
          <p:cNvSpPr/>
          <p:nvPr/>
        </p:nvSpPr>
        <p:spPr>
          <a:xfrm>
            <a:off x="1" y="6400800"/>
            <a:ext cx="12192000"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2"/>
          <p:cNvSpPr/>
          <p:nvPr/>
        </p:nvSpPr>
        <p:spPr>
          <a:xfrm>
            <a:off x="0" y="633431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 name="Google Shape;89;p42"/>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90" name="Google Shape;90;p42"/>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FFFFF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4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900" cap="none">
                <a:solidFill>
                  <a:srgbClr val="FFFFF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 name="Google Shape;92;p4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050">
                <a:solidFill>
                  <a:srgbClr val="FFFFFF"/>
                </a:solidFill>
                <a:latin typeface="Arial"/>
                <a:ea typeface="Arial"/>
                <a:cs typeface="Arial"/>
                <a:sym typeface="Arial"/>
              </a:defRPr>
            </a:lvl1pPr>
            <a:lvl2pPr indent="0" lvl="1" marL="0" marR="0" rtl="0" algn="r">
              <a:spcBef>
                <a:spcPts val="0"/>
              </a:spcBef>
              <a:spcAft>
                <a:spcPts val="0"/>
              </a:spcAft>
              <a:buNone/>
              <a:defRPr sz="1050">
                <a:solidFill>
                  <a:srgbClr val="FFFFFF"/>
                </a:solidFill>
                <a:latin typeface="Arial"/>
                <a:ea typeface="Arial"/>
                <a:cs typeface="Arial"/>
                <a:sym typeface="Arial"/>
              </a:defRPr>
            </a:lvl2pPr>
            <a:lvl3pPr indent="0" lvl="2" marL="0" marR="0" rtl="0" algn="r">
              <a:spcBef>
                <a:spcPts val="0"/>
              </a:spcBef>
              <a:spcAft>
                <a:spcPts val="0"/>
              </a:spcAft>
              <a:buNone/>
              <a:defRPr sz="1050">
                <a:solidFill>
                  <a:srgbClr val="FFFFFF"/>
                </a:solidFill>
                <a:latin typeface="Arial"/>
                <a:ea typeface="Arial"/>
                <a:cs typeface="Arial"/>
                <a:sym typeface="Arial"/>
              </a:defRPr>
            </a:lvl3pPr>
            <a:lvl4pPr indent="0" lvl="3" marL="0" marR="0" rtl="0" algn="r">
              <a:spcBef>
                <a:spcPts val="0"/>
              </a:spcBef>
              <a:spcAft>
                <a:spcPts val="0"/>
              </a:spcAft>
              <a:buNone/>
              <a:defRPr sz="1050">
                <a:solidFill>
                  <a:srgbClr val="FFFFFF"/>
                </a:solidFill>
                <a:latin typeface="Arial"/>
                <a:ea typeface="Arial"/>
                <a:cs typeface="Arial"/>
                <a:sym typeface="Arial"/>
              </a:defRPr>
            </a:lvl4pPr>
            <a:lvl5pPr indent="0" lvl="4" marL="0" marR="0" rtl="0" algn="r">
              <a:spcBef>
                <a:spcPts val="0"/>
              </a:spcBef>
              <a:spcAft>
                <a:spcPts val="0"/>
              </a:spcAft>
              <a:buNone/>
              <a:defRPr sz="1050">
                <a:solidFill>
                  <a:srgbClr val="FFFFFF"/>
                </a:solidFill>
                <a:latin typeface="Arial"/>
                <a:ea typeface="Arial"/>
                <a:cs typeface="Arial"/>
                <a:sym typeface="Arial"/>
              </a:defRPr>
            </a:lvl5pPr>
            <a:lvl6pPr indent="0" lvl="5" marL="0" marR="0" rtl="0" algn="r">
              <a:spcBef>
                <a:spcPts val="0"/>
              </a:spcBef>
              <a:spcAft>
                <a:spcPts val="0"/>
              </a:spcAft>
              <a:buNone/>
              <a:defRPr sz="1050">
                <a:solidFill>
                  <a:srgbClr val="FFFFFF"/>
                </a:solidFill>
                <a:latin typeface="Arial"/>
                <a:ea typeface="Arial"/>
                <a:cs typeface="Arial"/>
                <a:sym typeface="Arial"/>
              </a:defRPr>
            </a:lvl6pPr>
            <a:lvl7pPr indent="0" lvl="6" marL="0" marR="0" rtl="0" algn="r">
              <a:spcBef>
                <a:spcPts val="0"/>
              </a:spcBef>
              <a:spcAft>
                <a:spcPts val="0"/>
              </a:spcAft>
              <a:buNone/>
              <a:defRPr sz="1050">
                <a:solidFill>
                  <a:srgbClr val="FFFFFF"/>
                </a:solidFill>
                <a:latin typeface="Arial"/>
                <a:ea typeface="Arial"/>
                <a:cs typeface="Arial"/>
                <a:sym typeface="Arial"/>
              </a:defRPr>
            </a:lvl7pPr>
            <a:lvl8pPr indent="0" lvl="7" marL="0" marR="0" rtl="0" algn="r">
              <a:spcBef>
                <a:spcPts val="0"/>
              </a:spcBef>
              <a:spcAft>
                <a:spcPts val="0"/>
              </a:spcAft>
              <a:buNone/>
              <a:defRPr sz="1050">
                <a:solidFill>
                  <a:srgbClr val="FFFFFF"/>
                </a:solidFill>
                <a:latin typeface="Arial"/>
                <a:ea typeface="Arial"/>
                <a:cs typeface="Arial"/>
                <a:sym typeface="Arial"/>
              </a:defRPr>
            </a:lvl8pPr>
            <a:lvl9pPr indent="0" lvl="8" marL="0" marR="0" rtl="0" algn="r">
              <a:spcBef>
                <a:spcPts val="0"/>
              </a:spcBef>
              <a:spcAft>
                <a:spcPts val="0"/>
              </a:spcAft>
              <a:buNone/>
              <a:defRPr sz="1050">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cxnSp>
        <p:nvCxnSpPr>
          <p:cNvPr id="93" name="Google Shape;93;p42"/>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sp>
        <p:nvSpPr>
          <p:cNvPr id="94" name="Google Shape;94;p42"/>
          <p:cNvSpPr/>
          <p:nvPr/>
        </p:nvSpPr>
        <p:spPr>
          <a:xfrm>
            <a:off x="0" y="6429376"/>
            <a:ext cx="12192000" cy="4286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23.png"/><Relationship Id="rId10" Type="http://schemas.openxmlformats.org/officeDocument/2006/relationships/image" Target="../media/image11.png"/><Relationship Id="rId9"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19.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png"/><Relationship Id="rId6" Type="http://schemas.openxmlformats.org/officeDocument/2006/relationships/image" Target="../media/image16.png"/><Relationship Id="rId7" Type="http://schemas.openxmlformats.org/officeDocument/2006/relationships/image" Target="../media/image12.png"/><Relationship Id="rId8"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3.png"/><Relationship Id="rId11" Type="http://schemas.openxmlformats.org/officeDocument/2006/relationships/image" Target="../media/image36.png"/><Relationship Id="rId10" Type="http://schemas.openxmlformats.org/officeDocument/2006/relationships/image" Target="../media/image26.png"/><Relationship Id="rId12" Type="http://schemas.openxmlformats.org/officeDocument/2006/relationships/image" Target="../media/image22.png"/><Relationship Id="rId9" Type="http://schemas.openxmlformats.org/officeDocument/2006/relationships/image" Target="../media/image38.png"/><Relationship Id="rId5" Type="http://schemas.openxmlformats.org/officeDocument/2006/relationships/image" Target="../media/image18.png"/><Relationship Id="rId6" Type="http://schemas.openxmlformats.org/officeDocument/2006/relationships/image" Target="../media/image30.png"/><Relationship Id="rId7" Type="http://schemas.openxmlformats.org/officeDocument/2006/relationships/image" Target="../media/image28.png"/><Relationship Id="rId8"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jpg"/><Relationship Id="rId4" Type="http://schemas.openxmlformats.org/officeDocument/2006/relationships/image" Target="../media/image25.png"/><Relationship Id="rId9" Type="http://schemas.openxmlformats.org/officeDocument/2006/relationships/image" Target="../media/image39.png"/><Relationship Id="rId5" Type="http://schemas.openxmlformats.org/officeDocument/2006/relationships/image" Target="../media/image27.png"/><Relationship Id="rId6" Type="http://schemas.openxmlformats.org/officeDocument/2006/relationships/image" Target="../media/image2.png"/><Relationship Id="rId7" Type="http://schemas.openxmlformats.org/officeDocument/2006/relationships/image" Target="../media/image23.png"/><Relationship Id="rId8" Type="http://schemas.openxmlformats.org/officeDocument/2006/relationships/image" Target="../media/image8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32.png"/><Relationship Id="rId9" Type="http://schemas.openxmlformats.org/officeDocument/2006/relationships/image" Target="../media/image41.png"/><Relationship Id="rId5" Type="http://schemas.openxmlformats.org/officeDocument/2006/relationships/image" Target="../media/image31.png"/><Relationship Id="rId6" Type="http://schemas.openxmlformats.org/officeDocument/2006/relationships/image" Target="../media/image79.jpg"/><Relationship Id="rId7" Type="http://schemas.openxmlformats.org/officeDocument/2006/relationships/image" Target="../media/image2.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2.png"/><Relationship Id="rId11" Type="http://schemas.openxmlformats.org/officeDocument/2006/relationships/image" Target="../media/image41.png"/><Relationship Id="rId10" Type="http://schemas.openxmlformats.org/officeDocument/2006/relationships/image" Target="../media/image37.png"/><Relationship Id="rId9" Type="http://schemas.openxmlformats.org/officeDocument/2006/relationships/image" Target="../media/image40.png"/><Relationship Id="rId5" Type="http://schemas.openxmlformats.org/officeDocument/2006/relationships/image" Target="../media/image23.png"/><Relationship Id="rId6" Type="http://schemas.openxmlformats.org/officeDocument/2006/relationships/image" Target="../media/image90.png"/><Relationship Id="rId7" Type="http://schemas.openxmlformats.org/officeDocument/2006/relationships/image" Target="../media/image35.png"/><Relationship Id="rId8"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4.jpg"/><Relationship Id="rId4" Type="http://schemas.openxmlformats.org/officeDocument/2006/relationships/image" Target="../media/image33.jpg"/><Relationship Id="rId11" Type="http://schemas.openxmlformats.org/officeDocument/2006/relationships/image" Target="../media/image65.png"/><Relationship Id="rId10" Type="http://schemas.openxmlformats.org/officeDocument/2006/relationships/image" Target="../media/image50.png"/><Relationship Id="rId9" Type="http://schemas.openxmlformats.org/officeDocument/2006/relationships/image" Target="../media/image23.png"/><Relationship Id="rId5" Type="http://schemas.openxmlformats.org/officeDocument/2006/relationships/image" Target="../media/image42.jpg"/><Relationship Id="rId6" Type="http://schemas.openxmlformats.org/officeDocument/2006/relationships/image" Target="../media/image44.jpg"/><Relationship Id="rId7" Type="http://schemas.openxmlformats.org/officeDocument/2006/relationships/image" Target="../media/image45.jpg"/><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7.jpg"/><Relationship Id="rId4" Type="http://schemas.openxmlformats.org/officeDocument/2006/relationships/image" Target="../media/image48.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3.png"/><Relationship Id="rId10" Type="http://schemas.openxmlformats.org/officeDocument/2006/relationships/image" Target="../media/image56.png"/><Relationship Id="rId9" Type="http://schemas.openxmlformats.org/officeDocument/2006/relationships/image" Target="../media/image49.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46.png"/><Relationship Id="rId8"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51.jpg"/><Relationship Id="rId11" Type="http://schemas.openxmlformats.org/officeDocument/2006/relationships/image" Target="../media/image86.png"/><Relationship Id="rId10" Type="http://schemas.openxmlformats.org/officeDocument/2006/relationships/image" Target="../media/image60.png"/><Relationship Id="rId9" Type="http://schemas.openxmlformats.org/officeDocument/2006/relationships/image" Target="../media/image57.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63.png"/><Relationship Id="rId8" Type="http://schemas.openxmlformats.org/officeDocument/2006/relationships/image" Target="../media/image5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9.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6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4.jpg"/><Relationship Id="rId4" Type="http://schemas.openxmlformats.org/officeDocument/2006/relationships/image" Target="../media/image2.png"/><Relationship Id="rId5"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7.jpg"/><Relationship Id="rId4" Type="http://schemas.openxmlformats.org/officeDocument/2006/relationships/image" Target="../media/image2.png"/><Relationship Id="rId5"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82.jpg"/><Relationship Id="rId4" Type="http://schemas.openxmlformats.org/officeDocument/2006/relationships/image" Target="../media/image62.jpg"/><Relationship Id="rId5" Type="http://schemas.openxmlformats.org/officeDocument/2006/relationships/image" Target="../media/image2.pn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61.jpg"/><Relationship Id="rId4" Type="http://schemas.openxmlformats.org/officeDocument/2006/relationships/image" Target="../media/image2.png"/><Relationship Id="rId9" Type="http://schemas.openxmlformats.org/officeDocument/2006/relationships/image" Target="../media/image70.png"/><Relationship Id="rId5" Type="http://schemas.openxmlformats.org/officeDocument/2006/relationships/image" Target="../media/image23.png"/><Relationship Id="rId6" Type="http://schemas.openxmlformats.org/officeDocument/2006/relationships/image" Target="../media/image83.png"/><Relationship Id="rId7" Type="http://schemas.openxmlformats.org/officeDocument/2006/relationships/image" Target="../media/image77.png"/><Relationship Id="rId8" Type="http://schemas.openxmlformats.org/officeDocument/2006/relationships/image" Target="../media/image6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68.png"/><Relationship Id="rId4" Type="http://schemas.openxmlformats.org/officeDocument/2006/relationships/image" Target="../media/image71.png"/><Relationship Id="rId5" Type="http://schemas.openxmlformats.org/officeDocument/2006/relationships/image" Target="../media/image61.jpg"/><Relationship Id="rId6" Type="http://schemas.openxmlformats.org/officeDocument/2006/relationships/image" Target="../media/image2.png"/><Relationship Id="rId7"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71.png"/><Relationship Id="rId5" Type="http://schemas.openxmlformats.org/officeDocument/2006/relationships/image" Target="../media/image61.jpg"/><Relationship Id="rId6" Type="http://schemas.openxmlformats.org/officeDocument/2006/relationships/image" Target="../media/image2.png"/><Relationship Id="rId7"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23.png"/><Relationship Id="rId10" Type="http://schemas.openxmlformats.org/officeDocument/2006/relationships/image" Target="../media/image76.png"/><Relationship Id="rId9" Type="http://schemas.openxmlformats.org/officeDocument/2006/relationships/image" Target="../media/image74.png"/><Relationship Id="rId5" Type="http://schemas.openxmlformats.org/officeDocument/2006/relationships/image" Target="../media/image69.png"/><Relationship Id="rId6" Type="http://schemas.openxmlformats.org/officeDocument/2006/relationships/hyperlink" Target="http://images.google.com.ar/imgres?imgurl=http://www.aquabazar.com/images/articles/HEISSNER_CUBO_FILTRACION_F190.jpg&amp;imgrefurl=http://www.aquabazar.com/cubo-filtracion-p-1006.html&amp;usg=__yAWelR4NHUi1Eawssq_SsHlGrZs=&amp;h=521&amp;w=549&amp;sz=71&amp;hl=es&amp;start=28&amp;tbnid=2oMMA7AX7v2JaM:&amp;tbnh=126&amp;tbnw=133&amp;prev=/images?q=cubo&amp;gbv=2&amp;ndsp=20&amp;hl=es&amp;sa=N&amp;start=20" TargetMode="External"/><Relationship Id="rId7" Type="http://schemas.openxmlformats.org/officeDocument/2006/relationships/image" Target="../media/image92.jpg"/><Relationship Id="rId8" Type="http://schemas.openxmlformats.org/officeDocument/2006/relationships/image" Target="../media/image7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73.png"/><Relationship Id="rId6" Type="http://schemas.openxmlformats.org/officeDocument/2006/relationships/image" Target="../media/image8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94.png"/><Relationship Id="rId6" Type="http://schemas.openxmlformats.org/officeDocument/2006/relationships/image" Target="../media/image7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84.png"/><Relationship Id="rId6" Type="http://schemas.openxmlformats.org/officeDocument/2006/relationships/image" Target="../media/image8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7.jpg"/><Relationship Id="rId4" Type="http://schemas.openxmlformats.org/officeDocument/2006/relationships/image" Target="../media/image2.png"/><Relationship Id="rId5" Type="http://schemas.openxmlformats.org/officeDocument/2006/relationships/image" Target="../media/image23.png"/><Relationship Id="rId6" Type="http://schemas.openxmlformats.org/officeDocument/2006/relationships/image" Target="../media/image9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9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98.png"/><Relationship Id="rId4" Type="http://schemas.openxmlformats.org/officeDocument/2006/relationships/image" Target="../media/image95.jp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9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9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01.gif"/><Relationship Id="rId4" Type="http://schemas.openxmlformats.org/officeDocument/2006/relationships/image" Target="../media/image2.png"/><Relationship Id="rId5"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93.png"/><Relationship Id="rId6" Type="http://schemas.openxmlformats.org/officeDocument/2006/relationships/image" Target="../media/image88.jpg"/><Relationship Id="rId7" Type="http://schemas.openxmlformats.org/officeDocument/2006/relationships/image" Target="../media/image8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3F1"/>
        </a:solidFill>
      </p:bgPr>
    </p:bg>
    <p:spTree>
      <p:nvGrpSpPr>
        <p:cNvPr id="181" name="Shape 181"/>
        <p:cNvGrpSpPr/>
        <p:nvPr/>
      </p:nvGrpSpPr>
      <p:grpSpPr>
        <a:xfrm>
          <a:off x="0" y="0"/>
          <a:ext cx="0" cy="0"/>
          <a:chOff x="0" y="0"/>
          <a:chExt cx="0" cy="0"/>
        </a:xfrm>
      </p:grpSpPr>
      <p:sp>
        <p:nvSpPr>
          <p:cNvPr descr="catedra" id="182" name="Google Shape;182;p1"/>
          <p:cNvSpPr/>
          <p:nvPr/>
        </p:nvSpPr>
        <p:spPr>
          <a:xfrm>
            <a:off x="1692276" y="-182563"/>
            <a:ext cx="8042275" cy="80422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183" name="Google Shape;183;p1"/>
          <p:cNvSpPr txBox="1"/>
          <p:nvPr/>
        </p:nvSpPr>
        <p:spPr>
          <a:xfrm>
            <a:off x="191344" y="266668"/>
            <a:ext cx="7560840"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3600" u="none" cap="none" strike="noStrike">
                <a:solidFill>
                  <a:schemeClr val="dk1"/>
                </a:solidFill>
                <a:latin typeface="Arial Black"/>
                <a:ea typeface="Arial Black"/>
                <a:cs typeface="Arial Black"/>
                <a:sym typeface="Arial Black"/>
              </a:rPr>
              <a:t>Unidad Nº3:</a:t>
            </a:r>
            <a:endParaRPr/>
          </a:p>
          <a:p>
            <a:pPr indent="0" lvl="0" marL="0" marR="0" rtl="0" algn="l">
              <a:spcBef>
                <a:spcPts val="0"/>
              </a:spcBef>
              <a:spcAft>
                <a:spcPts val="0"/>
              </a:spcAft>
              <a:buNone/>
            </a:pPr>
            <a:r>
              <a:t/>
            </a:r>
            <a:endParaRPr b="0" i="0" sz="3600">
              <a:solidFill>
                <a:schemeClr val="dk1"/>
              </a:solidFill>
              <a:latin typeface="Arial Black"/>
              <a:ea typeface="Arial Black"/>
              <a:cs typeface="Arial Black"/>
              <a:sym typeface="Arial Black"/>
            </a:endParaRPr>
          </a:p>
          <a:p>
            <a:pPr indent="0" lvl="0" marL="0" marR="0" rtl="0" algn="l">
              <a:spcBef>
                <a:spcPts val="0"/>
              </a:spcBef>
              <a:spcAft>
                <a:spcPts val="0"/>
              </a:spcAft>
              <a:buNone/>
            </a:pPr>
            <a:r>
              <a:rPr lang="es-ES" sz="3600">
                <a:solidFill>
                  <a:schemeClr val="accent2"/>
                </a:solidFill>
                <a:latin typeface="Arial Black"/>
                <a:ea typeface="Arial Black"/>
                <a:cs typeface="Arial Black"/>
                <a:sym typeface="Arial Black"/>
              </a:rPr>
              <a:t>Cargas</a:t>
            </a:r>
            <a:endParaRPr/>
          </a:p>
          <a:p>
            <a:pPr indent="0" lvl="0" marL="0" marR="0" rtl="0" algn="l">
              <a:spcBef>
                <a:spcPts val="0"/>
              </a:spcBef>
              <a:spcAft>
                <a:spcPts val="0"/>
              </a:spcAft>
              <a:buNone/>
            </a:pPr>
            <a:r>
              <a:t/>
            </a:r>
            <a:endParaRPr sz="3600">
              <a:solidFill>
                <a:schemeClr val="accent2"/>
              </a:solidFill>
              <a:latin typeface="Arial Black"/>
              <a:ea typeface="Arial Black"/>
              <a:cs typeface="Arial Black"/>
              <a:sym typeface="Arial Black"/>
            </a:endParaRPr>
          </a:p>
          <a:p>
            <a:pPr indent="0" lvl="0" marL="0" marR="0" rtl="0" algn="l">
              <a:spcBef>
                <a:spcPts val="0"/>
              </a:spcBef>
              <a:spcAft>
                <a:spcPts val="0"/>
              </a:spcAft>
              <a:buNone/>
            </a:pPr>
            <a:r>
              <a:rPr lang="es-ES" sz="3600">
                <a:solidFill>
                  <a:schemeClr val="accent2"/>
                </a:solidFill>
                <a:latin typeface="Arial Black"/>
                <a:ea typeface="Arial Black"/>
                <a:cs typeface="Arial Black"/>
                <a:sym typeface="Arial Black"/>
              </a:rPr>
              <a:t>Análisis de Cargas</a:t>
            </a:r>
            <a:endParaRPr/>
          </a:p>
          <a:p>
            <a:pPr indent="0" lvl="0" marL="0" marR="0" rtl="0" algn="l">
              <a:spcBef>
                <a:spcPts val="0"/>
              </a:spcBef>
              <a:spcAft>
                <a:spcPts val="0"/>
              </a:spcAft>
              <a:buNone/>
            </a:pPr>
            <a:r>
              <a:t/>
            </a:r>
            <a:endParaRPr sz="3600">
              <a:solidFill>
                <a:schemeClr val="accent2"/>
              </a:solidFill>
              <a:latin typeface="Arial Black"/>
              <a:ea typeface="Arial Black"/>
              <a:cs typeface="Arial Black"/>
              <a:sym typeface="Arial Black"/>
            </a:endParaRPr>
          </a:p>
        </p:txBody>
      </p:sp>
      <p:sp>
        <p:nvSpPr>
          <p:cNvPr id="184" name="Google Shape;184;p1"/>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85" name="Google Shape;185;p1"/>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186" name="Google Shape;186;p1"/>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187" name="Google Shape;187;p1"/>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188" name="Google Shape;188;p1"/>
          <p:cNvPicPr preferRelativeResize="0"/>
          <p:nvPr/>
        </p:nvPicPr>
        <p:blipFill rotWithShape="1">
          <a:blip r:embed="rId5">
            <a:alphaModFix/>
          </a:blip>
          <a:srcRect b="2037" l="1370" r="740" t="717"/>
          <a:stretch/>
        </p:blipFill>
        <p:spPr>
          <a:xfrm>
            <a:off x="5879976" y="46148"/>
            <a:ext cx="6264696" cy="6263172"/>
          </a:xfrm>
          <a:prstGeom prst="rect">
            <a:avLst/>
          </a:prstGeom>
          <a:noFill/>
          <a:ln>
            <a:noFill/>
          </a:ln>
          <a:effectLst>
            <a:outerShdw blurRad="50800" rotWithShape="0" algn="ctr" dir="5400000" dist="50800">
              <a:srgbClr val="000000">
                <a:alpha val="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
          <p:cNvSpPr/>
          <p:nvPr/>
        </p:nvSpPr>
        <p:spPr>
          <a:xfrm>
            <a:off x="3302001" y="77788"/>
            <a:ext cx="8429625" cy="4619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400">
                <a:solidFill>
                  <a:schemeClr val="lt1"/>
                </a:solidFill>
                <a:latin typeface="Arial"/>
                <a:ea typeface="Arial"/>
                <a:cs typeface="Arial"/>
                <a:sym typeface="Arial"/>
              </a:rPr>
              <a:t>CLASIFICACIÓN (REGLAMENTO CIRSOC 101) </a:t>
            </a:r>
            <a:endParaRPr/>
          </a:p>
        </p:txBody>
      </p:sp>
      <p:sp>
        <p:nvSpPr>
          <p:cNvPr id="195" name="Google Shape;195;p2"/>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96" name="Google Shape;196;p2"/>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97" name="Google Shape;197;p2"/>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198" name="Google Shape;198;p2"/>
          <p:cNvSpPr/>
          <p:nvPr/>
        </p:nvSpPr>
        <p:spPr>
          <a:xfrm>
            <a:off x="1524001" y="2574038"/>
            <a:ext cx="4198937" cy="523220"/>
          </a:xfrm>
          <a:prstGeom prst="rect">
            <a:avLst/>
          </a:prstGeom>
          <a:noFill/>
          <a:ln>
            <a:noFill/>
          </a:ln>
        </p:spPr>
        <p:txBody>
          <a:bodyPr anchorCtr="0" anchor="t" bIns="45700" lIns="91425" spcFirstLastPara="1" rIns="91425" wrap="square" tIns="45700">
            <a:spAutoFit/>
          </a:bodyPr>
          <a:lstStyle/>
          <a:p>
            <a:pPr indent="-177800" lvl="0" marL="0" marR="0" rtl="0" algn="l">
              <a:spcBef>
                <a:spcPts val="0"/>
              </a:spcBef>
              <a:spcAft>
                <a:spcPts val="0"/>
              </a:spcAft>
              <a:buClr>
                <a:schemeClr val="accent2"/>
              </a:buClr>
              <a:buSzPts val="2800"/>
              <a:buFont typeface="Noto Sans Symbols"/>
              <a:buChar char="✔"/>
            </a:pPr>
            <a:r>
              <a:rPr b="1" lang="es-ES" sz="2800">
                <a:solidFill>
                  <a:schemeClr val="accent2"/>
                </a:solidFill>
                <a:latin typeface="Arial"/>
                <a:ea typeface="Arial"/>
                <a:cs typeface="Arial"/>
                <a:sym typeface="Arial"/>
              </a:rPr>
              <a:t> PERMANENTES  </a:t>
            </a:r>
            <a:endParaRPr/>
          </a:p>
        </p:txBody>
      </p:sp>
      <p:sp>
        <p:nvSpPr>
          <p:cNvPr id="199" name="Google Shape;199;p2"/>
          <p:cNvSpPr/>
          <p:nvPr/>
        </p:nvSpPr>
        <p:spPr>
          <a:xfrm>
            <a:off x="1622815" y="3684567"/>
            <a:ext cx="3079751" cy="584200"/>
          </a:xfrm>
          <a:prstGeom prst="rect">
            <a:avLst/>
          </a:prstGeom>
          <a:noFill/>
          <a:ln>
            <a:noFill/>
          </a:ln>
        </p:spPr>
        <p:txBody>
          <a:bodyPr anchorCtr="0" anchor="t" bIns="45700" lIns="91425" spcFirstLastPara="1" rIns="91425" wrap="square" tIns="45700">
            <a:spAutoFit/>
          </a:bodyPr>
          <a:lstStyle/>
          <a:p>
            <a:pPr indent="-203200" lvl="0" marL="0" marR="0" rtl="0" algn="l">
              <a:spcBef>
                <a:spcPts val="0"/>
              </a:spcBef>
              <a:spcAft>
                <a:spcPts val="0"/>
              </a:spcAft>
              <a:buClr>
                <a:schemeClr val="accent2"/>
              </a:buClr>
              <a:buSzPts val="3200"/>
              <a:buFont typeface="Noto Sans Symbols"/>
              <a:buChar char="✔"/>
            </a:pPr>
            <a:r>
              <a:rPr b="1" lang="es-ES" sz="3200">
                <a:solidFill>
                  <a:schemeClr val="accent2"/>
                </a:solidFill>
                <a:latin typeface="Arial"/>
                <a:ea typeface="Arial"/>
                <a:cs typeface="Arial"/>
                <a:sym typeface="Arial"/>
              </a:rPr>
              <a:t> </a:t>
            </a:r>
            <a:r>
              <a:rPr b="1" lang="es-ES" sz="2800">
                <a:solidFill>
                  <a:schemeClr val="accent2"/>
                </a:solidFill>
                <a:latin typeface="Arial"/>
                <a:ea typeface="Arial"/>
                <a:cs typeface="Arial"/>
                <a:sym typeface="Arial"/>
              </a:rPr>
              <a:t>VARIABLES</a:t>
            </a:r>
            <a:endParaRPr/>
          </a:p>
        </p:txBody>
      </p:sp>
      <p:sp>
        <p:nvSpPr>
          <p:cNvPr id="200" name="Google Shape;200;p2"/>
          <p:cNvSpPr/>
          <p:nvPr/>
        </p:nvSpPr>
        <p:spPr>
          <a:xfrm>
            <a:off x="1695510" y="4973972"/>
            <a:ext cx="4324011" cy="523220"/>
          </a:xfrm>
          <a:prstGeom prst="rect">
            <a:avLst/>
          </a:prstGeom>
          <a:noFill/>
          <a:ln>
            <a:noFill/>
          </a:ln>
        </p:spPr>
        <p:txBody>
          <a:bodyPr anchorCtr="0" anchor="t" bIns="45700" lIns="91425" spcFirstLastPara="1" rIns="91425" wrap="square" tIns="45700">
            <a:spAutoFit/>
          </a:bodyPr>
          <a:lstStyle/>
          <a:p>
            <a:pPr indent="-177800" lvl="0" marL="0" marR="0" rtl="0" algn="l">
              <a:spcBef>
                <a:spcPts val="0"/>
              </a:spcBef>
              <a:spcAft>
                <a:spcPts val="0"/>
              </a:spcAft>
              <a:buClr>
                <a:schemeClr val="accent2"/>
              </a:buClr>
              <a:buSzPts val="2800"/>
              <a:buFont typeface="Noto Sans Symbols"/>
              <a:buChar char="✔"/>
            </a:pPr>
            <a:r>
              <a:rPr b="1" lang="es-ES" sz="2800">
                <a:solidFill>
                  <a:schemeClr val="accent2"/>
                </a:solidFill>
                <a:latin typeface="Arial"/>
                <a:ea typeface="Arial"/>
                <a:cs typeface="Arial"/>
                <a:sym typeface="Arial"/>
              </a:rPr>
              <a:t> ACCIDENTALES</a:t>
            </a:r>
            <a:endParaRPr/>
          </a:p>
        </p:txBody>
      </p:sp>
      <p:sp>
        <p:nvSpPr>
          <p:cNvPr id="201" name="Google Shape;201;p2"/>
          <p:cNvSpPr/>
          <p:nvPr/>
        </p:nvSpPr>
        <p:spPr>
          <a:xfrm>
            <a:off x="138403" y="460433"/>
            <a:ext cx="2366963" cy="584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3200">
                <a:solidFill>
                  <a:schemeClr val="dk1"/>
                </a:solidFill>
                <a:latin typeface="Arial"/>
                <a:ea typeface="Arial"/>
                <a:cs typeface="Arial"/>
                <a:sym typeface="Arial"/>
              </a:rPr>
              <a:t>CARGAS</a:t>
            </a:r>
            <a:endParaRPr b="1" sz="3200">
              <a:solidFill>
                <a:schemeClr val="dk1"/>
              </a:solidFill>
              <a:latin typeface="Arial"/>
              <a:ea typeface="Arial"/>
              <a:cs typeface="Arial"/>
              <a:sym typeface="Arial"/>
            </a:endParaRPr>
          </a:p>
        </p:txBody>
      </p:sp>
      <p:sp>
        <p:nvSpPr>
          <p:cNvPr id="202" name="Google Shape;202;p2"/>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03" name="Google Shape;203;p2"/>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204" name="Google Shape;204;p2"/>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pic>
        <p:nvPicPr>
          <p:cNvPr id="205" name="Google Shape;205;p2"/>
          <p:cNvPicPr preferRelativeResize="0"/>
          <p:nvPr/>
        </p:nvPicPr>
        <p:blipFill rotWithShape="1">
          <a:blip r:embed="rId5">
            <a:alphaModFix/>
          </a:blip>
          <a:srcRect b="0" l="0" r="0" t="0"/>
          <a:stretch/>
        </p:blipFill>
        <p:spPr>
          <a:xfrm>
            <a:off x="12432704" y="2626121"/>
            <a:ext cx="7105650" cy="2752725"/>
          </a:xfrm>
          <a:prstGeom prst="rect">
            <a:avLst/>
          </a:prstGeom>
          <a:noFill/>
          <a:ln>
            <a:noFill/>
          </a:ln>
        </p:spPr>
      </p:pic>
      <p:sp>
        <p:nvSpPr>
          <p:cNvPr id="206" name="Google Shape;206;p2"/>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207" name="Google Shape;207;p2"/>
          <p:cNvSpPr/>
          <p:nvPr/>
        </p:nvSpPr>
        <p:spPr>
          <a:xfrm>
            <a:off x="518008" y="1223983"/>
            <a:ext cx="697139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000">
                <a:solidFill>
                  <a:schemeClr val="dk1"/>
                </a:solidFill>
                <a:latin typeface="Arial"/>
                <a:ea typeface="Arial"/>
                <a:cs typeface="Arial"/>
                <a:sym typeface="Arial"/>
              </a:rPr>
              <a:t>Se considera carga a toda causa capaz de producir estados tensionales en una estructura o elemento estructural.</a:t>
            </a:r>
            <a:endParaRPr sz="20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14" name="Google Shape;214;p3"/>
          <p:cNvSpPr/>
          <p:nvPr/>
        </p:nvSpPr>
        <p:spPr>
          <a:xfrm>
            <a:off x="126877" y="574602"/>
            <a:ext cx="292764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accent2"/>
                </a:solidFill>
                <a:latin typeface="Arial"/>
                <a:ea typeface="Arial"/>
                <a:cs typeface="Arial"/>
                <a:sym typeface="Arial"/>
              </a:rPr>
              <a:t> (q</a:t>
            </a:r>
            <a:r>
              <a:rPr b="1" baseline="-25000" lang="es-ES" sz="2000">
                <a:solidFill>
                  <a:schemeClr val="accent2"/>
                </a:solidFill>
                <a:latin typeface="Arial"/>
                <a:ea typeface="Arial"/>
                <a:cs typeface="Arial"/>
                <a:sym typeface="Arial"/>
              </a:rPr>
              <a:t>D</a:t>
            </a:r>
            <a:r>
              <a:rPr b="1" lang="es-ES" sz="2000">
                <a:solidFill>
                  <a:schemeClr val="accent2"/>
                </a:solidFill>
                <a:latin typeface="Arial"/>
                <a:ea typeface="Arial"/>
                <a:cs typeface="Arial"/>
                <a:sym typeface="Arial"/>
              </a:rPr>
              <a:t>: cargas muertas)</a:t>
            </a:r>
            <a:endParaRPr/>
          </a:p>
        </p:txBody>
      </p:sp>
      <p:sp>
        <p:nvSpPr>
          <p:cNvPr id="215" name="Google Shape;215;p3"/>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16" name="Google Shape;216;p3"/>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17" name="Google Shape;217;p3"/>
          <p:cNvSpPr/>
          <p:nvPr/>
        </p:nvSpPr>
        <p:spPr>
          <a:xfrm>
            <a:off x="7917561" y="2287160"/>
            <a:ext cx="430895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200">
                <a:solidFill>
                  <a:schemeClr val="dk1"/>
                </a:solidFill>
                <a:latin typeface="Arial"/>
                <a:ea typeface="Arial"/>
                <a:cs typeface="Arial"/>
                <a:sym typeface="Arial"/>
              </a:rPr>
              <a:t>Cirsoc 101 </a:t>
            </a:r>
            <a:r>
              <a:rPr lang="es-ES" sz="1200">
                <a:solidFill>
                  <a:schemeClr val="dk1"/>
                </a:solidFill>
                <a:latin typeface="Arial"/>
                <a:ea typeface="Arial"/>
                <a:cs typeface="Arial"/>
                <a:sym typeface="Arial"/>
              </a:rPr>
              <a:t>proporciona  los pesos específicos de materiales que permiten obtener el peso de los componentes.</a:t>
            </a:r>
            <a:endParaRPr/>
          </a:p>
        </p:txBody>
      </p:sp>
      <p:sp>
        <p:nvSpPr>
          <p:cNvPr id="218" name="Google Shape;218;p3"/>
          <p:cNvSpPr/>
          <p:nvPr/>
        </p:nvSpPr>
        <p:spPr>
          <a:xfrm>
            <a:off x="34305" y="40823"/>
            <a:ext cx="558941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3200">
                <a:solidFill>
                  <a:schemeClr val="accent2"/>
                </a:solidFill>
                <a:latin typeface="Arial"/>
                <a:ea typeface="Arial"/>
                <a:cs typeface="Arial"/>
                <a:sym typeface="Arial"/>
              </a:rPr>
              <a:t> </a:t>
            </a:r>
            <a:r>
              <a:rPr b="1" lang="es-ES" sz="2800">
                <a:solidFill>
                  <a:schemeClr val="accent2"/>
                </a:solidFill>
                <a:latin typeface="Arial"/>
                <a:ea typeface="Arial"/>
                <a:cs typeface="Arial"/>
                <a:sym typeface="Arial"/>
              </a:rPr>
              <a:t>CARGAS PERMANENTES (D) </a:t>
            </a:r>
            <a:endParaRPr/>
          </a:p>
        </p:txBody>
      </p:sp>
      <p:sp>
        <p:nvSpPr>
          <p:cNvPr id="219" name="Google Shape;219;p3"/>
          <p:cNvSpPr/>
          <p:nvPr/>
        </p:nvSpPr>
        <p:spPr>
          <a:xfrm>
            <a:off x="229976" y="1185325"/>
            <a:ext cx="4709989" cy="646331"/>
          </a:xfrm>
          <a:prstGeom prst="rect">
            <a:avLst/>
          </a:prstGeom>
          <a:no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Peso propio de estructura  y </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   otros elementos de construcción</a:t>
            </a:r>
            <a:endParaRPr sz="1800">
              <a:solidFill>
                <a:schemeClr val="dk1"/>
              </a:solidFill>
              <a:latin typeface="Arial"/>
              <a:ea typeface="Arial"/>
              <a:cs typeface="Arial"/>
              <a:sym typeface="Arial"/>
            </a:endParaRPr>
          </a:p>
        </p:txBody>
      </p:sp>
      <p:sp>
        <p:nvSpPr>
          <p:cNvPr id="220" name="Google Shape;220;p3"/>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21" name="Google Shape;221;p3"/>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222" name="Google Shape;222;p3"/>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pic>
        <p:nvPicPr>
          <p:cNvPr id="223" name="Google Shape;223;p3"/>
          <p:cNvPicPr preferRelativeResize="0"/>
          <p:nvPr/>
        </p:nvPicPr>
        <p:blipFill rotWithShape="1">
          <a:blip r:embed="rId5">
            <a:alphaModFix/>
          </a:blip>
          <a:srcRect b="0" l="0" r="0" t="0"/>
          <a:stretch/>
        </p:blipFill>
        <p:spPr>
          <a:xfrm>
            <a:off x="10244658" y="3823839"/>
            <a:ext cx="1852708" cy="2632313"/>
          </a:xfrm>
          <a:prstGeom prst="rect">
            <a:avLst/>
          </a:prstGeom>
          <a:noFill/>
          <a:ln>
            <a:noFill/>
          </a:ln>
        </p:spPr>
      </p:pic>
      <p:pic>
        <p:nvPicPr>
          <p:cNvPr id="224" name="Google Shape;224;p3"/>
          <p:cNvPicPr preferRelativeResize="0"/>
          <p:nvPr/>
        </p:nvPicPr>
        <p:blipFill rotWithShape="1">
          <a:blip r:embed="rId6">
            <a:alphaModFix/>
          </a:blip>
          <a:srcRect b="49623" l="0" r="0" t="0"/>
          <a:stretch/>
        </p:blipFill>
        <p:spPr>
          <a:xfrm>
            <a:off x="5012823" y="802546"/>
            <a:ext cx="7105650" cy="1386729"/>
          </a:xfrm>
          <a:prstGeom prst="rect">
            <a:avLst/>
          </a:prstGeom>
          <a:noFill/>
          <a:ln>
            <a:noFill/>
          </a:ln>
        </p:spPr>
      </p:pic>
      <p:sp>
        <p:nvSpPr>
          <p:cNvPr id="225" name="Google Shape;225;p3"/>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226" name="Google Shape;226;p3"/>
          <p:cNvSpPr/>
          <p:nvPr/>
        </p:nvSpPr>
        <p:spPr>
          <a:xfrm>
            <a:off x="335360" y="1910970"/>
            <a:ext cx="479286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Son de magnitud importante, fáciles de prever y tienen variaciones despreciables</a:t>
            </a:r>
            <a:endParaRPr/>
          </a:p>
        </p:txBody>
      </p:sp>
      <p:pic>
        <p:nvPicPr>
          <p:cNvPr id="227" name="Google Shape;227;p3"/>
          <p:cNvPicPr preferRelativeResize="0"/>
          <p:nvPr/>
        </p:nvPicPr>
        <p:blipFill rotWithShape="1">
          <a:blip r:embed="rId7">
            <a:alphaModFix/>
          </a:blip>
          <a:srcRect b="0" l="0" r="0" t="0"/>
          <a:stretch/>
        </p:blipFill>
        <p:spPr>
          <a:xfrm>
            <a:off x="4658747" y="3015037"/>
            <a:ext cx="4636667" cy="3419952"/>
          </a:xfrm>
          <a:prstGeom prst="rect">
            <a:avLst/>
          </a:prstGeom>
          <a:noFill/>
          <a:ln>
            <a:noFill/>
          </a:ln>
        </p:spPr>
      </p:pic>
      <p:pic>
        <p:nvPicPr>
          <p:cNvPr id="228" name="Google Shape;228;p3"/>
          <p:cNvPicPr preferRelativeResize="0"/>
          <p:nvPr/>
        </p:nvPicPr>
        <p:blipFill rotWithShape="1">
          <a:blip r:embed="rId8">
            <a:alphaModFix/>
          </a:blip>
          <a:srcRect b="0" l="0" r="0" t="0"/>
          <a:stretch/>
        </p:blipFill>
        <p:spPr>
          <a:xfrm>
            <a:off x="0" y="3015037"/>
            <a:ext cx="4658375" cy="34199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5" name="Google Shape;235;p4"/>
          <p:cNvSpPr/>
          <p:nvPr/>
        </p:nvSpPr>
        <p:spPr>
          <a:xfrm>
            <a:off x="126877" y="574602"/>
            <a:ext cx="292764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accent2"/>
                </a:solidFill>
                <a:latin typeface="Arial"/>
                <a:ea typeface="Arial"/>
                <a:cs typeface="Arial"/>
                <a:sym typeface="Arial"/>
              </a:rPr>
              <a:t> (q</a:t>
            </a:r>
            <a:r>
              <a:rPr b="1" baseline="-25000" lang="es-ES" sz="2000">
                <a:solidFill>
                  <a:schemeClr val="accent2"/>
                </a:solidFill>
                <a:latin typeface="Arial"/>
                <a:ea typeface="Arial"/>
                <a:cs typeface="Arial"/>
                <a:sym typeface="Arial"/>
              </a:rPr>
              <a:t>D</a:t>
            </a:r>
            <a:r>
              <a:rPr b="1" lang="es-ES" sz="2000">
                <a:solidFill>
                  <a:schemeClr val="accent2"/>
                </a:solidFill>
                <a:latin typeface="Arial"/>
                <a:ea typeface="Arial"/>
                <a:cs typeface="Arial"/>
                <a:sym typeface="Arial"/>
              </a:rPr>
              <a:t>: cargas muertas)</a:t>
            </a:r>
            <a:endParaRPr/>
          </a:p>
        </p:txBody>
      </p:sp>
      <p:sp>
        <p:nvSpPr>
          <p:cNvPr id="236" name="Google Shape;236;p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7" name="Google Shape;237;p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38" name="Google Shape;238;p4"/>
          <p:cNvSpPr/>
          <p:nvPr/>
        </p:nvSpPr>
        <p:spPr>
          <a:xfrm>
            <a:off x="5375920" y="176588"/>
            <a:ext cx="4709989" cy="646331"/>
          </a:xfrm>
          <a:prstGeom prst="rect">
            <a:avLst/>
          </a:prstGeom>
          <a:no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Peso propio de estructura  y </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   otros elementos de construcción</a:t>
            </a:r>
            <a:endParaRPr sz="1800">
              <a:solidFill>
                <a:schemeClr val="dk1"/>
              </a:solidFill>
              <a:latin typeface="Arial"/>
              <a:ea typeface="Arial"/>
              <a:cs typeface="Arial"/>
              <a:sym typeface="Arial"/>
            </a:endParaRPr>
          </a:p>
        </p:txBody>
      </p:sp>
      <p:sp>
        <p:nvSpPr>
          <p:cNvPr id="239" name="Google Shape;239;p4"/>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40" name="Google Shape;240;p4"/>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241" name="Google Shape;241;p4"/>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242" name="Google Shape;242;p4"/>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243" name="Google Shape;243;p4"/>
          <p:cNvPicPr preferRelativeResize="0"/>
          <p:nvPr/>
        </p:nvPicPr>
        <p:blipFill rotWithShape="1">
          <a:blip r:embed="rId5">
            <a:alphaModFix/>
          </a:blip>
          <a:srcRect b="0" l="0" r="0" t="0"/>
          <a:stretch/>
        </p:blipFill>
        <p:spPr>
          <a:xfrm>
            <a:off x="9267449" y="-459432"/>
            <a:ext cx="2890246" cy="4115753"/>
          </a:xfrm>
          <a:prstGeom prst="rect">
            <a:avLst/>
          </a:prstGeom>
          <a:noFill/>
          <a:ln>
            <a:noFill/>
          </a:ln>
        </p:spPr>
      </p:pic>
      <p:pic>
        <p:nvPicPr>
          <p:cNvPr id="244" name="Google Shape;244;p4"/>
          <p:cNvPicPr preferRelativeResize="0"/>
          <p:nvPr/>
        </p:nvPicPr>
        <p:blipFill rotWithShape="1">
          <a:blip r:embed="rId6">
            <a:alphaModFix/>
          </a:blip>
          <a:srcRect b="0" l="17339" r="0" t="27873"/>
          <a:stretch/>
        </p:blipFill>
        <p:spPr>
          <a:xfrm>
            <a:off x="-20074" y="4005064"/>
            <a:ext cx="4316813" cy="2436026"/>
          </a:xfrm>
          <a:prstGeom prst="rect">
            <a:avLst/>
          </a:prstGeom>
          <a:noFill/>
          <a:ln>
            <a:noFill/>
          </a:ln>
        </p:spPr>
      </p:pic>
      <p:pic>
        <p:nvPicPr>
          <p:cNvPr id="245" name="Google Shape;245;p4"/>
          <p:cNvPicPr preferRelativeResize="0"/>
          <p:nvPr/>
        </p:nvPicPr>
        <p:blipFill rotWithShape="1">
          <a:blip r:embed="rId7">
            <a:alphaModFix/>
          </a:blip>
          <a:srcRect b="21510" l="33013" r="10213" t="18292"/>
          <a:stretch/>
        </p:blipFill>
        <p:spPr>
          <a:xfrm>
            <a:off x="3076649" y="1020241"/>
            <a:ext cx="4834633" cy="3006684"/>
          </a:xfrm>
          <a:prstGeom prst="rect">
            <a:avLst/>
          </a:prstGeom>
          <a:noFill/>
          <a:ln>
            <a:noFill/>
          </a:ln>
        </p:spPr>
      </p:pic>
      <p:pic>
        <p:nvPicPr>
          <p:cNvPr id="246" name="Google Shape;246;p4"/>
          <p:cNvPicPr preferRelativeResize="0"/>
          <p:nvPr/>
        </p:nvPicPr>
        <p:blipFill rotWithShape="1">
          <a:blip r:embed="rId8">
            <a:alphaModFix/>
          </a:blip>
          <a:srcRect b="8472" l="0" r="0" t="0"/>
          <a:stretch/>
        </p:blipFill>
        <p:spPr>
          <a:xfrm>
            <a:off x="4287585" y="4026926"/>
            <a:ext cx="4974737" cy="2429208"/>
          </a:xfrm>
          <a:prstGeom prst="rect">
            <a:avLst/>
          </a:prstGeom>
          <a:noFill/>
          <a:ln>
            <a:noFill/>
          </a:ln>
        </p:spPr>
      </p:pic>
      <p:pic>
        <p:nvPicPr>
          <p:cNvPr id="247" name="Google Shape;247;p4"/>
          <p:cNvPicPr preferRelativeResize="0"/>
          <p:nvPr/>
        </p:nvPicPr>
        <p:blipFill rotWithShape="1">
          <a:blip r:embed="rId9">
            <a:alphaModFix/>
          </a:blip>
          <a:srcRect b="33218" l="0" r="0" t="-1"/>
          <a:stretch/>
        </p:blipFill>
        <p:spPr>
          <a:xfrm>
            <a:off x="-13921" y="1020241"/>
            <a:ext cx="3090570" cy="2994439"/>
          </a:xfrm>
          <a:prstGeom prst="rect">
            <a:avLst/>
          </a:prstGeom>
          <a:noFill/>
          <a:ln>
            <a:noFill/>
          </a:ln>
        </p:spPr>
      </p:pic>
      <p:sp>
        <p:nvSpPr>
          <p:cNvPr id="248" name="Google Shape;248;p4"/>
          <p:cNvSpPr/>
          <p:nvPr/>
        </p:nvSpPr>
        <p:spPr>
          <a:xfrm>
            <a:off x="34305" y="40823"/>
            <a:ext cx="558941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3200">
                <a:solidFill>
                  <a:schemeClr val="accent2"/>
                </a:solidFill>
                <a:latin typeface="Arial"/>
                <a:ea typeface="Arial"/>
                <a:cs typeface="Arial"/>
                <a:sym typeface="Arial"/>
              </a:rPr>
              <a:t> </a:t>
            </a:r>
            <a:r>
              <a:rPr b="1" lang="es-ES" sz="2800">
                <a:solidFill>
                  <a:schemeClr val="accent2"/>
                </a:solidFill>
                <a:latin typeface="Arial"/>
                <a:ea typeface="Arial"/>
                <a:cs typeface="Arial"/>
                <a:sym typeface="Arial"/>
              </a:rPr>
              <a:t>CARGAS PERMANENTES (D) </a:t>
            </a:r>
            <a:endParaRPr/>
          </a:p>
        </p:txBody>
      </p:sp>
      <p:pic>
        <p:nvPicPr>
          <p:cNvPr id="249" name="Google Shape;249;p4"/>
          <p:cNvPicPr preferRelativeResize="0"/>
          <p:nvPr/>
        </p:nvPicPr>
        <p:blipFill rotWithShape="1">
          <a:blip r:embed="rId10">
            <a:alphaModFix/>
          </a:blip>
          <a:srcRect b="0" l="0" r="0" t="0"/>
          <a:stretch/>
        </p:blipFill>
        <p:spPr>
          <a:xfrm>
            <a:off x="9262322" y="2126446"/>
            <a:ext cx="2928801" cy="432688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5" name="Google Shape;255;p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6" name="Google Shape;256;p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57" name="Google Shape;257;p5"/>
          <p:cNvSpPr/>
          <p:nvPr/>
        </p:nvSpPr>
        <p:spPr>
          <a:xfrm>
            <a:off x="-257868" y="576625"/>
            <a:ext cx="356373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2000">
                <a:solidFill>
                  <a:schemeClr val="dk1"/>
                </a:solidFill>
                <a:latin typeface="Arial"/>
                <a:ea typeface="Arial"/>
                <a:cs typeface="Arial"/>
                <a:sym typeface="Arial"/>
              </a:rPr>
              <a:t> </a:t>
            </a:r>
            <a:r>
              <a:rPr b="1" lang="es-ES" sz="2000">
                <a:solidFill>
                  <a:schemeClr val="dk1"/>
                </a:solidFill>
                <a:latin typeface="Arial"/>
                <a:ea typeface="Arial"/>
                <a:cs typeface="Arial"/>
                <a:sym typeface="Arial"/>
              </a:rPr>
              <a:t>(qL: carga vivas)</a:t>
            </a:r>
            <a:endParaRPr/>
          </a:p>
        </p:txBody>
      </p:sp>
      <p:sp>
        <p:nvSpPr>
          <p:cNvPr id="258" name="Google Shape;258;p5"/>
          <p:cNvSpPr/>
          <p:nvPr/>
        </p:nvSpPr>
        <p:spPr>
          <a:xfrm>
            <a:off x="165968" y="1035468"/>
            <a:ext cx="8544272"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 </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Sobrecargas de </a:t>
            </a:r>
            <a:r>
              <a:rPr b="1" lang="es-ES" sz="1800">
                <a:solidFill>
                  <a:schemeClr val="accent2"/>
                </a:solidFill>
                <a:latin typeface="Arial"/>
                <a:ea typeface="Arial"/>
                <a:cs typeface="Arial"/>
                <a:sym typeface="Arial"/>
              </a:rPr>
              <a:t>entrepisos</a:t>
            </a:r>
            <a:r>
              <a:rPr b="1" lang="es-ES" sz="1800">
                <a:solidFill>
                  <a:schemeClr val="dk1"/>
                </a:solidFill>
                <a:latin typeface="Arial"/>
                <a:ea typeface="Arial"/>
                <a:cs typeface="Arial"/>
                <a:sym typeface="Arial"/>
              </a:rPr>
              <a:t>: dependen del uso.</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 </a:t>
            </a:r>
            <a:endParaRPr/>
          </a:p>
        </p:txBody>
      </p:sp>
      <p:sp>
        <p:nvSpPr>
          <p:cNvPr descr="blob:https://web.whatsapp.com/e9086bae-07c4-477e-95a3-474427284f29" id="259" name="Google Shape;259;p5"/>
          <p:cNvSpPr/>
          <p:nvPr/>
        </p:nvSpPr>
        <p:spPr>
          <a:xfrm>
            <a:off x="1692275" y="-1825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descr="blob:https://web.whatsapp.com/e9086bae-07c4-477e-95a3-474427284f29" id="260" name="Google Shape;260;p5"/>
          <p:cNvSpPr/>
          <p:nvPr/>
        </p:nvSpPr>
        <p:spPr>
          <a:xfrm>
            <a:off x="1844675" y="-301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descr="blob:https://web.whatsapp.com/e9086bae-07c4-477e-95a3-474427284f29" id="261" name="Google Shape;261;p5"/>
          <p:cNvSpPr/>
          <p:nvPr/>
        </p:nvSpPr>
        <p:spPr>
          <a:xfrm>
            <a:off x="1997075" y="122238"/>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262" name="Google Shape;262;p5"/>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63" name="Google Shape;263;p5"/>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264" name="Google Shape;264;p5"/>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265" name="Google Shape;265;p5"/>
          <p:cNvSpPr/>
          <p:nvPr/>
        </p:nvSpPr>
        <p:spPr>
          <a:xfrm>
            <a:off x="34305" y="40823"/>
            <a:ext cx="558941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 CARGAS </a:t>
            </a:r>
            <a:r>
              <a:rPr b="1" lang="es-ES" sz="2400">
                <a:solidFill>
                  <a:schemeClr val="accent2"/>
                </a:solidFill>
                <a:latin typeface="Arial"/>
                <a:ea typeface="Arial"/>
                <a:cs typeface="Arial"/>
                <a:sym typeface="Arial"/>
              </a:rPr>
              <a:t>VARIABLES (L) </a:t>
            </a:r>
            <a:endParaRPr/>
          </a:p>
        </p:txBody>
      </p:sp>
      <p:sp>
        <p:nvSpPr>
          <p:cNvPr id="266" name="Google Shape;266;p5"/>
          <p:cNvSpPr/>
          <p:nvPr/>
        </p:nvSpPr>
        <p:spPr>
          <a:xfrm>
            <a:off x="8730638" y="1700122"/>
            <a:ext cx="343931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400">
                <a:solidFill>
                  <a:schemeClr val="dk1"/>
                </a:solidFill>
                <a:latin typeface="Arial"/>
                <a:ea typeface="Arial"/>
                <a:cs typeface="Arial"/>
                <a:sym typeface="Arial"/>
              </a:rPr>
              <a:t>Se obtienen de tablas del CIRSOC 101.</a:t>
            </a:r>
            <a:endParaRPr/>
          </a:p>
        </p:txBody>
      </p:sp>
      <p:pic>
        <p:nvPicPr>
          <p:cNvPr id="267" name="Google Shape;267;p5"/>
          <p:cNvPicPr preferRelativeResize="0"/>
          <p:nvPr/>
        </p:nvPicPr>
        <p:blipFill rotWithShape="1">
          <a:blip r:embed="rId5">
            <a:alphaModFix/>
          </a:blip>
          <a:srcRect b="2032" l="0" r="0" t="55536"/>
          <a:stretch/>
        </p:blipFill>
        <p:spPr>
          <a:xfrm>
            <a:off x="5160590" y="297621"/>
            <a:ext cx="7105650" cy="1168010"/>
          </a:xfrm>
          <a:prstGeom prst="rect">
            <a:avLst/>
          </a:prstGeom>
          <a:noFill/>
          <a:ln>
            <a:noFill/>
          </a:ln>
        </p:spPr>
      </p:pic>
      <p:sp>
        <p:nvSpPr>
          <p:cNvPr id="268" name="Google Shape;268;p5"/>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269" name="Google Shape;269;p5"/>
          <p:cNvSpPr/>
          <p:nvPr/>
        </p:nvSpPr>
        <p:spPr>
          <a:xfrm>
            <a:off x="145570" y="1804073"/>
            <a:ext cx="588875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Tiene elevada probabilidad de actuación, variaciones frecuentes, continuas y no son despreciables. </a:t>
            </a:r>
            <a:endParaRPr/>
          </a:p>
        </p:txBody>
      </p:sp>
      <p:pic>
        <p:nvPicPr>
          <p:cNvPr id="270" name="Google Shape;270;p5"/>
          <p:cNvPicPr preferRelativeResize="0"/>
          <p:nvPr/>
        </p:nvPicPr>
        <p:blipFill rotWithShape="1">
          <a:blip r:embed="rId6">
            <a:alphaModFix/>
          </a:blip>
          <a:srcRect b="0" l="0" r="10274" t="0"/>
          <a:stretch/>
        </p:blipFill>
        <p:spPr>
          <a:xfrm>
            <a:off x="8215739" y="3411415"/>
            <a:ext cx="3976442" cy="3029110"/>
          </a:xfrm>
          <a:prstGeom prst="rect">
            <a:avLst/>
          </a:prstGeom>
          <a:noFill/>
          <a:ln>
            <a:noFill/>
          </a:ln>
        </p:spPr>
      </p:pic>
      <p:pic>
        <p:nvPicPr>
          <p:cNvPr id="271" name="Google Shape;271;p5"/>
          <p:cNvPicPr preferRelativeResize="0"/>
          <p:nvPr/>
        </p:nvPicPr>
        <p:blipFill rotWithShape="1">
          <a:blip r:embed="rId7">
            <a:alphaModFix/>
          </a:blip>
          <a:srcRect b="0" l="3637" r="0" t="0"/>
          <a:stretch/>
        </p:blipFill>
        <p:spPr>
          <a:xfrm>
            <a:off x="4342336" y="3411432"/>
            <a:ext cx="4108623" cy="3070545"/>
          </a:xfrm>
          <a:prstGeom prst="rect">
            <a:avLst/>
          </a:prstGeom>
          <a:noFill/>
          <a:ln>
            <a:noFill/>
          </a:ln>
        </p:spPr>
      </p:pic>
      <p:pic>
        <p:nvPicPr>
          <p:cNvPr id="272" name="Google Shape;272;p5"/>
          <p:cNvPicPr preferRelativeResize="0"/>
          <p:nvPr/>
        </p:nvPicPr>
        <p:blipFill rotWithShape="1">
          <a:blip r:embed="rId8">
            <a:alphaModFix/>
          </a:blip>
          <a:srcRect b="0" l="0" r="19692" t="0"/>
          <a:stretch/>
        </p:blipFill>
        <p:spPr>
          <a:xfrm>
            <a:off x="8833" y="3374966"/>
            <a:ext cx="4333503" cy="309473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6"/>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8" name="Google Shape;278;p6"/>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79" name="Google Shape;279;p6"/>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280" name="Google Shape;280;p6"/>
          <p:cNvSpPr/>
          <p:nvPr/>
        </p:nvSpPr>
        <p:spPr>
          <a:xfrm>
            <a:off x="-257868" y="576625"/>
            <a:ext cx="356373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2000">
                <a:solidFill>
                  <a:schemeClr val="accent2"/>
                </a:solidFill>
                <a:latin typeface="Arial"/>
                <a:ea typeface="Arial"/>
                <a:cs typeface="Arial"/>
                <a:sym typeface="Arial"/>
              </a:rPr>
              <a:t> </a:t>
            </a:r>
            <a:r>
              <a:rPr b="1" lang="es-ES" sz="2000">
                <a:solidFill>
                  <a:schemeClr val="accent2"/>
                </a:solidFill>
                <a:latin typeface="Arial"/>
                <a:ea typeface="Arial"/>
                <a:cs typeface="Arial"/>
                <a:sym typeface="Arial"/>
              </a:rPr>
              <a:t>(qL: carga vivas)</a:t>
            </a:r>
            <a:endParaRPr/>
          </a:p>
        </p:txBody>
      </p:sp>
      <p:sp>
        <p:nvSpPr>
          <p:cNvPr id="281" name="Google Shape;281;p6"/>
          <p:cNvSpPr/>
          <p:nvPr/>
        </p:nvSpPr>
        <p:spPr>
          <a:xfrm>
            <a:off x="169143" y="959273"/>
            <a:ext cx="8544272"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Sobrecargas de </a:t>
            </a:r>
            <a:r>
              <a:rPr b="1" lang="es-ES" sz="1800">
                <a:solidFill>
                  <a:schemeClr val="accent2"/>
                </a:solidFill>
                <a:latin typeface="Arial"/>
                <a:ea typeface="Arial"/>
                <a:cs typeface="Arial"/>
                <a:sym typeface="Arial"/>
              </a:rPr>
              <a:t>cubiertas</a:t>
            </a:r>
            <a:r>
              <a:rPr b="1" lang="es-ES" sz="1800">
                <a:solidFill>
                  <a:schemeClr val="dk1"/>
                </a:solidFill>
                <a:latin typeface="Arial"/>
                <a:ea typeface="Arial"/>
                <a:cs typeface="Arial"/>
                <a:sym typeface="Arial"/>
              </a:rPr>
              <a:t>: dependen del tipo, </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inclinación y del uso (destino).</a:t>
            </a:r>
            <a:endParaRPr/>
          </a:p>
          <a:p>
            <a:pPr indent="0" lvl="0" marL="0" marR="0" rtl="0" algn="l">
              <a:spcBef>
                <a:spcPts val="0"/>
              </a:spcBef>
              <a:spcAft>
                <a:spcPts val="0"/>
              </a:spcAft>
              <a:buNone/>
            </a:pPr>
            <a:r>
              <a:rPr b="1" lang="es-ES" sz="1800">
                <a:solidFill>
                  <a:schemeClr val="dk1"/>
                </a:solidFill>
                <a:latin typeface="Arial"/>
                <a:ea typeface="Arial"/>
                <a:cs typeface="Arial"/>
                <a:sym typeface="Arial"/>
              </a:rPr>
              <a:t> </a:t>
            </a:r>
            <a:endParaRPr/>
          </a:p>
        </p:txBody>
      </p:sp>
      <p:sp>
        <p:nvSpPr>
          <p:cNvPr descr="blob:https://web.whatsapp.com/e9086bae-07c4-477e-95a3-474427284f29" id="282" name="Google Shape;282;p6"/>
          <p:cNvSpPr/>
          <p:nvPr/>
        </p:nvSpPr>
        <p:spPr>
          <a:xfrm>
            <a:off x="1692275" y="-1825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descr="blob:https://web.whatsapp.com/e9086bae-07c4-477e-95a3-474427284f29" id="283" name="Google Shape;283;p6"/>
          <p:cNvSpPr/>
          <p:nvPr/>
        </p:nvSpPr>
        <p:spPr>
          <a:xfrm>
            <a:off x="1844675" y="-301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descr="blob:https://web.whatsapp.com/e9086bae-07c4-477e-95a3-474427284f29" id="284" name="Google Shape;284;p6"/>
          <p:cNvSpPr/>
          <p:nvPr/>
        </p:nvSpPr>
        <p:spPr>
          <a:xfrm>
            <a:off x="1997075" y="122238"/>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285" name="Google Shape;285;p6"/>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86" name="Google Shape;286;p6"/>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287" name="Google Shape;287;p6"/>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288" name="Google Shape;288;p6"/>
          <p:cNvSpPr/>
          <p:nvPr/>
        </p:nvSpPr>
        <p:spPr>
          <a:xfrm>
            <a:off x="34305" y="40823"/>
            <a:ext cx="558941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 CARGAS </a:t>
            </a:r>
            <a:r>
              <a:rPr b="1" lang="es-ES" sz="2400">
                <a:solidFill>
                  <a:schemeClr val="accent2"/>
                </a:solidFill>
                <a:latin typeface="Arial"/>
                <a:ea typeface="Arial"/>
                <a:cs typeface="Arial"/>
                <a:sym typeface="Arial"/>
              </a:rPr>
              <a:t>VARIABLES (L) </a:t>
            </a:r>
            <a:endParaRPr/>
          </a:p>
        </p:txBody>
      </p:sp>
      <p:sp>
        <p:nvSpPr>
          <p:cNvPr id="289" name="Google Shape;289;p6"/>
          <p:cNvSpPr/>
          <p:nvPr/>
        </p:nvSpPr>
        <p:spPr>
          <a:xfrm>
            <a:off x="8617304" y="1173110"/>
            <a:ext cx="343931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400">
                <a:solidFill>
                  <a:schemeClr val="dk1"/>
                </a:solidFill>
                <a:latin typeface="Arial"/>
                <a:ea typeface="Arial"/>
                <a:cs typeface="Arial"/>
                <a:sym typeface="Arial"/>
              </a:rPr>
              <a:t>Se obtienen de tablas del CIRSOC 101.</a:t>
            </a:r>
            <a:endParaRPr/>
          </a:p>
        </p:txBody>
      </p:sp>
      <p:pic>
        <p:nvPicPr>
          <p:cNvPr id="290" name="Google Shape;290;p6"/>
          <p:cNvPicPr preferRelativeResize="0"/>
          <p:nvPr/>
        </p:nvPicPr>
        <p:blipFill rotWithShape="1">
          <a:blip r:embed="rId5">
            <a:alphaModFix/>
          </a:blip>
          <a:srcRect b="2032" l="0" r="0" t="55536"/>
          <a:stretch/>
        </p:blipFill>
        <p:spPr>
          <a:xfrm>
            <a:off x="5160590" y="56565"/>
            <a:ext cx="7105650" cy="1168010"/>
          </a:xfrm>
          <a:prstGeom prst="rect">
            <a:avLst/>
          </a:prstGeom>
          <a:noFill/>
          <a:ln>
            <a:noFill/>
          </a:ln>
        </p:spPr>
      </p:pic>
      <p:sp>
        <p:nvSpPr>
          <p:cNvPr id="291" name="Google Shape;291;p6"/>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292" name="Google Shape;292;p6"/>
          <p:cNvPicPr preferRelativeResize="0"/>
          <p:nvPr/>
        </p:nvPicPr>
        <p:blipFill rotWithShape="1">
          <a:blip r:embed="rId6">
            <a:alphaModFix/>
          </a:blip>
          <a:srcRect b="19190" l="12897" r="5588" t="1844"/>
          <a:stretch/>
        </p:blipFill>
        <p:spPr>
          <a:xfrm>
            <a:off x="7507436" y="3740915"/>
            <a:ext cx="4684564" cy="2699610"/>
          </a:xfrm>
          <a:prstGeom prst="rect">
            <a:avLst/>
          </a:prstGeom>
          <a:noFill/>
          <a:ln>
            <a:noFill/>
          </a:ln>
        </p:spPr>
      </p:pic>
      <p:pic>
        <p:nvPicPr>
          <p:cNvPr id="293" name="Google Shape;293;p6"/>
          <p:cNvPicPr preferRelativeResize="0"/>
          <p:nvPr/>
        </p:nvPicPr>
        <p:blipFill rotWithShape="1">
          <a:blip r:embed="rId7">
            <a:alphaModFix/>
          </a:blip>
          <a:srcRect b="0" l="0" r="0" t="0"/>
          <a:stretch/>
        </p:blipFill>
        <p:spPr>
          <a:xfrm>
            <a:off x="-96688" y="3213672"/>
            <a:ext cx="5625678" cy="3226861"/>
          </a:xfrm>
          <a:prstGeom prst="rect">
            <a:avLst/>
          </a:prstGeom>
          <a:noFill/>
          <a:ln>
            <a:noFill/>
          </a:ln>
        </p:spPr>
      </p:pic>
      <p:pic>
        <p:nvPicPr>
          <p:cNvPr id="294" name="Google Shape;294;p6"/>
          <p:cNvPicPr preferRelativeResize="0"/>
          <p:nvPr/>
        </p:nvPicPr>
        <p:blipFill rotWithShape="1">
          <a:blip r:embed="rId8">
            <a:alphaModFix/>
          </a:blip>
          <a:srcRect b="0" l="0" r="0" t="0"/>
          <a:stretch/>
        </p:blipFill>
        <p:spPr>
          <a:xfrm>
            <a:off x="5866517" y="1493676"/>
            <a:ext cx="6325483" cy="24387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7"/>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0" name="Google Shape;300;p7"/>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01" name="Google Shape;301;p7"/>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descr="blob:https://web.whatsapp.com/e9086bae-07c4-477e-95a3-474427284f29" id="302" name="Google Shape;302;p7"/>
          <p:cNvSpPr/>
          <p:nvPr/>
        </p:nvSpPr>
        <p:spPr>
          <a:xfrm>
            <a:off x="1692275" y="-1825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descr="blob:https://web.whatsapp.com/e9086bae-07c4-477e-95a3-474427284f29" id="303" name="Google Shape;303;p7"/>
          <p:cNvSpPr/>
          <p:nvPr/>
        </p:nvSpPr>
        <p:spPr>
          <a:xfrm>
            <a:off x="1844675" y="-301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descr="blob:https://web.whatsapp.com/e9086bae-07c4-477e-95a3-474427284f29" id="304" name="Google Shape;304;p7"/>
          <p:cNvSpPr/>
          <p:nvPr/>
        </p:nvSpPr>
        <p:spPr>
          <a:xfrm>
            <a:off x="1997075" y="122238"/>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305" name="Google Shape;305;p7"/>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06" name="Google Shape;306;p7"/>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307" name="Google Shape;307;p7"/>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308" name="Google Shape;308;p7"/>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309" name="Google Shape;309;p7"/>
          <p:cNvPicPr preferRelativeResize="0"/>
          <p:nvPr/>
        </p:nvPicPr>
        <p:blipFill rotWithShape="1">
          <a:blip r:embed="rId5">
            <a:alphaModFix/>
          </a:blip>
          <a:srcRect b="3170" l="0" r="0" t="0"/>
          <a:stretch/>
        </p:blipFill>
        <p:spPr>
          <a:xfrm>
            <a:off x="7056789" y="3293047"/>
            <a:ext cx="5150353" cy="3131117"/>
          </a:xfrm>
          <a:prstGeom prst="rect">
            <a:avLst/>
          </a:prstGeom>
          <a:noFill/>
          <a:ln>
            <a:noFill/>
          </a:ln>
        </p:spPr>
      </p:pic>
      <p:pic>
        <p:nvPicPr>
          <p:cNvPr id="310" name="Google Shape;310;p7"/>
          <p:cNvPicPr preferRelativeResize="0"/>
          <p:nvPr/>
        </p:nvPicPr>
        <p:blipFill rotWithShape="1">
          <a:blip r:embed="rId6">
            <a:alphaModFix/>
          </a:blip>
          <a:srcRect b="7217" l="0" r="0" t="0"/>
          <a:stretch/>
        </p:blipFill>
        <p:spPr>
          <a:xfrm>
            <a:off x="-3912" y="2931764"/>
            <a:ext cx="2772251" cy="3508760"/>
          </a:xfrm>
          <a:prstGeom prst="rect">
            <a:avLst/>
          </a:prstGeom>
          <a:noFill/>
          <a:ln>
            <a:noFill/>
          </a:ln>
        </p:spPr>
      </p:pic>
      <p:pic>
        <p:nvPicPr>
          <p:cNvPr id="311" name="Google Shape;311;p7"/>
          <p:cNvPicPr preferRelativeResize="0"/>
          <p:nvPr/>
        </p:nvPicPr>
        <p:blipFill rotWithShape="1">
          <a:blip r:embed="rId7">
            <a:alphaModFix/>
          </a:blip>
          <a:srcRect b="7265" l="0" r="0" t="0"/>
          <a:stretch/>
        </p:blipFill>
        <p:spPr>
          <a:xfrm>
            <a:off x="2768339" y="676668"/>
            <a:ext cx="2828227" cy="3508760"/>
          </a:xfrm>
          <a:prstGeom prst="rect">
            <a:avLst/>
          </a:prstGeom>
          <a:noFill/>
          <a:ln>
            <a:noFill/>
          </a:ln>
        </p:spPr>
      </p:pic>
      <p:pic>
        <p:nvPicPr>
          <p:cNvPr id="312" name="Google Shape;312;p7"/>
          <p:cNvPicPr preferRelativeResize="0"/>
          <p:nvPr/>
        </p:nvPicPr>
        <p:blipFill rotWithShape="1">
          <a:blip r:embed="rId8">
            <a:alphaModFix/>
          </a:blip>
          <a:srcRect b="24419" l="7038" r="8676" t="0"/>
          <a:stretch/>
        </p:blipFill>
        <p:spPr>
          <a:xfrm>
            <a:off x="2775210" y="4142209"/>
            <a:ext cx="4400453" cy="2281964"/>
          </a:xfrm>
          <a:prstGeom prst="rect">
            <a:avLst/>
          </a:prstGeom>
          <a:noFill/>
          <a:ln>
            <a:noFill/>
          </a:ln>
        </p:spPr>
      </p:pic>
      <p:pic>
        <p:nvPicPr>
          <p:cNvPr id="313" name="Google Shape;313;p7"/>
          <p:cNvPicPr preferRelativeResize="0"/>
          <p:nvPr/>
        </p:nvPicPr>
        <p:blipFill rotWithShape="1">
          <a:blip r:embed="rId9">
            <a:alphaModFix/>
          </a:blip>
          <a:srcRect b="0" l="0" r="0" t="0"/>
          <a:stretch/>
        </p:blipFill>
        <p:spPr>
          <a:xfrm>
            <a:off x="5610308" y="153448"/>
            <a:ext cx="2103525" cy="3139590"/>
          </a:xfrm>
          <a:prstGeom prst="rect">
            <a:avLst/>
          </a:prstGeom>
          <a:noFill/>
          <a:ln>
            <a:noFill/>
          </a:ln>
        </p:spPr>
      </p:pic>
      <p:pic>
        <p:nvPicPr>
          <p:cNvPr id="314" name="Google Shape;314;p7"/>
          <p:cNvPicPr preferRelativeResize="0"/>
          <p:nvPr/>
        </p:nvPicPr>
        <p:blipFill rotWithShape="1">
          <a:blip r:embed="rId10">
            <a:alphaModFix/>
          </a:blip>
          <a:srcRect b="0" l="0" r="0" t="0"/>
          <a:stretch/>
        </p:blipFill>
        <p:spPr>
          <a:xfrm>
            <a:off x="-3912" y="-555271"/>
            <a:ext cx="2305787" cy="3489721"/>
          </a:xfrm>
          <a:prstGeom prst="rect">
            <a:avLst/>
          </a:prstGeom>
          <a:noFill/>
          <a:ln>
            <a:noFill/>
          </a:ln>
        </p:spPr>
      </p:pic>
      <p:sp>
        <p:nvSpPr>
          <p:cNvPr id="315" name="Google Shape;315;p7"/>
          <p:cNvSpPr/>
          <p:nvPr/>
        </p:nvSpPr>
        <p:spPr>
          <a:xfrm>
            <a:off x="2552869" y="87117"/>
            <a:ext cx="313227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 CARGAS</a:t>
            </a:r>
            <a:endParaRPr b="1" sz="2400">
              <a:solidFill>
                <a:schemeClr val="accent2"/>
              </a:solidFill>
              <a:latin typeface="Arial"/>
              <a:ea typeface="Arial"/>
              <a:cs typeface="Arial"/>
              <a:sym typeface="Arial"/>
            </a:endParaRPr>
          </a:p>
        </p:txBody>
      </p:sp>
      <p:pic>
        <p:nvPicPr>
          <p:cNvPr id="316" name="Google Shape;316;p7"/>
          <p:cNvPicPr preferRelativeResize="0"/>
          <p:nvPr/>
        </p:nvPicPr>
        <p:blipFill rotWithShape="1">
          <a:blip r:embed="rId11">
            <a:alphaModFix/>
          </a:blip>
          <a:srcRect b="1482" l="11152" r="0" t="2498"/>
          <a:stretch/>
        </p:blipFill>
        <p:spPr>
          <a:xfrm>
            <a:off x="7770839" y="-19204"/>
            <a:ext cx="2420928" cy="3303163"/>
          </a:xfrm>
          <a:prstGeom prst="rect">
            <a:avLst/>
          </a:prstGeom>
          <a:noFill/>
          <a:ln>
            <a:noFill/>
          </a:ln>
        </p:spPr>
      </p:pic>
      <p:pic>
        <p:nvPicPr>
          <p:cNvPr id="317" name="Google Shape;317;p7"/>
          <p:cNvPicPr preferRelativeResize="0"/>
          <p:nvPr/>
        </p:nvPicPr>
        <p:blipFill rotWithShape="1">
          <a:blip r:embed="rId12">
            <a:alphaModFix/>
          </a:blip>
          <a:srcRect b="0" l="0" r="0" t="0"/>
          <a:stretch/>
        </p:blipFill>
        <p:spPr>
          <a:xfrm>
            <a:off x="10039395" y="-62165"/>
            <a:ext cx="2411372" cy="338908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8"/>
          <p:cNvSpPr/>
          <p:nvPr/>
        </p:nvSpPr>
        <p:spPr>
          <a:xfrm>
            <a:off x="8619295" y="221677"/>
            <a:ext cx="358784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600">
                <a:solidFill>
                  <a:schemeClr val="dk1"/>
                </a:solidFill>
                <a:latin typeface="Arial"/>
                <a:ea typeface="Arial"/>
                <a:cs typeface="Arial"/>
                <a:sym typeface="Arial"/>
              </a:rPr>
              <a:t>NIEVE – HIELO (CIRSOC 104)  </a:t>
            </a:r>
            <a:endParaRPr/>
          </a:p>
        </p:txBody>
      </p:sp>
      <p:sp>
        <p:nvSpPr>
          <p:cNvPr id="324" name="Google Shape;324;p8"/>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cxnSp>
        <p:nvCxnSpPr>
          <p:cNvPr id="325" name="Google Shape;325;p8"/>
          <p:cNvCxnSpPr/>
          <p:nvPr/>
        </p:nvCxnSpPr>
        <p:spPr>
          <a:xfrm>
            <a:off x="-1331913" y="6858000"/>
            <a:ext cx="914400" cy="914400"/>
          </a:xfrm>
          <a:prstGeom prst="straightConnector1">
            <a:avLst/>
          </a:prstGeom>
          <a:noFill/>
          <a:ln cap="flat" cmpd="sng" w="9525">
            <a:solidFill>
              <a:schemeClr val="accent1"/>
            </a:solidFill>
            <a:prstDash val="solid"/>
            <a:miter lim="800000"/>
            <a:headEnd len="sm" w="sm" type="none"/>
            <a:tailEnd len="sm" w="sm" type="none"/>
          </a:ln>
        </p:spPr>
      </p:cxnSp>
      <p:sp>
        <p:nvSpPr>
          <p:cNvPr id="326" name="Google Shape;326;p8"/>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7" name="Google Shape;327;p8"/>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28" name="Google Shape;328;p8"/>
          <p:cNvSpPr/>
          <p:nvPr/>
        </p:nvSpPr>
        <p:spPr>
          <a:xfrm>
            <a:off x="4953000" y="6372225"/>
            <a:ext cx="5111750" cy="400050"/>
          </a:xfrm>
          <a:prstGeom prst="rect">
            <a:avLst/>
          </a:prstGeom>
          <a:noFill/>
          <a:ln>
            <a:noFill/>
          </a:ln>
        </p:spPr>
        <p:txBody>
          <a:bodyPr anchorCtr="0" anchor="t" bIns="45700" lIns="91425" spcFirstLastPara="1" rIns="91425" wrap="square" tIns="45700">
            <a:spAutoFit/>
          </a:bodyPr>
          <a:lstStyle/>
          <a:p>
            <a:pPr indent="-127000" lvl="0" marL="285750" marR="0" rtl="0" algn="l">
              <a:spcBef>
                <a:spcPts val="0"/>
              </a:spcBef>
              <a:spcAft>
                <a:spcPts val="0"/>
              </a:spcAft>
              <a:buClr>
                <a:schemeClr val="lt1"/>
              </a:buClr>
              <a:buSzPts val="2000"/>
              <a:buFont typeface="Noto Sans Symbols"/>
              <a:buChar char="✔"/>
            </a:pPr>
            <a:r>
              <a:rPr b="1" lang="es-ES" sz="2000">
                <a:solidFill>
                  <a:schemeClr val="lt1"/>
                </a:solidFill>
                <a:latin typeface="Calibri"/>
                <a:ea typeface="Calibri"/>
                <a:cs typeface="Calibri"/>
                <a:sym typeface="Calibri"/>
              </a:rPr>
              <a:t>Destino del edificio</a:t>
            </a:r>
            <a:endParaRPr b="1" sz="2000">
              <a:solidFill>
                <a:schemeClr val="lt1"/>
              </a:solidFill>
              <a:latin typeface="Calibri"/>
              <a:ea typeface="Calibri"/>
              <a:cs typeface="Calibri"/>
              <a:sym typeface="Calibri"/>
            </a:endParaRPr>
          </a:p>
        </p:txBody>
      </p:sp>
      <p:pic>
        <p:nvPicPr>
          <p:cNvPr descr="13.jpg" id="329" name="Google Shape;329;p8"/>
          <p:cNvPicPr preferRelativeResize="0"/>
          <p:nvPr/>
        </p:nvPicPr>
        <p:blipFill rotWithShape="1">
          <a:blip r:embed="rId3">
            <a:alphaModFix/>
          </a:blip>
          <a:srcRect b="0" l="0" r="0" t="0"/>
          <a:stretch/>
        </p:blipFill>
        <p:spPr>
          <a:xfrm>
            <a:off x="3820402" y="1542413"/>
            <a:ext cx="5095875" cy="1266825"/>
          </a:xfrm>
          <a:prstGeom prst="rect">
            <a:avLst/>
          </a:prstGeom>
          <a:noFill/>
          <a:ln>
            <a:noFill/>
          </a:ln>
        </p:spPr>
      </p:pic>
      <p:pic>
        <p:nvPicPr>
          <p:cNvPr id="330" name="Google Shape;330;p8"/>
          <p:cNvPicPr preferRelativeResize="0"/>
          <p:nvPr/>
        </p:nvPicPr>
        <p:blipFill rotWithShape="1">
          <a:blip r:embed="rId4">
            <a:alphaModFix/>
          </a:blip>
          <a:srcRect b="0" l="0" r="0" t="0"/>
          <a:stretch/>
        </p:blipFill>
        <p:spPr>
          <a:xfrm>
            <a:off x="8472264" y="4009369"/>
            <a:ext cx="3079126" cy="2403351"/>
          </a:xfrm>
          <a:prstGeom prst="rect">
            <a:avLst/>
          </a:prstGeom>
          <a:noFill/>
          <a:ln>
            <a:noFill/>
          </a:ln>
        </p:spPr>
      </p:pic>
      <p:pic>
        <p:nvPicPr>
          <p:cNvPr descr="http://blogsdelagente.com/argentinossangreeuropea/files/nievearg.gif" id="331" name="Google Shape;331;p8"/>
          <p:cNvPicPr preferRelativeResize="0"/>
          <p:nvPr/>
        </p:nvPicPr>
        <p:blipFill rotWithShape="1">
          <a:blip r:embed="rId5">
            <a:alphaModFix/>
          </a:blip>
          <a:srcRect b="0" l="0" r="0" t="0"/>
          <a:stretch/>
        </p:blipFill>
        <p:spPr>
          <a:xfrm>
            <a:off x="-106" y="1903427"/>
            <a:ext cx="3232943" cy="4595419"/>
          </a:xfrm>
          <a:prstGeom prst="rect">
            <a:avLst/>
          </a:prstGeom>
          <a:noFill/>
          <a:ln>
            <a:noFill/>
          </a:ln>
        </p:spPr>
      </p:pic>
      <p:sp>
        <p:nvSpPr>
          <p:cNvPr id="332" name="Google Shape;332;p8"/>
          <p:cNvSpPr/>
          <p:nvPr/>
        </p:nvSpPr>
        <p:spPr>
          <a:xfrm>
            <a:off x="269164" y="1421195"/>
            <a:ext cx="3551238" cy="338554"/>
          </a:xfrm>
          <a:prstGeom prst="rect">
            <a:avLst/>
          </a:prstGeom>
          <a:noFill/>
          <a:ln>
            <a:noFill/>
          </a:ln>
        </p:spPr>
        <p:txBody>
          <a:bodyPr anchorCtr="0" anchor="t" bIns="45700" lIns="91425" spcFirstLastPara="1" rIns="91425" wrap="square" tIns="45700">
            <a:spAutoFit/>
          </a:bodyPr>
          <a:lstStyle/>
          <a:p>
            <a:pPr indent="-101600" lvl="0" marL="71438" marR="0" rtl="0" algn="l">
              <a:spcBef>
                <a:spcPts val="0"/>
              </a:spcBef>
              <a:spcAft>
                <a:spcPts val="0"/>
              </a:spcAft>
              <a:buClr>
                <a:schemeClr val="accent2"/>
              </a:buClr>
              <a:buSzPts val="1600"/>
              <a:buFont typeface="Noto Sans Symbols"/>
              <a:buChar char="✔"/>
            </a:pPr>
            <a:r>
              <a:rPr lang="es-ES" sz="1600">
                <a:solidFill>
                  <a:schemeClr val="accent2"/>
                </a:solidFill>
                <a:latin typeface="Arial"/>
                <a:ea typeface="Arial"/>
                <a:cs typeface="Arial"/>
                <a:sym typeface="Arial"/>
              </a:rPr>
              <a:t> </a:t>
            </a:r>
            <a:r>
              <a:rPr b="1" lang="es-ES" sz="1600">
                <a:solidFill>
                  <a:schemeClr val="accent2"/>
                </a:solidFill>
                <a:latin typeface="Arial"/>
                <a:ea typeface="Arial"/>
                <a:cs typeface="Arial"/>
                <a:sym typeface="Arial"/>
              </a:rPr>
              <a:t>Localización geográfica</a:t>
            </a:r>
            <a:endParaRPr/>
          </a:p>
        </p:txBody>
      </p:sp>
      <p:sp>
        <p:nvSpPr>
          <p:cNvPr id="333" name="Google Shape;333;p8"/>
          <p:cNvSpPr/>
          <p:nvPr/>
        </p:nvSpPr>
        <p:spPr>
          <a:xfrm>
            <a:off x="3917789" y="853617"/>
            <a:ext cx="5540772" cy="584775"/>
          </a:xfrm>
          <a:prstGeom prst="rect">
            <a:avLst/>
          </a:prstGeom>
          <a:noFill/>
          <a:ln>
            <a:noFill/>
          </a:ln>
        </p:spPr>
        <p:txBody>
          <a:bodyPr anchorCtr="0" anchor="t" bIns="45700" lIns="91425" spcFirstLastPara="1" rIns="91425" wrap="square" tIns="45700">
            <a:spAutoFit/>
          </a:bodyPr>
          <a:lstStyle/>
          <a:p>
            <a:pPr indent="-101600" lvl="0" marL="28575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Características  de la cubierta proyectada:     forma, inclinación, pendiente.</a:t>
            </a:r>
            <a:endParaRPr/>
          </a:p>
        </p:txBody>
      </p:sp>
      <p:sp>
        <p:nvSpPr>
          <p:cNvPr id="334" name="Google Shape;334;p8"/>
          <p:cNvSpPr/>
          <p:nvPr/>
        </p:nvSpPr>
        <p:spPr>
          <a:xfrm>
            <a:off x="3917789" y="3045757"/>
            <a:ext cx="7986550" cy="584775"/>
          </a:xfrm>
          <a:prstGeom prst="rect">
            <a:avLst/>
          </a:prstGeom>
          <a:noFill/>
          <a:ln>
            <a:noFill/>
          </a:ln>
        </p:spPr>
        <p:txBody>
          <a:bodyPr anchorCtr="0" anchor="t" bIns="45700" lIns="91425" spcFirstLastPara="1" rIns="91425" wrap="square" tIns="45700">
            <a:spAutoFit/>
          </a:bodyPr>
          <a:lstStyle/>
          <a:p>
            <a:pPr indent="-101600" lvl="0" marL="28575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Su exposición: cubiertas expuestas o protegidas por otras construcciones o elementos naturales.</a:t>
            </a:r>
            <a:endParaRPr/>
          </a:p>
        </p:txBody>
      </p:sp>
      <p:sp>
        <p:nvSpPr>
          <p:cNvPr id="335" name="Google Shape;335;p8"/>
          <p:cNvSpPr/>
          <p:nvPr/>
        </p:nvSpPr>
        <p:spPr>
          <a:xfrm>
            <a:off x="218523" y="659064"/>
            <a:ext cx="875779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dk1"/>
                </a:solidFill>
                <a:latin typeface="Arial"/>
                <a:ea typeface="Arial"/>
                <a:cs typeface="Arial"/>
                <a:sym typeface="Arial"/>
              </a:rPr>
              <a:t>Acción depende de:   </a:t>
            </a:r>
            <a:endParaRPr/>
          </a:p>
        </p:txBody>
      </p:sp>
      <p:sp>
        <p:nvSpPr>
          <p:cNvPr id="336" name="Google Shape;336;p8"/>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37" name="Google Shape;337;p8"/>
          <p:cNvPicPr preferRelativeResize="0"/>
          <p:nvPr/>
        </p:nvPicPr>
        <p:blipFill rotWithShape="1">
          <a:blip r:embed="rId6">
            <a:alphaModFix/>
          </a:blip>
          <a:srcRect b="0" l="0" r="0" t="0"/>
          <a:stretch/>
        </p:blipFill>
        <p:spPr>
          <a:xfrm>
            <a:off x="263352" y="6498864"/>
            <a:ext cx="2321619" cy="314512"/>
          </a:xfrm>
          <a:prstGeom prst="rect">
            <a:avLst/>
          </a:prstGeom>
          <a:noFill/>
          <a:ln>
            <a:noFill/>
          </a:ln>
        </p:spPr>
      </p:pic>
      <p:pic>
        <p:nvPicPr>
          <p:cNvPr id="338" name="Google Shape;338;p8"/>
          <p:cNvPicPr preferRelativeResize="0"/>
          <p:nvPr/>
        </p:nvPicPr>
        <p:blipFill rotWithShape="1">
          <a:blip r:embed="rId7">
            <a:alphaModFix/>
          </a:blip>
          <a:srcRect b="0" l="0" r="0" t="0"/>
          <a:stretch/>
        </p:blipFill>
        <p:spPr>
          <a:xfrm>
            <a:off x="1772024" y="6453335"/>
            <a:ext cx="2595784" cy="404683"/>
          </a:xfrm>
          <a:prstGeom prst="rect">
            <a:avLst/>
          </a:prstGeom>
          <a:noFill/>
          <a:ln>
            <a:noFill/>
          </a:ln>
        </p:spPr>
      </p:pic>
      <p:sp>
        <p:nvSpPr>
          <p:cNvPr id="339" name="Google Shape;339;p8"/>
          <p:cNvSpPr/>
          <p:nvPr/>
        </p:nvSpPr>
        <p:spPr>
          <a:xfrm>
            <a:off x="34305" y="40823"/>
            <a:ext cx="55894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 CARGAS VARIABLES (S) </a:t>
            </a:r>
            <a:endParaRPr/>
          </a:p>
        </p:txBody>
      </p:sp>
      <p:sp>
        <p:nvSpPr>
          <p:cNvPr id="340" name="Google Shape;340;p8"/>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341" name="Google Shape;341;p8"/>
          <p:cNvPicPr preferRelativeResize="0"/>
          <p:nvPr/>
        </p:nvPicPr>
        <p:blipFill rotWithShape="1">
          <a:blip r:embed="rId8">
            <a:alphaModFix/>
          </a:blip>
          <a:srcRect b="0" l="0" r="0" t="0"/>
          <a:stretch/>
        </p:blipFill>
        <p:spPr>
          <a:xfrm>
            <a:off x="4223792" y="4049077"/>
            <a:ext cx="3948997" cy="2405150"/>
          </a:xfrm>
          <a:prstGeom prst="rect">
            <a:avLst/>
          </a:prstGeom>
          <a:noFill/>
          <a:ln>
            <a:noFill/>
          </a:ln>
        </p:spPr>
      </p:pic>
      <p:pic>
        <p:nvPicPr>
          <p:cNvPr id="342" name="Google Shape;342;p8"/>
          <p:cNvPicPr preferRelativeResize="0"/>
          <p:nvPr/>
        </p:nvPicPr>
        <p:blipFill rotWithShape="1">
          <a:blip r:embed="rId9">
            <a:alphaModFix/>
          </a:blip>
          <a:srcRect b="0" l="0" r="0" t="0"/>
          <a:stretch/>
        </p:blipFill>
        <p:spPr>
          <a:xfrm>
            <a:off x="9330921" y="592987"/>
            <a:ext cx="3355183" cy="21780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9"/>
          <p:cNvSpPr/>
          <p:nvPr/>
        </p:nvSpPr>
        <p:spPr>
          <a:xfrm>
            <a:off x="8472264" y="234682"/>
            <a:ext cx="453650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800">
                <a:solidFill>
                  <a:schemeClr val="dk1"/>
                </a:solidFill>
                <a:latin typeface="Arial"/>
                <a:ea typeface="Arial"/>
                <a:cs typeface="Arial"/>
                <a:sym typeface="Arial"/>
              </a:rPr>
              <a:t>VIENTO (CIRSOC 102)</a:t>
            </a:r>
            <a:endParaRPr/>
          </a:p>
        </p:txBody>
      </p:sp>
      <p:sp>
        <p:nvSpPr>
          <p:cNvPr id="349" name="Google Shape;349;p9"/>
          <p:cNvSpPr/>
          <p:nvPr/>
        </p:nvSpPr>
        <p:spPr>
          <a:xfrm>
            <a:off x="6705676" y="1268675"/>
            <a:ext cx="5038725" cy="1323439"/>
          </a:xfrm>
          <a:prstGeom prst="rect">
            <a:avLst/>
          </a:prstGeom>
          <a:noFill/>
          <a:ln>
            <a:noFill/>
          </a:ln>
        </p:spPr>
        <p:txBody>
          <a:bodyPr anchorCtr="0" anchor="t" bIns="45700" lIns="91425" spcFirstLastPara="1" rIns="91425" wrap="square" tIns="45700">
            <a:spAutoFit/>
          </a:bodyPr>
          <a:lstStyle/>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Ubicación geográfica</a:t>
            </a:r>
            <a:endParaRPr/>
          </a:p>
          <a:p>
            <a:pPr indent="-101600" lvl="0" marL="7200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Altura de la construcción</a:t>
            </a:r>
            <a:endParaRPr/>
          </a:p>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 Características del entorno</a:t>
            </a:r>
            <a:endParaRPr/>
          </a:p>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 Destino del edificio</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350" name="Google Shape;350;p9"/>
          <p:cNvSpPr/>
          <p:nvPr/>
        </p:nvSpPr>
        <p:spPr>
          <a:xfrm>
            <a:off x="1524000" y="6342063"/>
            <a:ext cx="914400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cap="none">
                <a:solidFill>
                  <a:schemeClr val="dk1"/>
                </a:solidFill>
                <a:latin typeface="Calibri"/>
                <a:ea typeface="Calibri"/>
                <a:cs typeface="Calibri"/>
                <a:sym typeface="Calibri"/>
              </a:rPr>
              <a:t>CARGA IMPORTANTE (PARTICULARMENTE) EN EDIFICIOS CON CUBIERTAS LIVIANAS </a:t>
            </a:r>
            <a:endParaRPr b="1" sz="2000" cap="none">
              <a:solidFill>
                <a:schemeClr val="dk1"/>
              </a:solidFill>
              <a:latin typeface="Calibri"/>
              <a:ea typeface="Calibri"/>
              <a:cs typeface="Calibri"/>
              <a:sym typeface="Calibri"/>
            </a:endParaRPr>
          </a:p>
        </p:txBody>
      </p:sp>
      <p:pic>
        <p:nvPicPr>
          <p:cNvPr id="351" name="Google Shape;351;p9"/>
          <p:cNvPicPr preferRelativeResize="0"/>
          <p:nvPr/>
        </p:nvPicPr>
        <p:blipFill rotWithShape="1">
          <a:blip r:embed="rId3">
            <a:alphaModFix/>
          </a:blip>
          <a:srcRect b="0" l="0" r="0" t="0"/>
          <a:stretch/>
        </p:blipFill>
        <p:spPr>
          <a:xfrm>
            <a:off x="361604" y="1253258"/>
            <a:ext cx="2192337" cy="1355725"/>
          </a:xfrm>
          <a:prstGeom prst="rect">
            <a:avLst/>
          </a:prstGeom>
          <a:noFill/>
          <a:ln>
            <a:noFill/>
          </a:ln>
        </p:spPr>
      </p:pic>
      <p:pic>
        <p:nvPicPr>
          <p:cNvPr id="352" name="Google Shape;352;p9"/>
          <p:cNvPicPr preferRelativeResize="0"/>
          <p:nvPr/>
        </p:nvPicPr>
        <p:blipFill rotWithShape="1">
          <a:blip r:embed="rId4">
            <a:alphaModFix/>
          </a:blip>
          <a:srcRect b="0" l="0" r="0" t="0"/>
          <a:stretch/>
        </p:blipFill>
        <p:spPr>
          <a:xfrm>
            <a:off x="2641081" y="1279301"/>
            <a:ext cx="1827212" cy="1328738"/>
          </a:xfrm>
          <a:prstGeom prst="rect">
            <a:avLst/>
          </a:prstGeom>
          <a:noFill/>
          <a:ln>
            <a:noFill/>
          </a:ln>
        </p:spPr>
      </p:pic>
      <p:pic>
        <p:nvPicPr>
          <p:cNvPr id="353" name="Google Shape;353;p9"/>
          <p:cNvPicPr preferRelativeResize="0"/>
          <p:nvPr/>
        </p:nvPicPr>
        <p:blipFill rotWithShape="1">
          <a:blip r:embed="rId5">
            <a:alphaModFix/>
          </a:blip>
          <a:srcRect b="0" l="0" r="0" t="0"/>
          <a:stretch/>
        </p:blipFill>
        <p:spPr>
          <a:xfrm>
            <a:off x="4523707" y="1248155"/>
            <a:ext cx="1771650" cy="1389063"/>
          </a:xfrm>
          <a:prstGeom prst="rect">
            <a:avLst/>
          </a:prstGeom>
          <a:noFill/>
          <a:ln>
            <a:noFill/>
          </a:ln>
        </p:spPr>
      </p:pic>
      <p:pic>
        <p:nvPicPr>
          <p:cNvPr descr="03_viento.jpg" id="354" name="Google Shape;354;p9"/>
          <p:cNvPicPr preferRelativeResize="0"/>
          <p:nvPr/>
        </p:nvPicPr>
        <p:blipFill rotWithShape="1">
          <a:blip r:embed="rId6">
            <a:alphaModFix/>
          </a:blip>
          <a:srcRect b="0" l="0" r="0" t="0"/>
          <a:stretch/>
        </p:blipFill>
        <p:spPr>
          <a:xfrm>
            <a:off x="510656" y="3526782"/>
            <a:ext cx="4260850" cy="1846262"/>
          </a:xfrm>
          <a:prstGeom prst="rect">
            <a:avLst/>
          </a:prstGeom>
          <a:noFill/>
          <a:ln>
            <a:noFill/>
          </a:ln>
        </p:spPr>
      </p:pic>
      <p:sp>
        <p:nvSpPr>
          <p:cNvPr id="355" name="Google Shape;355;p9"/>
          <p:cNvSpPr/>
          <p:nvPr/>
        </p:nvSpPr>
        <p:spPr>
          <a:xfrm>
            <a:off x="3890016" y="3436122"/>
            <a:ext cx="91242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dk1"/>
                </a:solidFill>
                <a:latin typeface="Arial"/>
                <a:ea typeface="Arial"/>
                <a:cs typeface="Arial"/>
                <a:sym typeface="Arial"/>
              </a:rPr>
              <a:t>Succión</a:t>
            </a:r>
            <a:endParaRPr sz="1600">
              <a:solidFill>
                <a:schemeClr val="dk1"/>
              </a:solidFill>
              <a:latin typeface="Arial"/>
              <a:ea typeface="Arial"/>
              <a:cs typeface="Arial"/>
              <a:sym typeface="Arial"/>
            </a:endParaRPr>
          </a:p>
        </p:txBody>
      </p:sp>
      <p:sp>
        <p:nvSpPr>
          <p:cNvPr id="356" name="Google Shape;356;p9"/>
          <p:cNvSpPr txBox="1"/>
          <p:nvPr/>
        </p:nvSpPr>
        <p:spPr>
          <a:xfrm>
            <a:off x="2607516" y="3410676"/>
            <a:ext cx="11684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dk1"/>
                </a:solidFill>
                <a:latin typeface="Arial"/>
                <a:ea typeface="Arial"/>
                <a:cs typeface="Arial"/>
                <a:sym typeface="Arial"/>
              </a:rPr>
              <a:t>Presión</a:t>
            </a:r>
            <a:r>
              <a:rPr lang="es-E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p:txBody>
      </p:sp>
      <p:sp>
        <p:nvSpPr>
          <p:cNvPr id="357" name="Google Shape;357;p9"/>
          <p:cNvSpPr/>
          <p:nvPr/>
        </p:nvSpPr>
        <p:spPr>
          <a:xfrm>
            <a:off x="119336" y="2951343"/>
            <a:ext cx="97218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400" cap="none">
                <a:solidFill>
                  <a:schemeClr val="dk1"/>
                </a:solidFill>
                <a:latin typeface="Arial"/>
                <a:ea typeface="Arial"/>
                <a:cs typeface="Arial"/>
                <a:sym typeface="Arial"/>
              </a:rPr>
              <a:t>LA FUERZA ACTUANTE ES PROPORCIONAL A LA SUPERFICIE SOBRE LA QUE PRESIONA </a:t>
            </a:r>
            <a:endParaRPr/>
          </a:p>
        </p:txBody>
      </p:sp>
      <p:sp>
        <p:nvSpPr>
          <p:cNvPr id="358" name="Google Shape;358;p9"/>
          <p:cNvSpPr/>
          <p:nvPr/>
        </p:nvSpPr>
        <p:spPr>
          <a:xfrm>
            <a:off x="119336" y="649525"/>
            <a:ext cx="29523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Acción depende de:   </a:t>
            </a:r>
            <a:endParaRPr/>
          </a:p>
        </p:txBody>
      </p:sp>
      <p:sp>
        <p:nvSpPr>
          <p:cNvPr id="359" name="Google Shape;359;p9"/>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60" name="Google Shape;360;p9"/>
          <p:cNvPicPr preferRelativeResize="0"/>
          <p:nvPr/>
        </p:nvPicPr>
        <p:blipFill rotWithShape="1">
          <a:blip r:embed="rId7">
            <a:alphaModFix/>
          </a:blip>
          <a:srcRect b="0" l="0" r="0" t="0"/>
          <a:stretch/>
        </p:blipFill>
        <p:spPr>
          <a:xfrm>
            <a:off x="263352" y="6498864"/>
            <a:ext cx="2321619" cy="314512"/>
          </a:xfrm>
          <a:prstGeom prst="rect">
            <a:avLst/>
          </a:prstGeom>
          <a:noFill/>
          <a:ln>
            <a:noFill/>
          </a:ln>
        </p:spPr>
      </p:pic>
      <p:pic>
        <p:nvPicPr>
          <p:cNvPr id="361" name="Google Shape;361;p9"/>
          <p:cNvPicPr preferRelativeResize="0"/>
          <p:nvPr/>
        </p:nvPicPr>
        <p:blipFill rotWithShape="1">
          <a:blip r:embed="rId8">
            <a:alphaModFix/>
          </a:blip>
          <a:srcRect b="0" l="0" r="0" t="0"/>
          <a:stretch/>
        </p:blipFill>
        <p:spPr>
          <a:xfrm>
            <a:off x="1772024" y="6453335"/>
            <a:ext cx="2595784" cy="404683"/>
          </a:xfrm>
          <a:prstGeom prst="rect">
            <a:avLst/>
          </a:prstGeom>
          <a:noFill/>
          <a:ln>
            <a:noFill/>
          </a:ln>
        </p:spPr>
      </p:pic>
      <p:sp>
        <p:nvSpPr>
          <p:cNvPr id="362" name="Google Shape;362;p9"/>
          <p:cNvSpPr/>
          <p:nvPr/>
        </p:nvSpPr>
        <p:spPr>
          <a:xfrm>
            <a:off x="34305" y="40823"/>
            <a:ext cx="55894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 CARGAS VARIABLES (W) </a:t>
            </a:r>
            <a:endParaRPr/>
          </a:p>
        </p:txBody>
      </p:sp>
      <p:sp>
        <p:nvSpPr>
          <p:cNvPr id="363" name="Google Shape;363;p9"/>
          <p:cNvSpPr/>
          <p:nvPr/>
        </p:nvSpPr>
        <p:spPr>
          <a:xfrm>
            <a:off x="382018" y="5697260"/>
            <a:ext cx="464091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400" cap="none">
                <a:solidFill>
                  <a:schemeClr val="dk1"/>
                </a:solidFill>
                <a:latin typeface="Arial"/>
                <a:ea typeface="Arial"/>
                <a:cs typeface="Arial"/>
                <a:sym typeface="Arial"/>
              </a:rPr>
              <a:t>CARGA IMPORTANTE (PARTICULARMENTE) EN EDIFICIOS CON CUBIERTAS LIVIANAS </a:t>
            </a:r>
            <a:endParaRPr b="1" sz="1400" cap="none">
              <a:solidFill>
                <a:schemeClr val="dk1"/>
              </a:solidFill>
              <a:latin typeface="Arial"/>
              <a:ea typeface="Arial"/>
              <a:cs typeface="Arial"/>
              <a:sym typeface="Arial"/>
            </a:endParaRPr>
          </a:p>
        </p:txBody>
      </p:sp>
      <p:sp>
        <p:nvSpPr>
          <p:cNvPr id="364" name="Google Shape;364;p9"/>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365" name="Google Shape;365;p9"/>
          <p:cNvPicPr preferRelativeResize="0"/>
          <p:nvPr/>
        </p:nvPicPr>
        <p:blipFill rotWithShape="1">
          <a:blip r:embed="rId9">
            <a:alphaModFix/>
          </a:blip>
          <a:srcRect b="0" l="0" r="0" t="0"/>
          <a:stretch/>
        </p:blipFill>
        <p:spPr>
          <a:xfrm>
            <a:off x="7116256" y="3410676"/>
            <a:ext cx="4841740" cy="30230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500"/>
                                        <p:tgtEl>
                                          <p:spTgt spid="349"/>
                                        </p:tgtEl>
                                      </p:cBhvr>
                                    </p:animEffect>
                                  </p:childTnLst>
                                </p:cTn>
                              </p:par>
                              <p:par>
                                <p:cTn fill="hold" nodeType="with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
                                        <p:tgtEl>
                                          <p:spTgt spid="3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par>
                                <p:cTn fill="hold" nodeType="with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500"/>
                                        <p:tgtEl>
                                          <p:spTgt spid="354"/>
                                        </p:tgtEl>
                                      </p:cBhvr>
                                    </p:animEffect>
                                  </p:childTnLst>
                                </p:cTn>
                              </p:par>
                              <p:par>
                                <p:cTn fill="hold" nodeType="with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5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500"/>
                                        <p:tgtEl>
                                          <p:spTgt spid="355"/>
                                        </p:tgtEl>
                                      </p:cBhvr>
                                    </p:animEffect>
                                  </p:childTnLst>
                                </p:cTn>
                              </p:par>
                              <p:par>
                                <p:cTn fill="hold" nodeType="with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500"/>
                                        <p:tgtEl>
                                          <p:spTgt spid="350"/>
                                        </p:tgtEl>
                                      </p:cBhvr>
                                    </p:animEffect>
                                  </p:childTnLst>
                                </p:cTn>
                              </p:par>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0"/>
          <p:cNvSpPr/>
          <p:nvPr/>
        </p:nvSpPr>
        <p:spPr>
          <a:xfrm>
            <a:off x="1524000" y="6342063"/>
            <a:ext cx="9144000" cy="4000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cap="none">
                <a:solidFill>
                  <a:schemeClr val="dk1"/>
                </a:solidFill>
                <a:latin typeface="Calibri"/>
                <a:ea typeface="Calibri"/>
                <a:cs typeface="Calibri"/>
                <a:sym typeface="Calibri"/>
              </a:rPr>
              <a:t>CARGA IMPORTANTE (PARTICULARMENTE) EN EDIFICIOS CON CUBIERTAS LIVIANAS </a:t>
            </a:r>
            <a:endParaRPr b="1" sz="2000" cap="none">
              <a:solidFill>
                <a:schemeClr val="dk1"/>
              </a:solidFill>
              <a:latin typeface="Calibri"/>
              <a:ea typeface="Calibri"/>
              <a:cs typeface="Calibri"/>
              <a:sym typeface="Calibri"/>
            </a:endParaRPr>
          </a:p>
        </p:txBody>
      </p:sp>
      <p:pic>
        <p:nvPicPr>
          <p:cNvPr id="372" name="Google Shape;372;p10"/>
          <p:cNvPicPr preferRelativeResize="0"/>
          <p:nvPr/>
        </p:nvPicPr>
        <p:blipFill rotWithShape="1">
          <a:blip r:embed="rId3">
            <a:alphaModFix/>
          </a:blip>
          <a:srcRect b="0" l="0" r="0" t="0"/>
          <a:stretch/>
        </p:blipFill>
        <p:spPr>
          <a:xfrm>
            <a:off x="2641081" y="1279301"/>
            <a:ext cx="1827212" cy="1328738"/>
          </a:xfrm>
          <a:prstGeom prst="rect">
            <a:avLst/>
          </a:prstGeom>
          <a:noFill/>
          <a:ln>
            <a:noFill/>
          </a:ln>
        </p:spPr>
      </p:pic>
      <p:sp>
        <p:nvSpPr>
          <p:cNvPr id="373" name="Google Shape;373;p10"/>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374" name="Google Shape;374;p10"/>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375" name="Google Shape;375;p10"/>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376" name="Google Shape;376;p10"/>
          <p:cNvSpPr/>
          <p:nvPr/>
        </p:nvSpPr>
        <p:spPr>
          <a:xfrm>
            <a:off x="34305" y="40823"/>
            <a:ext cx="55894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 CARGAS VARIABLES (W) </a:t>
            </a:r>
            <a:endParaRPr/>
          </a:p>
        </p:txBody>
      </p:sp>
      <p:sp>
        <p:nvSpPr>
          <p:cNvPr id="377" name="Google Shape;377;p10"/>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378" name="Google Shape;378;p10"/>
          <p:cNvPicPr preferRelativeResize="0"/>
          <p:nvPr/>
        </p:nvPicPr>
        <p:blipFill rotWithShape="1">
          <a:blip r:embed="rId6">
            <a:alphaModFix/>
          </a:blip>
          <a:srcRect b="0" l="0" r="0" t="0"/>
          <a:stretch/>
        </p:blipFill>
        <p:spPr>
          <a:xfrm>
            <a:off x="-23482" y="3591020"/>
            <a:ext cx="3846709" cy="2490820"/>
          </a:xfrm>
          <a:prstGeom prst="rect">
            <a:avLst/>
          </a:prstGeom>
          <a:noFill/>
          <a:ln>
            <a:noFill/>
          </a:ln>
        </p:spPr>
      </p:pic>
      <p:pic>
        <p:nvPicPr>
          <p:cNvPr id="379" name="Google Shape;379;p10"/>
          <p:cNvPicPr preferRelativeResize="0"/>
          <p:nvPr/>
        </p:nvPicPr>
        <p:blipFill rotWithShape="1">
          <a:blip r:embed="rId7">
            <a:alphaModFix/>
          </a:blip>
          <a:srcRect b="36803" l="0" r="2374" t="15117"/>
          <a:stretch/>
        </p:blipFill>
        <p:spPr>
          <a:xfrm>
            <a:off x="17043" y="6206862"/>
            <a:ext cx="4998837" cy="201038"/>
          </a:xfrm>
          <a:prstGeom prst="rect">
            <a:avLst/>
          </a:prstGeom>
          <a:noFill/>
          <a:ln>
            <a:noFill/>
          </a:ln>
        </p:spPr>
      </p:pic>
      <p:pic>
        <p:nvPicPr>
          <p:cNvPr id="380" name="Google Shape;380;p10"/>
          <p:cNvPicPr preferRelativeResize="0"/>
          <p:nvPr/>
        </p:nvPicPr>
        <p:blipFill rotWithShape="1">
          <a:blip r:embed="rId8">
            <a:alphaModFix/>
          </a:blip>
          <a:srcRect b="0" l="0" r="0" t="0"/>
          <a:stretch/>
        </p:blipFill>
        <p:spPr>
          <a:xfrm>
            <a:off x="0" y="674786"/>
            <a:ext cx="6174206" cy="2937473"/>
          </a:xfrm>
          <a:prstGeom prst="rect">
            <a:avLst/>
          </a:prstGeom>
          <a:noFill/>
          <a:ln>
            <a:noFill/>
          </a:ln>
        </p:spPr>
      </p:pic>
      <p:pic>
        <p:nvPicPr>
          <p:cNvPr id="381" name="Google Shape;381;p10"/>
          <p:cNvPicPr preferRelativeResize="0"/>
          <p:nvPr/>
        </p:nvPicPr>
        <p:blipFill rotWithShape="1">
          <a:blip r:embed="rId9">
            <a:alphaModFix/>
          </a:blip>
          <a:srcRect b="25082" l="0" r="0" t="0"/>
          <a:stretch/>
        </p:blipFill>
        <p:spPr>
          <a:xfrm>
            <a:off x="6176009" y="-1990"/>
            <a:ext cx="6018304" cy="2662074"/>
          </a:xfrm>
          <a:prstGeom prst="rect">
            <a:avLst/>
          </a:prstGeom>
          <a:noFill/>
          <a:ln>
            <a:noFill/>
          </a:ln>
        </p:spPr>
      </p:pic>
      <p:pic>
        <p:nvPicPr>
          <p:cNvPr id="382" name="Google Shape;382;p10"/>
          <p:cNvPicPr preferRelativeResize="0"/>
          <p:nvPr/>
        </p:nvPicPr>
        <p:blipFill rotWithShape="1">
          <a:blip r:embed="rId10">
            <a:alphaModFix/>
          </a:blip>
          <a:srcRect b="0" l="0" r="0" t="0"/>
          <a:stretch/>
        </p:blipFill>
        <p:spPr>
          <a:xfrm>
            <a:off x="6955231" y="2660084"/>
            <a:ext cx="5255309" cy="3681961"/>
          </a:xfrm>
          <a:prstGeom prst="rect">
            <a:avLst/>
          </a:prstGeom>
          <a:noFill/>
          <a:ln>
            <a:noFill/>
          </a:ln>
        </p:spPr>
      </p:pic>
      <p:pic>
        <p:nvPicPr>
          <p:cNvPr id="383" name="Google Shape;383;p10"/>
          <p:cNvPicPr preferRelativeResize="0"/>
          <p:nvPr/>
        </p:nvPicPr>
        <p:blipFill rotWithShape="1">
          <a:blip r:embed="rId11">
            <a:alphaModFix/>
          </a:blip>
          <a:srcRect b="0" l="0" r="22532" t="0"/>
          <a:stretch/>
        </p:blipFill>
        <p:spPr>
          <a:xfrm>
            <a:off x="3686607" y="3604726"/>
            <a:ext cx="3266821" cy="26329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1"/>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0" name="Google Shape;390;p11"/>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391" name="Google Shape;391;p11"/>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05.jpg" id="392" name="Google Shape;392;p11"/>
          <p:cNvPicPr preferRelativeResize="0"/>
          <p:nvPr/>
        </p:nvPicPr>
        <p:blipFill rotWithShape="1">
          <a:blip r:embed="rId3">
            <a:alphaModFix/>
          </a:blip>
          <a:srcRect b="0" l="0" r="0" t="0"/>
          <a:stretch/>
        </p:blipFill>
        <p:spPr>
          <a:xfrm>
            <a:off x="2366219" y="1144099"/>
            <a:ext cx="4816475" cy="2762250"/>
          </a:xfrm>
          <a:prstGeom prst="rect">
            <a:avLst/>
          </a:prstGeom>
          <a:noFill/>
          <a:ln>
            <a:noFill/>
          </a:ln>
        </p:spPr>
      </p:pic>
      <p:pic>
        <p:nvPicPr>
          <p:cNvPr descr="06.jpg" id="393" name="Google Shape;393;p11"/>
          <p:cNvPicPr preferRelativeResize="0"/>
          <p:nvPr/>
        </p:nvPicPr>
        <p:blipFill rotWithShape="1">
          <a:blip r:embed="rId4">
            <a:alphaModFix/>
          </a:blip>
          <a:srcRect b="0" l="0" r="0" t="0"/>
          <a:stretch/>
        </p:blipFill>
        <p:spPr>
          <a:xfrm>
            <a:off x="7243019" y="1153625"/>
            <a:ext cx="1978025" cy="2752725"/>
          </a:xfrm>
          <a:prstGeom prst="rect">
            <a:avLst/>
          </a:prstGeom>
          <a:noFill/>
          <a:ln>
            <a:noFill/>
          </a:ln>
        </p:spPr>
      </p:pic>
      <p:pic>
        <p:nvPicPr>
          <p:cNvPr descr="11.jpg" id="394" name="Google Shape;394;p11"/>
          <p:cNvPicPr preferRelativeResize="0"/>
          <p:nvPr/>
        </p:nvPicPr>
        <p:blipFill rotWithShape="1">
          <a:blip r:embed="rId5">
            <a:alphaModFix/>
          </a:blip>
          <a:srcRect b="0" l="2603" r="1717" t="0"/>
          <a:stretch/>
        </p:blipFill>
        <p:spPr>
          <a:xfrm>
            <a:off x="2392909" y="4146719"/>
            <a:ext cx="6192838" cy="2212975"/>
          </a:xfrm>
          <a:prstGeom prst="rect">
            <a:avLst/>
          </a:prstGeom>
          <a:noFill/>
          <a:ln>
            <a:noFill/>
          </a:ln>
        </p:spPr>
      </p:pic>
      <p:sp>
        <p:nvSpPr>
          <p:cNvPr id="395" name="Google Shape;395;p11"/>
          <p:cNvSpPr/>
          <p:nvPr/>
        </p:nvSpPr>
        <p:spPr>
          <a:xfrm>
            <a:off x="4829427" y="121731"/>
            <a:ext cx="547260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dk1"/>
                </a:solidFill>
                <a:latin typeface="Arial"/>
                <a:ea typeface="Arial"/>
                <a:cs typeface="Arial"/>
                <a:sym typeface="Arial"/>
              </a:rPr>
              <a:t>PESO Y EMPUJE DE SUELO Y DE AGUA</a:t>
            </a:r>
            <a:endParaRPr/>
          </a:p>
        </p:txBody>
      </p:sp>
      <p:sp>
        <p:nvSpPr>
          <p:cNvPr id="396" name="Google Shape;396;p11"/>
          <p:cNvSpPr/>
          <p:nvPr/>
        </p:nvSpPr>
        <p:spPr>
          <a:xfrm>
            <a:off x="9785188" y="1729482"/>
            <a:ext cx="2520280" cy="830997"/>
          </a:xfrm>
          <a:prstGeom prst="rect">
            <a:avLst/>
          </a:prstGeom>
          <a:noFill/>
          <a:ln>
            <a:noFill/>
          </a:ln>
        </p:spPr>
        <p:txBody>
          <a:bodyPr anchorCtr="0" anchor="t" bIns="45700" lIns="91425" spcFirstLastPara="1" rIns="91425" wrap="square" tIns="45700">
            <a:spAutoFit/>
          </a:bodyPr>
          <a:lstStyle/>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Empuje de agua </a:t>
            </a:r>
            <a:endParaRPr/>
          </a:p>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Tierra </a:t>
            </a:r>
            <a:endParaRPr/>
          </a:p>
          <a:p>
            <a:pPr indent="-101600" lvl="0" marL="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Material a granel</a:t>
            </a:r>
            <a:endParaRPr b="1" sz="1600">
              <a:solidFill>
                <a:schemeClr val="accent2"/>
              </a:solidFill>
              <a:latin typeface="Arial"/>
              <a:ea typeface="Arial"/>
              <a:cs typeface="Arial"/>
              <a:sym typeface="Arial"/>
            </a:endParaRPr>
          </a:p>
        </p:txBody>
      </p:sp>
      <p:pic>
        <p:nvPicPr>
          <p:cNvPr descr="Imagen relacionada" id="397" name="Google Shape;397;p11"/>
          <p:cNvPicPr preferRelativeResize="0"/>
          <p:nvPr/>
        </p:nvPicPr>
        <p:blipFill rotWithShape="1">
          <a:blip r:embed="rId6">
            <a:alphaModFix/>
          </a:blip>
          <a:srcRect b="0" l="0" r="0" t="0"/>
          <a:stretch/>
        </p:blipFill>
        <p:spPr>
          <a:xfrm>
            <a:off x="18527" y="521841"/>
            <a:ext cx="1690205" cy="2338741"/>
          </a:xfrm>
          <a:prstGeom prst="rect">
            <a:avLst/>
          </a:prstGeom>
          <a:noFill/>
          <a:ln>
            <a:noFill/>
          </a:ln>
        </p:spPr>
      </p:pic>
      <p:pic>
        <p:nvPicPr>
          <p:cNvPr descr="Modelado de silos de concreto para el almacenamiento de soja - ESSS" id="398" name="Google Shape;398;p11"/>
          <p:cNvPicPr preferRelativeResize="0"/>
          <p:nvPr/>
        </p:nvPicPr>
        <p:blipFill rotWithShape="1">
          <a:blip r:embed="rId7">
            <a:alphaModFix/>
          </a:blip>
          <a:srcRect b="0" l="0" r="9236" t="0"/>
          <a:stretch/>
        </p:blipFill>
        <p:spPr>
          <a:xfrm>
            <a:off x="8946285" y="4454466"/>
            <a:ext cx="3126380" cy="1938392"/>
          </a:xfrm>
          <a:prstGeom prst="rect">
            <a:avLst/>
          </a:prstGeom>
          <a:noFill/>
          <a:ln>
            <a:noFill/>
          </a:ln>
        </p:spPr>
      </p:pic>
      <p:sp>
        <p:nvSpPr>
          <p:cNvPr id="399" name="Google Shape;399;p11"/>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00" name="Google Shape;400;p11"/>
          <p:cNvPicPr preferRelativeResize="0"/>
          <p:nvPr/>
        </p:nvPicPr>
        <p:blipFill rotWithShape="1">
          <a:blip r:embed="rId8">
            <a:alphaModFix/>
          </a:blip>
          <a:srcRect b="0" l="0" r="0" t="0"/>
          <a:stretch/>
        </p:blipFill>
        <p:spPr>
          <a:xfrm>
            <a:off x="263352" y="6498864"/>
            <a:ext cx="2321619" cy="314512"/>
          </a:xfrm>
          <a:prstGeom prst="rect">
            <a:avLst/>
          </a:prstGeom>
          <a:noFill/>
          <a:ln>
            <a:noFill/>
          </a:ln>
        </p:spPr>
      </p:pic>
      <p:pic>
        <p:nvPicPr>
          <p:cNvPr id="401" name="Google Shape;401;p11"/>
          <p:cNvPicPr preferRelativeResize="0"/>
          <p:nvPr/>
        </p:nvPicPr>
        <p:blipFill rotWithShape="1">
          <a:blip r:embed="rId9">
            <a:alphaModFix/>
          </a:blip>
          <a:srcRect b="0" l="0" r="0" t="0"/>
          <a:stretch/>
        </p:blipFill>
        <p:spPr>
          <a:xfrm>
            <a:off x="1772024" y="6453335"/>
            <a:ext cx="2595784" cy="404683"/>
          </a:xfrm>
          <a:prstGeom prst="rect">
            <a:avLst/>
          </a:prstGeom>
          <a:noFill/>
          <a:ln>
            <a:noFill/>
          </a:ln>
        </p:spPr>
      </p:pic>
      <p:sp>
        <p:nvSpPr>
          <p:cNvPr id="402" name="Google Shape;402;p11"/>
          <p:cNvSpPr/>
          <p:nvPr/>
        </p:nvSpPr>
        <p:spPr>
          <a:xfrm>
            <a:off x="23986" y="60325"/>
            <a:ext cx="55894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 CARGAS VARIABLES (H, F) </a:t>
            </a:r>
            <a:endParaRPr/>
          </a:p>
        </p:txBody>
      </p:sp>
      <p:pic>
        <p:nvPicPr>
          <p:cNvPr id="403" name="Google Shape;403;p11"/>
          <p:cNvPicPr preferRelativeResize="0"/>
          <p:nvPr/>
        </p:nvPicPr>
        <p:blipFill rotWithShape="1">
          <a:blip r:embed="rId10">
            <a:alphaModFix/>
          </a:blip>
          <a:srcRect b="0" l="0" r="0" t="0"/>
          <a:stretch/>
        </p:blipFill>
        <p:spPr>
          <a:xfrm>
            <a:off x="27231" y="2851086"/>
            <a:ext cx="1938466" cy="1534292"/>
          </a:xfrm>
          <a:prstGeom prst="rect">
            <a:avLst/>
          </a:prstGeom>
          <a:noFill/>
          <a:ln>
            <a:noFill/>
          </a:ln>
        </p:spPr>
      </p:pic>
      <p:pic>
        <p:nvPicPr>
          <p:cNvPr id="404" name="Google Shape;404;p11"/>
          <p:cNvPicPr preferRelativeResize="0"/>
          <p:nvPr/>
        </p:nvPicPr>
        <p:blipFill rotWithShape="1">
          <a:blip r:embed="rId11">
            <a:alphaModFix/>
          </a:blip>
          <a:srcRect b="0" l="0" r="0" t="0"/>
          <a:stretch/>
        </p:blipFill>
        <p:spPr>
          <a:xfrm>
            <a:off x="-11715" y="4577462"/>
            <a:ext cx="2368783" cy="1692399"/>
          </a:xfrm>
          <a:prstGeom prst="rect">
            <a:avLst/>
          </a:prstGeom>
          <a:noFill/>
          <a:ln>
            <a:noFill/>
          </a:ln>
        </p:spPr>
      </p:pic>
      <p:sp>
        <p:nvSpPr>
          <p:cNvPr id="405" name="Google Shape;405;p11"/>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500"/>
                                        <p:tgtEl>
                                          <p:spTgt spid="397"/>
                                        </p:tgtEl>
                                      </p:cBhvr>
                                    </p:animEffect>
                                  </p:childTnLst>
                                </p:cTn>
                              </p:par>
                              <p:par>
                                <p:cTn fill="hold" nodeType="with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500"/>
                                        <p:tgtEl>
                                          <p:spTgt spid="392"/>
                                        </p:tgtEl>
                                      </p:cBhvr>
                                    </p:animEffect>
                                  </p:childTnLst>
                                </p:cTn>
                              </p:par>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500"/>
                                        <p:tgtEl>
                                          <p:spTgt spid="393"/>
                                        </p:tgtEl>
                                      </p:cBhvr>
                                    </p:animEffect>
                                  </p:childTnLst>
                                </p:cTn>
                              </p:par>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500"/>
                                        <p:tgtEl>
                                          <p:spTgt spid="396"/>
                                        </p:tgtEl>
                                      </p:cBhvr>
                                    </p:animEffect>
                                  </p:childTnLst>
                                </p:cTn>
                              </p:par>
                              <p:par>
                                <p:cTn fill="hold" nodeType="with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500"/>
                                        <p:tgtEl>
                                          <p:spTgt spid="394"/>
                                        </p:tgtEl>
                                      </p:cBhvr>
                                    </p:animEffect>
                                  </p:childTnLst>
                                </p:cTn>
                              </p:par>
                              <p:par>
                                <p:cTn fill="hold" nodeType="with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500"/>
                                        <p:tgtEl>
                                          <p:spTgt spid="3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grpSp>
        <p:nvGrpSpPr>
          <p:cNvPr id="411" name="Google Shape;411;p12"/>
          <p:cNvGrpSpPr/>
          <p:nvPr/>
        </p:nvGrpSpPr>
        <p:grpSpPr>
          <a:xfrm>
            <a:off x="3458356" y="880166"/>
            <a:ext cx="4070073" cy="2306436"/>
            <a:chOff x="-5207096" y="1044644"/>
            <a:chExt cx="11309415" cy="2309142"/>
          </a:xfrm>
        </p:grpSpPr>
        <p:sp>
          <p:nvSpPr>
            <p:cNvPr id="412" name="Google Shape;412;p12"/>
            <p:cNvSpPr/>
            <p:nvPr/>
          </p:nvSpPr>
          <p:spPr>
            <a:xfrm>
              <a:off x="-5207096" y="1044644"/>
              <a:ext cx="11309415" cy="3697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cap="none">
                  <a:solidFill>
                    <a:schemeClr val="dk1"/>
                  </a:solidFill>
                  <a:latin typeface="Arial"/>
                  <a:ea typeface="Arial"/>
                  <a:cs typeface="Arial"/>
                  <a:sym typeface="Arial"/>
                </a:rPr>
                <a:t>ACCION SÍSMICA DEPENDE DE:</a:t>
              </a:r>
              <a:endParaRPr b="1" sz="1800" cap="none">
                <a:solidFill>
                  <a:schemeClr val="dk1"/>
                </a:solidFill>
                <a:latin typeface="Arial"/>
                <a:ea typeface="Arial"/>
                <a:cs typeface="Arial"/>
                <a:sym typeface="Arial"/>
              </a:endParaRPr>
            </a:p>
          </p:txBody>
        </p:sp>
        <p:sp>
          <p:nvSpPr>
            <p:cNvPr id="413" name="Google Shape;413;p12"/>
            <p:cNvSpPr/>
            <p:nvPr/>
          </p:nvSpPr>
          <p:spPr>
            <a:xfrm>
              <a:off x="-4674707" y="1597402"/>
              <a:ext cx="8642091" cy="1756384"/>
            </a:xfrm>
            <a:prstGeom prst="rect">
              <a:avLst/>
            </a:prstGeom>
            <a:noFill/>
            <a:ln>
              <a:noFill/>
            </a:ln>
          </p:spPr>
          <p:txBody>
            <a:bodyPr anchorCtr="0" anchor="t" bIns="45700" lIns="91425" spcFirstLastPara="1" rIns="91425" wrap="square" tIns="45700">
              <a:spAutoFit/>
            </a:bodyPr>
            <a:lstStyle/>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Ubicación geográfica</a:t>
              </a:r>
              <a:endParaRPr/>
            </a:p>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Suelo</a:t>
              </a:r>
              <a:endParaRPr/>
            </a:p>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Altura de la edificación</a:t>
              </a:r>
              <a:endParaRPr/>
            </a:p>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Masa de la construcción</a:t>
              </a:r>
              <a:endParaRPr/>
            </a:p>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Material </a:t>
              </a:r>
              <a:endParaRPr/>
            </a:p>
            <a:p>
              <a:pPr indent="-114300" lvl="0" marL="0" marR="0" rtl="0" algn="l">
                <a:spcBef>
                  <a:spcPts val="0"/>
                </a:spcBef>
                <a:spcAft>
                  <a:spcPts val="0"/>
                </a:spcAft>
                <a:buClr>
                  <a:schemeClr val="dk1"/>
                </a:buClr>
                <a:buSzPts val="1800"/>
                <a:buFont typeface="Noto Sans Symbols"/>
                <a:buChar char="✔"/>
              </a:pPr>
              <a:r>
                <a:rPr b="1" lang="es-ES" sz="1800">
                  <a:solidFill>
                    <a:schemeClr val="dk1"/>
                  </a:solidFill>
                  <a:latin typeface="Arial"/>
                  <a:ea typeface="Arial"/>
                  <a:cs typeface="Arial"/>
                  <a:sym typeface="Arial"/>
                </a:rPr>
                <a:t> Destino </a:t>
              </a:r>
              <a:endParaRPr/>
            </a:p>
          </p:txBody>
        </p:sp>
      </p:grpSp>
      <p:pic>
        <p:nvPicPr>
          <p:cNvPr descr="D:\Proyectos\Isolda\FAUD\Estructuras IA\2012 estr IA\16-FEB EDUARDO Apunte Estructuras I\mapa sismos.jpg" id="414" name="Google Shape;414;p12"/>
          <p:cNvPicPr preferRelativeResize="0"/>
          <p:nvPr/>
        </p:nvPicPr>
        <p:blipFill rotWithShape="1">
          <a:blip r:embed="rId3">
            <a:alphaModFix/>
          </a:blip>
          <a:srcRect b="3186" l="6107" r="26724" t="1144"/>
          <a:stretch/>
        </p:blipFill>
        <p:spPr>
          <a:xfrm>
            <a:off x="109357" y="627644"/>
            <a:ext cx="2779165" cy="5688632"/>
          </a:xfrm>
          <a:prstGeom prst="rect">
            <a:avLst/>
          </a:prstGeom>
          <a:noFill/>
          <a:ln>
            <a:noFill/>
          </a:ln>
        </p:spPr>
      </p:pic>
      <p:sp>
        <p:nvSpPr>
          <p:cNvPr id="415" name="Google Shape;415;p12"/>
          <p:cNvSpPr/>
          <p:nvPr/>
        </p:nvSpPr>
        <p:spPr>
          <a:xfrm>
            <a:off x="8785224" y="88031"/>
            <a:ext cx="366553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a:solidFill>
                  <a:schemeClr val="dk1"/>
                </a:solidFill>
                <a:latin typeface="Arial"/>
                <a:ea typeface="Arial"/>
                <a:cs typeface="Arial"/>
                <a:sym typeface="Arial"/>
              </a:rPr>
              <a:t>SISMO (CIRSOC 103)</a:t>
            </a:r>
            <a:endParaRPr/>
          </a:p>
        </p:txBody>
      </p:sp>
      <p:pic>
        <p:nvPicPr>
          <p:cNvPr descr="Sin título.png" id="416" name="Google Shape;416;p12"/>
          <p:cNvPicPr preferRelativeResize="0"/>
          <p:nvPr/>
        </p:nvPicPr>
        <p:blipFill rotWithShape="1">
          <a:blip r:embed="rId4">
            <a:alphaModFix/>
          </a:blip>
          <a:srcRect b="6610" l="51398" r="0" t="0"/>
          <a:stretch/>
        </p:blipFill>
        <p:spPr>
          <a:xfrm>
            <a:off x="5848186" y="3830560"/>
            <a:ext cx="2820988" cy="2232025"/>
          </a:xfrm>
          <a:prstGeom prst="rect">
            <a:avLst/>
          </a:prstGeom>
          <a:noFill/>
          <a:ln>
            <a:noFill/>
          </a:ln>
        </p:spPr>
      </p:pic>
      <p:pic>
        <p:nvPicPr>
          <p:cNvPr descr="Sin título.png" id="417" name="Google Shape;417;p12"/>
          <p:cNvPicPr preferRelativeResize="0"/>
          <p:nvPr/>
        </p:nvPicPr>
        <p:blipFill rotWithShape="1">
          <a:blip r:embed="rId4">
            <a:alphaModFix/>
          </a:blip>
          <a:srcRect b="6610" l="0" r="51897" t="0"/>
          <a:stretch/>
        </p:blipFill>
        <p:spPr>
          <a:xfrm>
            <a:off x="2947838" y="3828972"/>
            <a:ext cx="2790825" cy="2233613"/>
          </a:xfrm>
          <a:prstGeom prst="rect">
            <a:avLst/>
          </a:prstGeom>
          <a:noFill/>
          <a:ln>
            <a:noFill/>
          </a:ln>
        </p:spPr>
      </p:pic>
      <p:sp>
        <p:nvSpPr>
          <p:cNvPr id="418" name="Google Shape;418;p12"/>
          <p:cNvSpPr/>
          <p:nvPr/>
        </p:nvSpPr>
        <p:spPr>
          <a:xfrm>
            <a:off x="5690984" y="3596738"/>
            <a:ext cx="10567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Fuerzas</a:t>
            </a:r>
            <a:endParaRPr b="1" sz="1800">
              <a:solidFill>
                <a:schemeClr val="dk1"/>
              </a:solidFill>
              <a:latin typeface="Arial"/>
              <a:ea typeface="Arial"/>
              <a:cs typeface="Arial"/>
              <a:sym typeface="Arial"/>
            </a:endParaRPr>
          </a:p>
        </p:txBody>
      </p:sp>
      <p:sp>
        <p:nvSpPr>
          <p:cNvPr id="419" name="Google Shape;419;p12"/>
          <p:cNvSpPr/>
          <p:nvPr/>
        </p:nvSpPr>
        <p:spPr>
          <a:xfrm>
            <a:off x="3511400" y="5727621"/>
            <a:ext cx="25717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Aceleraciones</a:t>
            </a:r>
            <a:endParaRPr b="1" sz="1800">
              <a:solidFill>
                <a:schemeClr val="dk1"/>
              </a:solidFill>
              <a:latin typeface="Arial"/>
              <a:ea typeface="Arial"/>
              <a:cs typeface="Arial"/>
              <a:sym typeface="Arial"/>
            </a:endParaRPr>
          </a:p>
        </p:txBody>
      </p:sp>
      <p:sp>
        <p:nvSpPr>
          <p:cNvPr id="420" name="Google Shape;420;p12"/>
          <p:cNvSpPr/>
          <p:nvPr/>
        </p:nvSpPr>
        <p:spPr>
          <a:xfrm>
            <a:off x="3238857" y="6061273"/>
            <a:ext cx="326866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400">
                <a:solidFill>
                  <a:schemeClr val="dk1"/>
                </a:solidFill>
                <a:latin typeface="Arial"/>
                <a:ea typeface="Arial"/>
                <a:cs typeface="Arial"/>
                <a:sym typeface="Arial"/>
              </a:rPr>
              <a:t>FENÓMENO NATURAL</a:t>
            </a:r>
            <a:endParaRPr/>
          </a:p>
        </p:txBody>
      </p:sp>
      <p:sp>
        <p:nvSpPr>
          <p:cNvPr id="421" name="Google Shape;421;p12"/>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2" name="Google Shape;422;p12"/>
          <p:cNvPicPr preferRelativeResize="0"/>
          <p:nvPr/>
        </p:nvPicPr>
        <p:blipFill rotWithShape="1">
          <a:blip r:embed="rId5">
            <a:alphaModFix/>
          </a:blip>
          <a:srcRect b="0" l="0" r="0" t="0"/>
          <a:stretch/>
        </p:blipFill>
        <p:spPr>
          <a:xfrm>
            <a:off x="263352" y="6498864"/>
            <a:ext cx="2321619" cy="314512"/>
          </a:xfrm>
          <a:prstGeom prst="rect">
            <a:avLst/>
          </a:prstGeom>
          <a:noFill/>
          <a:ln>
            <a:noFill/>
          </a:ln>
        </p:spPr>
      </p:pic>
      <p:pic>
        <p:nvPicPr>
          <p:cNvPr id="423" name="Google Shape;423;p12"/>
          <p:cNvPicPr preferRelativeResize="0"/>
          <p:nvPr/>
        </p:nvPicPr>
        <p:blipFill rotWithShape="1">
          <a:blip r:embed="rId6">
            <a:alphaModFix/>
          </a:blip>
          <a:srcRect b="0" l="0" r="0" t="0"/>
          <a:stretch/>
        </p:blipFill>
        <p:spPr>
          <a:xfrm>
            <a:off x="1772024" y="6453335"/>
            <a:ext cx="2595784" cy="404683"/>
          </a:xfrm>
          <a:prstGeom prst="rect">
            <a:avLst/>
          </a:prstGeom>
          <a:noFill/>
          <a:ln>
            <a:noFill/>
          </a:ln>
        </p:spPr>
      </p:pic>
      <p:sp>
        <p:nvSpPr>
          <p:cNvPr id="424" name="Google Shape;424;p12"/>
          <p:cNvSpPr/>
          <p:nvPr/>
        </p:nvSpPr>
        <p:spPr>
          <a:xfrm>
            <a:off x="4774401" y="6071652"/>
            <a:ext cx="4951412"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1400">
                <a:solidFill>
                  <a:schemeClr val="dk1"/>
                </a:solidFill>
                <a:latin typeface="Arial"/>
                <a:ea typeface="Arial"/>
                <a:cs typeface="Arial"/>
                <a:sym typeface="Arial"/>
              </a:rPr>
              <a:t>FENÓMENO EQUIVALENTE</a:t>
            </a:r>
            <a:endParaRPr sz="1400">
              <a:solidFill>
                <a:schemeClr val="dk1"/>
              </a:solidFill>
              <a:latin typeface="Arial"/>
              <a:ea typeface="Arial"/>
              <a:cs typeface="Arial"/>
              <a:sym typeface="Arial"/>
            </a:endParaRPr>
          </a:p>
        </p:txBody>
      </p:sp>
      <p:sp>
        <p:nvSpPr>
          <p:cNvPr id="425" name="Google Shape;425;p12"/>
          <p:cNvSpPr/>
          <p:nvPr/>
        </p:nvSpPr>
        <p:spPr>
          <a:xfrm>
            <a:off x="23986" y="60325"/>
            <a:ext cx="643205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 CARGAS VARIABLES</a:t>
            </a:r>
            <a:r>
              <a:rPr b="1" lang="es-ES" sz="2400">
                <a:solidFill>
                  <a:schemeClr val="accent2"/>
                </a:solidFill>
                <a:latin typeface="Arial"/>
                <a:ea typeface="Arial"/>
                <a:cs typeface="Arial"/>
                <a:sym typeface="Arial"/>
              </a:rPr>
              <a:t> (E)   SISMO </a:t>
            </a:r>
            <a:endParaRPr/>
          </a:p>
        </p:txBody>
      </p:sp>
      <p:sp>
        <p:nvSpPr>
          <p:cNvPr id="426" name="Google Shape;426;p12"/>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427" name="Google Shape;427;p12"/>
          <p:cNvPicPr preferRelativeResize="0"/>
          <p:nvPr/>
        </p:nvPicPr>
        <p:blipFill rotWithShape="1">
          <a:blip r:embed="rId7">
            <a:alphaModFix/>
          </a:blip>
          <a:srcRect b="0" l="951" r="0" t="2280"/>
          <a:stretch/>
        </p:blipFill>
        <p:spPr>
          <a:xfrm>
            <a:off x="8885612" y="2420887"/>
            <a:ext cx="3404410" cy="35896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7"/>
                                        </p:tgtEl>
                                        <p:attrNameLst>
                                          <p:attrName>style.visibility</p:attrName>
                                        </p:attrNameLst>
                                      </p:cBhvr>
                                      <p:to>
                                        <p:strVal val="visible"/>
                                      </p:to>
                                    </p:set>
                                    <p:animEffect filter="fade" transition="in">
                                      <p:cBhvr>
                                        <p:cTn dur="500"/>
                                        <p:tgtEl>
                                          <p:spTgt spid="417"/>
                                        </p:tgtEl>
                                      </p:cBhvr>
                                    </p:animEffect>
                                  </p:childTnLst>
                                </p:cTn>
                              </p:par>
                              <p:par>
                                <p:cTn fill="hold" nodeType="with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500"/>
                                        <p:tgtEl>
                                          <p:spTgt spid="420"/>
                                        </p:tgtEl>
                                      </p:cBhvr>
                                    </p:animEffect>
                                  </p:childTnLst>
                                </p:cTn>
                              </p:par>
                              <p:par>
                                <p:cTn fill="hold" nodeType="with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500"/>
                                        <p:tgtEl>
                                          <p:spTgt spid="419"/>
                                        </p:tgtEl>
                                      </p:cBhvr>
                                    </p:animEffect>
                                  </p:childTnLst>
                                </p:cTn>
                              </p:par>
                              <p:par>
                                <p:cTn fill="hold" nodeType="with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par>
                                <p:cTn fill="hold" nodeType="with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500"/>
                                        <p:tgtEl>
                                          <p:spTgt spid="418"/>
                                        </p:tgtEl>
                                      </p:cBhvr>
                                    </p:animEffect>
                                  </p:childTnLst>
                                </p:cTn>
                              </p:par>
                              <p:par>
                                <p:cTn fill="hold" nodeType="with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500"/>
                                        <p:tgtEl>
                                          <p:spTgt spid="424"/>
                                        </p:tgtEl>
                                      </p:cBhvr>
                                    </p:animEffect>
                                  </p:childTnLst>
                                </p:cTn>
                              </p:par>
                              <p:par>
                                <p:cTn fill="hold" nodeType="with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500"/>
                                        <p:tgtEl>
                                          <p:spTgt spid="4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13"/>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34" name="Google Shape;434;p13"/>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435" name="Google Shape;435;p13"/>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436" name="Google Shape;436;p13"/>
          <p:cNvSpPr/>
          <p:nvPr/>
        </p:nvSpPr>
        <p:spPr>
          <a:xfrm>
            <a:off x="23986" y="60325"/>
            <a:ext cx="643205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 CARGAS VARIABLES</a:t>
            </a:r>
            <a:r>
              <a:rPr b="1" lang="es-ES" sz="2400">
                <a:solidFill>
                  <a:schemeClr val="accent2"/>
                </a:solidFill>
                <a:latin typeface="Arial"/>
                <a:ea typeface="Arial"/>
                <a:cs typeface="Arial"/>
                <a:sym typeface="Arial"/>
              </a:rPr>
              <a:t> (E)    SISMO </a:t>
            </a:r>
            <a:endParaRPr/>
          </a:p>
        </p:txBody>
      </p:sp>
      <p:pic>
        <p:nvPicPr>
          <p:cNvPr id="437" name="Google Shape;437;p13"/>
          <p:cNvPicPr preferRelativeResize="0"/>
          <p:nvPr/>
        </p:nvPicPr>
        <p:blipFill rotWithShape="1">
          <a:blip r:embed="rId5">
            <a:alphaModFix/>
          </a:blip>
          <a:srcRect b="0" l="0" r="24309" t="0"/>
          <a:stretch/>
        </p:blipFill>
        <p:spPr>
          <a:xfrm>
            <a:off x="2190539" y="565956"/>
            <a:ext cx="4585243" cy="3380956"/>
          </a:xfrm>
          <a:prstGeom prst="rect">
            <a:avLst/>
          </a:prstGeom>
          <a:noFill/>
          <a:ln>
            <a:noFill/>
          </a:ln>
        </p:spPr>
      </p:pic>
      <p:sp>
        <p:nvSpPr>
          <p:cNvPr id="438" name="Google Shape;438;p13"/>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439" name="Google Shape;439;p13"/>
          <p:cNvPicPr preferRelativeResize="0"/>
          <p:nvPr/>
        </p:nvPicPr>
        <p:blipFill rotWithShape="1">
          <a:blip r:embed="rId6">
            <a:alphaModFix/>
          </a:blip>
          <a:srcRect b="0" l="0" r="0" t="0"/>
          <a:stretch/>
        </p:blipFill>
        <p:spPr>
          <a:xfrm>
            <a:off x="6629744" y="3464297"/>
            <a:ext cx="5562256" cy="2976227"/>
          </a:xfrm>
          <a:prstGeom prst="rect">
            <a:avLst/>
          </a:prstGeom>
          <a:noFill/>
          <a:ln>
            <a:noFill/>
          </a:ln>
        </p:spPr>
      </p:pic>
      <p:pic>
        <p:nvPicPr>
          <p:cNvPr id="440" name="Google Shape;440;p13"/>
          <p:cNvPicPr preferRelativeResize="0"/>
          <p:nvPr/>
        </p:nvPicPr>
        <p:blipFill rotWithShape="1">
          <a:blip r:embed="rId7">
            <a:alphaModFix/>
          </a:blip>
          <a:srcRect b="0" l="14355" r="8670" t="7522"/>
          <a:stretch/>
        </p:blipFill>
        <p:spPr>
          <a:xfrm>
            <a:off x="0" y="559706"/>
            <a:ext cx="2831654" cy="4321455"/>
          </a:xfrm>
          <a:prstGeom prst="rect">
            <a:avLst/>
          </a:prstGeom>
          <a:noFill/>
          <a:ln>
            <a:noFill/>
          </a:ln>
        </p:spPr>
      </p:pic>
      <p:pic>
        <p:nvPicPr>
          <p:cNvPr id="441" name="Google Shape;441;p13"/>
          <p:cNvPicPr preferRelativeResize="0"/>
          <p:nvPr/>
        </p:nvPicPr>
        <p:blipFill rotWithShape="1">
          <a:blip r:embed="rId8">
            <a:alphaModFix/>
          </a:blip>
          <a:srcRect b="0" l="0" r="0" t="0"/>
          <a:stretch/>
        </p:blipFill>
        <p:spPr>
          <a:xfrm>
            <a:off x="6637314" y="0"/>
            <a:ext cx="5623977" cy="3516217"/>
          </a:xfrm>
          <a:prstGeom prst="rect">
            <a:avLst/>
          </a:prstGeom>
          <a:noFill/>
          <a:ln>
            <a:noFill/>
          </a:ln>
        </p:spPr>
      </p:pic>
      <p:pic>
        <p:nvPicPr>
          <p:cNvPr id="442" name="Google Shape;442;p13"/>
          <p:cNvPicPr preferRelativeResize="0"/>
          <p:nvPr/>
        </p:nvPicPr>
        <p:blipFill rotWithShape="1">
          <a:blip r:embed="rId9">
            <a:alphaModFix/>
          </a:blip>
          <a:srcRect b="23341" l="11551" r="0" t="11960"/>
          <a:stretch/>
        </p:blipFill>
        <p:spPr>
          <a:xfrm>
            <a:off x="3252938" y="3935642"/>
            <a:ext cx="3384376" cy="2502297"/>
          </a:xfrm>
          <a:prstGeom prst="rect">
            <a:avLst/>
          </a:prstGeom>
          <a:noFill/>
          <a:ln>
            <a:noFill/>
          </a:ln>
        </p:spPr>
      </p:pic>
      <p:pic>
        <p:nvPicPr>
          <p:cNvPr id="443" name="Google Shape;443;p13"/>
          <p:cNvPicPr preferRelativeResize="0"/>
          <p:nvPr/>
        </p:nvPicPr>
        <p:blipFill rotWithShape="1">
          <a:blip r:embed="rId10">
            <a:alphaModFix/>
          </a:blip>
          <a:srcRect b="0" l="0" r="0" t="0"/>
          <a:stretch/>
        </p:blipFill>
        <p:spPr>
          <a:xfrm>
            <a:off x="7825" y="3943247"/>
            <a:ext cx="3352441" cy="24998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1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50" name="Google Shape;450;p1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51" name="Google Shape;451;p14"/>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52" name="Google Shape;452;p14"/>
          <p:cNvSpPr/>
          <p:nvPr/>
        </p:nvSpPr>
        <p:spPr>
          <a:xfrm>
            <a:off x="62286" y="1602430"/>
            <a:ext cx="3419475" cy="708025"/>
          </a:xfrm>
          <a:prstGeom prst="rect">
            <a:avLst/>
          </a:prstGeom>
          <a:noFill/>
          <a:ln>
            <a:noFill/>
          </a:ln>
        </p:spPr>
        <p:txBody>
          <a:bodyPr anchorCtr="0" anchor="t" bIns="45700" lIns="91425" spcFirstLastPara="1" rIns="91425" wrap="square" tIns="45700">
            <a:spAutoFit/>
          </a:bodyPr>
          <a:lstStyle/>
          <a:p>
            <a:pPr indent="-179388" lvl="0" marL="179388" marR="0" rtl="0" algn="l">
              <a:spcBef>
                <a:spcPts val="0"/>
              </a:spcBef>
              <a:spcAft>
                <a:spcPts val="0"/>
              </a:spcAft>
              <a:buClr>
                <a:schemeClr val="dk1"/>
              </a:buClr>
              <a:buSzPts val="2000"/>
              <a:buFont typeface="Noto Sans Symbols"/>
              <a:buChar char="✔"/>
            </a:pPr>
            <a:r>
              <a:rPr b="1" lang="es-ES" sz="2000">
                <a:solidFill>
                  <a:schemeClr val="dk1"/>
                </a:solidFill>
                <a:latin typeface="Arial"/>
                <a:ea typeface="Arial"/>
                <a:cs typeface="Arial"/>
                <a:sym typeface="Arial"/>
              </a:rPr>
              <a:t>Impacto de vehículos </a:t>
            </a:r>
            <a:endParaRPr/>
          </a:p>
          <a:p>
            <a:pPr indent="-179388" lvl="0" marL="179388" marR="0" rtl="0" algn="l">
              <a:spcBef>
                <a:spcPts val="0"/>
              </a:spcBef>
              <a:spcAft>
                <a:spcPts val="0"/>
              </a:spcAft>
              <a:buNone/>
            </a:pPr>
            <a:r>
              <a:rPr b="1" lang="es-ES" sz="2000">
                <a:solidFill>
                  <a:schemeClr val="dk1"/>
                </a:solidFill>
                <a:latin typeface="Arial"/>
                <a:ea typeface="Arial"/>
                <a:cs typeface="Arial"/>
                <a:sym typeface="Arial"/>
              </a:rPr>
              <a:t>    terrestres y aéreos</a:t>
            </a:r>
            <a:endParaRPr/>
          </a:p>
        </p:txBody>
      </p:sp>
      <p:sp>
        <p:nvSpPr>
          <p:cNvPr id="453" name="Google Shape;453;p14"/>
          <p:cNvSpPr/>
          <p:nvPr/>
        </p:nvSpPr>
        <p:spPr>
          <a:xfrm>
            <a:off x="3092577" y="1642868"/>
            <a:ext cx="2304256" cy="400050"/>
          </a:xfrm>
          <a:prstGeom prst="rect">
            <a:avLst/>
          </a:prstGeom>
          <a:noFill/>
          <a:ln>
            <a:noFill/>
          </a:ln>
        </p:spPr>
        <p:txBody>
          <a:bodyPr anchorCtr="0" anchor="t" bIns="45700" lIns="91425" spcFirstLastPara="1" rIns="91425" wrap="square" tIns="45700">
            <a:spAutoFit/>
          </a:bodyPr>
          <a:lstStyle/>
          <a:p>
            <a:pPr indent="-179388" lvl="0" marL="179388" marR="0" rtl="0" algn="l">
              <a:spcBef>
                <a:spcPts val="0"/>
              </a:spcBef>
              <a:spcAft>
                <a:spcPts val="0"/>
              </a:spcAft>
              <a:buClr>
                <a:schemeClr val="dk1"/>
              </a:buClr>
              <a:buSzPts val="2000"/>
              <a:buFont typeface="Noto Sans Symbols"/>
              <a:buChar char="✔"/>
            </a:pPr>
            <a:r>
              <a:rPr b="1" lang="es-ES" sz="2000">
                <a:solidFill>
                  <a:schemeClr val="dk1"/>
                </a:solidFill>
                <a:latin typeface="Arial"/>
                <a:ea typeface="Arial"/>
                <a:cs typeface="Arial"/>
                <a:sym typeface="Arial"/>
              </a:rPr>
              <a:t>Explosiones</a:t>
            </a:r>
            <a:endParaRPr/>
          </a:p>
        </p:txBody>
      </p:sp>
      <p:sp>
        <p:nvSpPr>
          <p:cNvPr descr="Resultado de imagen para 11 de set 2001 + torres gemelas" id="454" name="Google Shape;454;p14"/>
          <p:cNvSpPr/>
          <p:nvPr/>
        </p:nvSpPr>
        <p:spPr>
          <a:xfrm>
            <a:off x="1692275" y="-1825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descr="Resultado de imagen para 11 de set 2001 + torres gemelas" id="455" name="Google Shape;455;p14"/>
          <p:cNvSpPr/>
          <p:nvPr/>
        </p:nvSpPr>
        <p:spPr>
          <a:xfrm>
            <a:off x="1844675" y="-301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pic>
        <p:nvPicPr>
          <p:cNvPr descr="http://1.bp.blogspot.com/-tN9PHfftWC0/VBkIzsCl8HI/AAAAAAAADL4/zs5p_BuqzkY/s1600/torres%2B%2BFOTO.png" id="456" name="Google Shape;456;p14"/>
          <p:cNvPicPr preferRelativeResize="0"/>
          <p:nvPr/>
        </p:nvPicPr>
        <p:blipFill rotWithShape="1">
          <a:blip r:embed="rId3">
            <a:alphaModFix/>
          </a:blip>
          <a:srcRect b="0" l="0" r="0" t="0"/>
          <a:stretch/>
        </p:blipFill>
        <p:spPr>
          <a:xfrm>
            <a:off x="2193924" y="2433350"/>
            <a:ext cx="3419474" cy="4025764"/>
          </a:xfrm>
          <a:prstGeom prst="rect">
            <a:avLst/>
          </a:prstGeom>
          <a:noFill/>
          <a:ln>
            <a:noFill/>
          </a:ln>
        </p:spPr>
      </p:pic>
      <p:pic>
        <p:nvPicPr>
          <p:cNvPr descr="http://www.torresgemelas.8m.com/images/1.jpg" id="457" name="Google Shape;457;p14"/>
          <p:cNvPicPr preferRelativeResize="0"/>
          <p:nvPr/>
        </p:nvPicPr>
        <p:blipFill rotWithShape="1">
          <a:blip r:embed="rId4">
            <a:alphaModFix/>
          </a:blip>
          <a:srcRect b="0" l="0" r="0" t="0"/>
          <a:stretch/>
        </p:blipFill>
        <p:spPr>
          <a:xfrm>
            <a:off x="0" y="2430305"/>
            <a:ext cx="2423592" cy="4045794"/>
          </a:xfrm>
          <a:prstGeom prst="rect">
            <a:avLst/>
          </a:prstGeom>
          <a:noFill/>
          <a:ln>
            <a:noFill/>
          </a:ln>
        </p:spPr>
      </p:pic>
      <p:sp>
        <p:nvSpPr>
          <p:cNvPr id="458" name="Google Shape;458;p14"/>
          <p:cNvSpPr/>
          <p:nvPr/>
        </p:nvSpPr>
        <p:spPr>
          <a:xfrm>
            <a:off x="53663" y="619848"/>
            <a:ext cx="3667125"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a:solidFill>
                  <a:schemeClr val="dk1"/>
                </a:solidFill>
                <a:latin typeface="Arial"/>
                <a:ea typeface="Arial"/>
                <a:cs typeface="Arial"/>
                <a:sym typeface="Arial"/>
              </a:rPr>
              <a:t>IMPACTO Y EXPLOSIONES </a:t>
            </a:r>
            <a:endParaRPr/>
          </a:p>
        </p:txBody>
      </p:sp>
      <p:sp>
        <p:nvSpPr>
          <p:cNvPr id="459" name="Google Shape;459;p14"/>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60" name="Google Shape;460;p14"/>
          <p:cNvPicPr preferRelativeResize="0"/>
          <p:nvPr/>
        </p:nvPicPr>
        <p:blipFill rotWithShape="1">
          <a:blip r:embed="rId5">
            <a:alphaModFix/>
          </a:blip>
          <a:srcRect b="0" l="0" r="0" t="0"/>
          <a:stretch/>
        </p:blipFill>
        <p:spPr>
          <a:xfrm>
            <a:off x="263352" y="6498864"/>
            <a:ext cx="2321619" cy="314512"/>
          </a:xfrm>
          <a:prstGeom prst="rect">
            <a:avLst/>
          </a:prstGeom>
          <a:noFill/>
          <a:ln>
            <a:noFill/>
          </a:ln>
        </p:spPr>
      </p:pic>
      <p:pic>
        <p:nvPicPr>
          <p:cNvPr id="461" name="Google Shape;461;p14"/>
          <p:cNvPicPr preferRelativeResize="0"/>
          <p:nvPr/>
        </p:nvPicPr>
        <p:blipFill rotWithShape="1">
          <a:blip r:embed="rId6">
            <a:alphaModFix/>
          </a:blip>
          <a:srcRect b="0" l="0" r="0" t="0"/>
          <a:stretch/>
        </p:blipFill>
        <p:spPr>
          <a:xfrm>
            <a:off x="1772024" y="6453335"/>
            <a:ext cx="2595784" cy="404683"/>
          </a:xfrm>
          <a:prstGeom prst="rect">
            <a:avLst/>
          </a:prstGeom>
          <a:noFill/>
          <a:ln>
            <a:noFill/>
          </a:ln>
        </p:spPr>
      </p:pic>
      <p:sp>
        <p:nvSpPr>
          <p:cNvPr id="462" name="Google Shape;462;p14"/>
          <p:cNvSpPr/>
          <p:nvPr/>
        </p:nvSpPr>
        <p:spPr>
          <a:xfrm>
            <a:off x="23986" y="60325"/>
            <a:ext cx="558941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3200">
                <a:solidFill>
                  <a:schemeClr val="accent2"/>
                </a:solidFill>
                <a:latin typeface="Arial"/>
                <a:ea typeface="Arial"/>
                <a:cs typeface="Arial"/>
                <a:sym typeface="Arial"/>
              </a:rPr>
              <a:t> CARGAS ACCIDENTALES</a:t>
            </a:r>
            <a:endParaRPr b="1" sz="2800">
              <a:solidFill>
                <a:schemeClr val="accent2"/>
              </a:solidFill>
              <a:latin typeface="Arial"/>
              <a:ea typeface="Arial"/>
              <a:cs typeface="Arial"/>
              <a:sym typeface="Arial"/>
            </a:endParaRPr>
          </a:p>
        </p:txBody>
      </p:sp>
      <p:pic>
        <p:nvPicPr>
          <p:cNvPr id="463" name="Google Shape;463;p14"/>
          <p:cNvPicPr preferRelativeResize="0"/>
          <p:nvPr/>
        </p:nvPicPr>
        <p:blipFill rotWithShape="1">
          <a:blip r:embed="rId7">
            <a:alphaModFix/>
          </a:blip>
          <a:srcRect b="14689" l="2153" r="32911" t="0"/>
          <a:stretch/>
        </p:blipFill>
        <p:spPr>
          <a:xfrm>
            <a:off x="5610727" y="1398333"/>
            <a:ext cx="2888071" cy="2551491"/>
          </a:xfrm>
          <a:prstGeom prst="rect">
            <a:avLst/>
          </a:prstGeom>
          <a:noFill/>
          <a:ln>
            <a:noFill/>
          </a:ln>
        </p:spPr>
      </p:pic>
      <p:pic>
        <p:nvPicPr>
          <p:cNvPr id="464" name="Google Shape;464;p14"/>
          <p:cNvPicPr preferRelativeResize="0"/>
          <p:nvPr/>
        </p:nvPicPr>
        <p:blipFill rotWithShape="1">
          <a:blip r:embed="rId8">
            <a:alphaModFix/>
          </a:blip>
          <a:srcRect b="4622" l="0" r="18030" t="0"/>
          <a:stretch/>
        </p:blipFill>
        <p:spPr>
          <a:xfrm>
            <a:off x="8853510" y="3898450"/>
            <a:ext cx="3468851" cy="2528700"/>
          </a:xfrm>
          <a:prstGeom prst="rect">
            <a:avLst/>
          </a:prstGeom>
          <a:noFill/>
          <a:ln>
            <a:noFill/>
          </a:ln>
        </p:spPr>
      </p:pic>
      <p:sp>
        <p:nvSpPr>
          <p:cNvPr id="465" name="Google Shape;465;p14"/>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466" name="Google Shape;466;p14"/>
          <p:cNvSpPr/>
          <p:nvPr/>
        </p:nvSpPr>
        <p:spPr>
          <a:xfrm>
            <a:off x="191344" y="983744"/>
            <a:ext cx="507950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Tiene poca probabilidad de actuación y magnitudes significativas.</a:t>
            </a:r>
            <a:r>
              <a:rPr lang="es-ES" sz="1800">
                <a:solidFill>
                  <a:schemeClr val="dk1"/>
                </a:solidFill>
                <a:latin typeface="Arial"/>
                <a:ea typeface="Arial"/>
                <a:cs typeface="Arial"/>
                <a:sym typeface="Arial"/>
              </a:rPr>
              <a:t> </a:t>
            </a:r>
            <a:endParaRPr/>
          </a:p>
        </p:txBody>
      </p:sp>
      <p:pic>
        <p:nvPicPr>
          <p:cNvPr id="467" name="Google Shape;467;p14"/>
          <p:cNvPicPr preferRelativeResize="0"/>
          <p:nvPr/>
        </p:nvPicPr>
        <p:blipFill rotWithShape="1">
          <a:blip r:embed="rId9">
            <a:alphaModFix/>
          </a:blip>
          <a:srcRect b="0" l="0" r="0" t="0"/>
          <a:stretch/>
        </p:blipFill>
        <p:spPr>
          <a:xfrm>
            <a:off x="8468678" y="1550083"/>
            <a:ext cx="3718550" cy="2367367"/>
          </a:xfrm>
          <a:prstGeom prst="rect">
            <a:avLst/>
          </a:prstGeom>
          <a:noFill/>
          <a:ln>
            <a:noFill/>
          </a:ln>
        </p:spPr>
      </p:pic>
      <p:pic>
        <p:nvPicPr>
          <p:cNvPr id="468" name="Google Shape;468;p14"/>
          <p:cNvPicPr preferRelativeResize="0"/>
          <p:nvPr/>
        </p:nvPicPr>
        <p:blipFill rotWithShape="1">
          <a:blip r:embed="rId10">
            <a:alphaModFix/>
          </a:blip>
          <a:srcRect b="12171" l="6460" r="7534" t="13997"/>
          <a:stretch/>
        </p:blipFill>
        <p:spPr>
          <a:xfrm>
            <a:off x="8471214" y="-102839"/>
            <a:ext cx="3713343" cy="1972407"/>
          </a:xfrm>
          <a:prstGeom prst="rect">
            <a:avLst/>
          </a:prstGeom>
          <a:noFill/>
          <a:ln>
            <a:noFill/>
          </a:ln>
        </p:spPr>
      </p:pic>
      <p:pic>
        <p:nvPicPr>
          <p:cNvPr id="469" name="Google Shape;469;p14"/>
          <p:cNvPicPr preferRelativeResize="0"/>
          <p:nvPr/>
        </p:nvPicPr>
        <p:blipFill rotWithShape="1">
          <a:blip r:embed="rId11">
            <a:alphaModFix/>
          </a:blip>
          <a:srcRect b="0" l="0" r="0" t="0"/>
          <a:stretch/>
        </p:blipFill>
        <p:spPr>
          <a:xfrm>
            <a:off x="5613398" y="3910749"/>
            <a:ext cx="3718550" cy="251280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5"/>
          <p:cNvSpPr/>
          <p:nvPr/>
        </p:nvSpPr>
        <p:spPr>
          <a:xfrm>
            <a:off x="3302001" y="77788"/>
            <a:ext cx="8429625" cy="4619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400">
                <a:solidFill>
                  <a:schemeClr val="lt1"/>
                </a:solidFill>
                <a:latin typeface="Arial"/>
                <a:ea typeface="Arial"/>
                <a:cs typeface="Arial"/>
                <a:sym typeface="Arial"/>
              </a:rPr>
              <a:t>CLASIFICACIÓN (REGLAMENTO CIRSOC 101) </a:t>
            </a:r>
            <a:endParaRPr/>
          </a:p>
        </p:txBody>
      </p:sp>
      <p:sp>
        <p:nvSpPr>
          <p:cNvPr id="476" name="Google Shape;476;p1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77" name="Google Shape;477;p1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78" name="Google Shape;478;p15"/>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79" name="Google Shape;479;p15"/>
          <p:cNvSpPr/>
          <p:nvPr/>
        </p:nvSpPr>
        <p:spPr>
          <a:xfrm>
            <a:off x="464834" y="708327"/>
            <a:ext cx="4198937" cy="523220"/>
          </a:xfrm>
          <a:prstGeom prst="rect">
            <a:avLst/>
          </a:prstGeom>
          <a:noFill/>
          <a:ln>
            <a:noFill/>
          </a:ln>
        </p:spPr>
        <p:txBody>
          <a:bodyPr anchorCtr="0" anchor="t" bIns="45700" lIns="91425" spcFirstLastPara="1" rIns="91425" wrap="square" tIns="45700">
            <a:spAutoFit/>
          </a:bodyPr>
          <a:lstStyle/>
          <a:p>
            <a:pPr indent="-177800" lvl="0" marL="0" marR="0" rtl="0" algn="l">
              <a:spcBef>
                <a:spcPts val="0"/>
              </a:spcBef>
              <a:spcAft>
                <a:spcPts val="0"/>
              </a:spcAft>
              <a:buClr>
                <a:schemeClr val="accent2"/>
              </a:buClr>
              <a:buSzPts val="2800"/>
              <a:buFont typeface="Noto Sans Symbols"/>
              <a:buChar char="✔"/>
            </a:pPr>
            <a:r>
              <a:rPr b="1" lang="es-ES" sz="2800">
                <a:solidFill>
                  <a:schemeClr val="accent2"/>
                </a:solidFill>
                <a:latin typeface="Arial"/>
                <a:ea typeface="Arial"/>
                <a:cs typeface="Arial"/>
                <a:sym typeface="Arial"/>
              </a:rPr>
              <a:t> PERMANENTES  </a:t>
            </a:r>
            <a:endParaRPr/>
          </a:p>
        </p:txBody>
      </p:sp>
      <p:sp>
        <p:nvSpPr>
          <p:cNvPr id="480" name="Google Shape;480;p15"/>
          <p:cNvSpPr/>
          <p:nvPr/>
        </p:nvSpPr>
        <p:spPr>
          <a:xfrm>
            <a:off x="488423" y="1882690"/>
            <a:ext cx="3079751" cy="584200"/>
          </a:xfrm>
          <a:prstGeom prst="rect">
            <a:avLst/>
          </a:prstGeom>
          <a:noFill/>
          <a:ln>
            <a:noFill/>
          </a:ln>
        </p:spPr>
        <p:txBody>
          <a:bodyPr anchorCtr="0" anchor="t" bIns="45700" lIns="91425" spcFirstLastPara="1" rIns="91425" wrap="square" tIns="45700">
            <a:spAutoFit/>
          </a:bodyPr>
          <a:lstStyle/>
          <a:p>
            <a:pPr indent="-203200" lvl="0" marL="0" marR="0" rtl="0" algn="l">
              <a:spcBef>
                <a:spcPts val="0"/>
              </a:spcBef>
              <a:spcAft>
                <a:spcPts val="0"/>
              </a:spcAft>
              <a:buClr>
                <a:schemeClr val="accent2"/>
              </a:buClr>
              <a:buSzPts val="3200"/>
              <a:buFont typeface="Noto Sans Symbols"/>
              <a:buChar char="✔"/>
            </a:pPr>
            <a:r>
              <a:rPr b="1" lang="es-ES" sz="3200">
                <a:solidFill>
                  <a:schemeClr val="accent2"/>
                </a:solidFill>
                <a:latin typeface="Arial"/>
                <a:ea typeface="Arial"/>
                <a:cs typeface="Arial"/>
                <a:sym typeface="Arial"/>
              </a:rPr>
              <a:t> </a:t>
            </a:r>
            <a:r>
              <a:rPr b="1" lang="es-ES" sz="2800">
                <a:solidFill>
                  <a:schemeClr val="accent2"/>
                </a:solidFill>
                <a:latin typeface="Arial"/>
                <a:ea typeface="Arial"/>
                <a:cs typeface="Arial"/>
                <a:sym typeface="Arial"/>
              </a:rPr>
              <a:t>VARIABLES</a:t>
            </a:r>
            <a:endParaRPr/>
          </a:p>
        </p:txBody>
      </p:sp>
      <p:sp>
        <p:nvSpPr>
          <p:cNvPr id="481" name="Google Shape;481;p15"/>
          <p:cNvSpPr/>
          <p:nvPr/>
        </p:nvSpPr>
        <p:spPr>
          <a:xfrm>
            <a:off x="482026" y="4509207"/>
            <a:ext cx="4324011" cy="523220"/>
          </a:xfrm>
          <a:prstGeom prst="rect">
            <a:avLst/>
          </a:prstGeom>
          <a:noFill/>
          <a:ln>
            <a:noFill/>
          </a:ln>
        </p:spPr>
        <p:txBody>
          <a:bodyPr anchorCtr="0" anchor="t" bIns="45700" lIns="91425" spcFirstLastPara="1" rIns="91425" wrap="square" tIns="45700">
            <a:spAutoFit/>
          </a:bodyPr>
          <a:lstStyle/>
          <a:p>
            <a:pPr indent="-177800" lvl="0" marL="0" marR="0" rtl="0" algn="l">
              <a:spcBef>
                <a:spcPts val="0"/>
              </a:spcBef>
              <a:spcAft>
                <a:spcPts val="0"/>
              </a:spcAft>
              <a:buClr>
                <a:schemeClr val="accent2"/>
              </a:buClr>
              <a:buSzPts val="2800"/>
              <a:buFont typeface="Noto Sans Symbols"/>
              <a:buChar char="✔"/>
            </a:pPr>
            <a:r>
              <a:rPr b="1" lang="es-ES" sz="2800">
                <a:solidFill>
                  <a:schemeClr val="accent2"/>
                </a:solidFill>
                <a:latin typeface="Arial"/>
                <a:ea typeface="Arial"/>
                <a:cs typeface="Arial"/>
                <a:sym typeface="Arial"/>
              </a:rPr>
              <a:t> ACCIDENTALES</a:t>
            </a:r>
            <a:endParaRPr/>
          </a:p>
        </p:txBody>
      </p:sp>
      <p:sp>
        <p:nvSpPr>
          <p:cNvPr id="482" name="Google Shape;482;p15"/>
          <p:cNvSpPr/>
          <p:nvPr/>
        </p:nvSpPr>
        <p:spPr>
          <a:xfrm>
            <a:off x="878094" y="1366784"/>
            <a:ext cx="9505056" cy="369332"/>
          </a:xfrm>
          <a:prstGeom prst="rect">
            <a:avLst/>
          </a:prstGeom>
          <a:no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PESO PROPIO DE ESTRUCTURA  Y OTROS ELEMENTOS DE CONSTRUCCIÓN</a:t>
            </a:r>
            <a:endParaRPr/>
          </a:p>
        </p:txBody>
      </p:sp>
      <p:sp>
        <p:nvSpPr>
          <p:cNvPr id="483" name="Google Shape;483;p15"/>
          <p:cNvSpPr/>
          <p:nvPr/>
        </p:nvSpPr>
        <p:spPr>
          <a:xfrm>
            <a:off x="878094" y="2811815"/>
            <a:ext cx="11233248" cy="1477328"/>
          </a:xfrm>
          <a:prstGeom prst="rect">
            <a:avLst/>
          </a:prstGeom>
          <a:no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ACCIONES DE OCUPACIÓN, USO Y MONTAJE</a:t>
            </a:r>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SOBRECARGAS DE CUBIERTAS: MANTENIMIENTO, LLUVIA, NIEVE, HIELO</a:t>
            </a:r>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SISMOS</a:t>
            </a:r>
            <a:endParaRPr b="1" sz="1800" strike="sngStrike">
              <a:solidFill>
                <a:schemeClr val="dk1"/>
              </a:solidFill>
              <a:latin typeface="Arial"/>
              <a:ea typeface="Arial"/>
              <a:cs typeface="Arial"/>
              <a:sym typeface="Arial"/>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VIENTO</a:t>
            </a:r>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PESO Y EMPUJE DEL SUELO Y DEL AGUA</a:t>
            </a:r>
            <a:endParaRPr/>
          </a:p>
        </p:txBody>
      </p:sp>
      <p:sp>
        <p:nvSpPr>
          <p:cNvPr id="484" name="Google Shape;484;p15"/>
          <p:cNvSpPr/>
          <p:nvPr/>
        </p:nvSpPr>
        <p:spPr>
          <a:xfrm>
            <a:off x="974090" y="5400878"/>
            <a:ext cx="10732006" cy="923330"/>
          </a:xfrm>
          <a:prstGeom prst="rect">
            <a:avLst/>
          </a:prstGeom>
          <a:no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IMPACTO DE VEHÍCULOS TERRESTRES Y AÉREOS, EXPLOSIONES</a:t>
            </a:r>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SISMOS DE OCURRECIA EXCEPCIONAL</a:t>
            </a:r>
            <a:endParaRPr/>
          </a:p>
          <a:p>
            <a:pPr indent="-180000" lvl="0" marL="180000" marR="0" rtl="0" algn="l">
              <a:spcBef>
                <a:spcPts val="0"/>
              </a:spcBef>
              <a:spcAft>
                <a:spcPts val="0"/>
              </a:spcAft>
              <a:buClr>
                <a:schemeClr val="dk1"/>
              </a:buClr>
              <a:buSzPts val="1800"/>
              <a:buFont typeface="Arial"/>
              <a:buChar char="•"/>
            </a:pPr>
            <a:r>
              <a:rPr b="1" lang="es-ES" sz="1800">
                <a:solidFill>
                  <a:schemeClr val="dk1"/>
                </a:solidFill>
                <a:latin typeface="Arial"/>
                <a:ea typeface="Arial"/>
                <a:cs typeface="Arial"/>
                <a:sym typeface="Arial"/>
              </a:rPr>
              <a:t>ACCIONES DEBIDAS A TORNADOS, INUNDACIONES</a:t>
            </a:r>
            <a:endParaRPr b="1" sz="1800" strike="sngStrike">
              <a:solidFill>
                <a:schemeClr val="dk1"/>
              </a:solidFill>
              <a:latin typeface="Arial"/>
              <a:ea typeface="Arial"/>
              <a:cs typeface="Arial"/>
              <a:sym typeface="Arial"/>
            </a:endParaRPr>
          </a:p>
        </p:txBody>
      </p:sp>
      <p:sp>
        <p:nvSpPr>
          <p:cNvPr id="485" name="Google Shape;485;p15"/>
          <p:cNvSpPr/>
          <p:nvPr/>
        </p:nvSpPr>
        <p:spPr>
          <a:xfrm>
            <a:off x="4066254" y="4575881"/>
            <a:ext cx="71801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Tiene poca probabilidad de actuación y magnitudes significativas.</a:t>
            </a:r>
            <a:r>
              <a:rPr lang="es-ES" sz="1800">
                <a:solidFill>
                  <a:schemeClr val="dk1"/>
                </a:solidFill>
                <a:latin typeface="Arial"/>
                <a:ea typeface="Arial"/>
                <a:cs typeface="Arial"/>
                <a:sym typeface="Arial"/>
              </a:rPr>
              <a:t> </a:t>
            </a:r>
            <a:endParaRPr/>
          </a:p>
        </p:txBody>
      </p:sp>
      <p:sp>
        <p:nvSpPr>
          <p:cNvPr id="486" name="Google Shape;486;p15"/>
          <p:cNvSpPr/>
          <p:nvPr/>
        </p:nvSpPr>
        <p:spPr>
          <a:xfrm>
            <a:off x="3334542" y="1837615"/>
            <a:ext cx="6791736" cy="646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Tiene elevada probabilidad de actuación, variaciones frecuentes, continuas y no son despreciables. </a:t>
            </a:r>
            <a:endParaRPr/>
          </a:p>
        </p:txBody>
      </p:sp>
      <p:sp>
        <p:nvSpPr>
          <p:cNvPr id="487" name="Google Shape;487;p15"/>
          <p:cNvSpPr/>
          <p:nvPr/>
        </p:nvSpPr>
        <p:spPr>
          <a:xfrm>
            <a:off x="4151784" y="668720"/>
            <a:ext cx="5021558" cy="646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accent2"/>
                </a:solidFill>
                <a:latin typeface="Arial"/>
                <a:ea typeface="Arial"/>
                <a:cs typeface="Arial"/>
                <a:sym typeface="Arial"/>
              </a:rPr>
              <a:t>Son de magnitud importante, fáciles de prever y tienen variaciones despreciables</a:t>
            </a:r>
            <a:endParaRPr/>
          </a:p>
        </p:txBody>
      </p:sp>
      <p:sp>
        <p:nvSpPr>
          <p:cNvPr id="488" name="Google Shape;488;p15"/>
          <p:cNvSpPr/>
          <p:nvPr/>
        </p:nvSpPr>
        <p:spPr>
          <a:xfrm>
            <a:off x="-38522" y="67263"/>
            <a:ext cx="2366963" cy="584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3200">
                <a:solidFill>
                  <a:schemeClr val="dk1"/>
                </a:solidFill>
                <a:latin typeface="Arial"/>
                <a:ea typeface="Arial"/>
                <a:cs typeface="Arial"/>
                <a:sym typeface="Arial"/>
              </a:rPr>
              <a:t>CARGAS</a:t>
            </a:r>
            <a:endParaRPr b="1" sz="3200">
              <a:solidFill>
                <a:schemeClr val="dk1"/>
              </a:solidFill>
              <a:latin typeface="Arial"/>
              <a:ea typeface="Arial"/>
              <a:cs typeface="Arial"/>
              <a:sym typeface="Arial"/>
            </a:endParaRPr>
          </a:p>
        </p:txBody>
      </p:sp>
      <p:sp>
        <p:nvSpPr>
          <p:cNvPr id="489" name="Google Shape;489;p15"/>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90" name="Google Shape;490;p15"/>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491" name="Google Shape;491;p15"/>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492" name="Google Shape;492;p15"/>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500"/>
                                        <p:tgtEl>
                                          <p:spTgt spid="479"/>
                                        </p:tgtEl>
                                      </p:cBhvr>
                                    </p:animEffect>
                                  </p:childTnLst>
                                </p:cTn>
                              </p:par>
                              <p:par>
                                <p:cTn fill="hold" nodeType="with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500"/>
                                        <p:tgtEl>
                                          <p:spTgt spid="487"/>
                                        </p:tgtEl>
                                      </p:cBhvr>
                                    </p:animEffect>
                                  </p:childTnLst>
                                </p:cTn>
                              </p:par>
                              <p:par>
                                <p:cTn fill="hold" nodeType="withEffect" presetClass="entr" presetID="10" presetSubtype="0">
                                  <p:stCondLst>
                                    <p:cond delay="0"/>
                                  </p:stCondLst>
                                  <p:childTnLst>
                                    <p:set>
                                      <p:cBhvr>
                                        <p:cTn dur="1" fill="hold">
                                          <p:stCondLst>
                                            <p:cond delay="0"/>
                                          </p:stCondLst>
                                        </p:cTn>
                                        <p:tgtEl>
                                          <p:spTgt spid="482"/>
                                        </p:tgtEl>
                                        <p:attrNameLst>
                                          <p:attrName>style.visibility</p:attrName>
                                        </p:attrNameLst>
                                      </p:cBhvr>
                                      <p:to>
                                        <p:strVal val="visible"/>
                                      </p:to>
                                    </p:set>
                                    <p:animEffect filter="fade" transition="in">
                                      <p:cBhvr>
                                        <p:cTn dur="500"/>
                                        <p:tgtEl>
                                          <p:spTgt spid="4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500"/>
                                        <p:tgtEl>
                                          <p:spTgt spid="480"/>
                                        </p:tgtEl>
                                      </p:cBhvr>
                                    </p:animEffect>
                                  </p:childTnLst>
                                </p:cTn>
                              </p:par>
                              <p:par>
                                <p:cTn fill="hold" nodeType="with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500"/>
                                        <p:tgtEl>
                                          <p:spTgt spid="486"/>
                                        </p:tgtEl>
                                      </p:cBhvr>
                                    </p:animEffect>
                                  </p:childTnLst>
                                </p:cTn>
                              </p:par>
                              <p:par>
                                <p:cTn fill="hold" nodeType="with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500"/>
                                        <p:tgtEl>
                                          <p:spTgt spid="4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500"/>
                                        <p:tgtEl>
                                          <p:spTgt spid="481"/>
                                        </p:tgtEl>
                                      </p:cBhvr>
                                    </p:animEffect>
                                  </p:childTnLst>
                                </p:cTn>
                              </p:par>
                              <p:par>
                                <p:cTn fill="hold" nodeType="with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500"/>
                                        <p:tgtEl>
                                          <p:spTgt spid="485"/>
                                        </p:tgtEl>
                                      </p:cBhvr>
                                    </p:animEffect>
                                  </p:childTnLst>
                                </p:cTn>
                              </p:par>
                              <p:par>
                                <p:cTn fill="hold" nodeType="with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500"/>
                                        <p:tgtEl>
                                          <p:spTgt spid="4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descr="catedra" id="497" name="Google Shape;497;p16"/>
          <p:cNvSpPr/>
          <p:nvPr/>
        </p:nvSpPr>
        <p:spPr>
          <a:xfrm>
            <a:off x="1692276" y="-182563"/>
            <a:ext cx="8042275" cy="80422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498" name="Google Shape;498;p16"/>
          <p:cNvSpPr txBox="1"/>
          <p:nvPr/>
        </p:nvSpPr>
        <p:spPr>
          <a:xfrm>
            <a:off x="335360" y="1628800"/>
            <a:ext cx="75608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3600">
                <a:solidFill>
                  <a:schemeClr val="accent2"/>
                </a:solidFill>
                <a:latin typeface="Arial"/>
                <a:ea typeface="Arial"/>
                <a:cs typeface="Arial"/>
                <a:sym typeface="Arial"/>
              </a:rPr>
              <a:t>CONTINUIDAD ESTRUCTURAL</a:t>
            </a:r>
            <a:endParaRPr/>
          </a:p>
        </p:txBody>
      </p:sp>
      <p:sp>
        <p:nvSpPr>
          <p:cNvPr id="499" name="Google Shape;499;p16"/>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00" name="Google Shape;500;p16"/>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501" name="Google Shape;501;p16"/>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502" name="Google Shape;502;p16"/>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503" name="Google Shape;503;p16"/>
          <p:cNvPicPr preferRelativeResize="0"/>
          <p:nvPr/>
        </p:nvPicPr>
        <p:blipFill rotWithShape="1">
          <a:blip r:embed="rId5">
            <a:alphaModFix/>
          </a:blip>
          <a:srcRect b="22279" l="0" r="0" t="0"/>
          <a:stretch/>
        </p:blipFill>
        <p:spPr>
          <a:xfrm>
            <a:off x="5891434" y="2755112"/>
            <a:ext cx="6300194" cy="367241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17"/>
          <p:cNvSpPr/>
          <p:nvPr/>
        </p:nvSpPr>
        <p:spPr>
          <a:xfrm>
            <a:off x="4656138" y="-892175"/>
            <a:ext cx="1435100" cy="3397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lt1"/>
                </a:solidFill>
                <a:latin typeface="Calibri"/>
                <a:ea typeface="Calibri"/>
                <a:cs typeface="Calibri"/>
                <a:sym typeface="Calibri"/>
              </a:rPr>
              <a:t>Salvo voladizos</a:t>
            </a:r>
            <a:endParaRPr sz="1600">
              <a:solidFill>
                <a:schemeClr val="lt1"/>
              </a:solidFill>
              <a:latin typeface="Calibri"/>
              <a:ea typeface="Calibri"/>
              <a:cs typeface="Calibri"/>
              <a:sym typeface="Calibri"/>
            </a:endParaRPr>
          </a:p>
        </p:txBody>
      </p:sp>
      <p:pic>
        <p:nvPicPr>
          <p:cNvPr id="510" name="Google Shape;510;p17"/>
          <p:cNvPicPr preferRelativeResize="0"/>
          <p:nvPr/>
        </p:nvPicPr>
        <p:blipFill rotWithShape="1">
          <a:blip r:embed="rId3">
            <a:alphaModFix/>
          </a:blip>
          <a:srcRect b="0" l="0" r="0" t="0"/>
          <a:stretch/>
        </p:blipFill>
        <p:spPr>
          <a:xfrm>
            <a:off x="1524000" y="0"/>
            <a:ext cx="9144000" cy="6858000"/>
          </a:xfrm>
          <a:prstGeom prst="rect">
            <a:avLst/>
          </a:prstGeom>
          <a:noFill/>
          <a:ln>
            <a:noFill/>
          </a:ln>
        </p:spPr>
      </p:pic>
      <p:sp>
        <p:nvSpPr>
          <p:cNvPr id="511" name="Google Shape;511;p17"/>
          <p:cNvSpPr/>
          <p:nvPr/>
        </p:nvSpPr>
        <p:spPr>
          <a:xfrm>
            <a:off x="8759826" y="6021389"/>
            <a:ext cx="1368425" cy="287337"/>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12" name="Google Shape;512;p17"/>
          <p:cNvCxnSpPr/>
          <p:nvPr/>
        </p:nvCxnSpPr>
        <p:spPr>
          <a:xfrm flipH="1" rot="10800000">
            <a:off x="5016501" y="1590675"/>
            <a:ext cx="5337175" cy="469900"/>
          </a:xfrm>
          <a:prstGeom prst="straightConnector1">
            <a:avLst/>
          </a:prstGeom>
          <a:noFill/>
          <a:ln cap="flat" cmpd="sng" w="19050">
            <a:solidFill>
              <a:srgbClr val="FF0000"/>
            </a:solidFill>
            <a:prstDash val="solid"/>
            <a:miter lim="800000"/>
            <a:headEnd len="sm" w="sm" type="none"/>
            <a:tailEnd len="sm" w="sm" type="none"/>
          </a:ln>
        </p:spPr>
      </p:cxnSp>
      <p:cxnSp>
        <p:nvCxnSpPr>
          <p:cNvPr id="513" name="Google Shape;513;p17"/>
          <p:cNvCxnSpPr/>
          <p:nvPr/>
        </p:nvCxnSpPr>
        <p:spPr>
          <a:xfrm flipH="1" rot="10800000">
            <a:off x="5095875" y="3105151"/>
            <a:ext cx="5257800" cy="85725"/>
          </a:xfrm>
          <a:prstGeom prst="straightConnector1">
            <a:avLst/>
          </a:prstGeom>
          <a:noFill/>
          <a:ln cap="flat" cmpd="sng" w="19050">
            <a:solidFill>
              <a:srgbClr val="FF0000"/>
            </a:solidFill>
            <a:prstDash val="solid"/>
            <a:miter lim="800000"/>
            <a:headEnd len="sm" w="sm" type="none"/>
            <a:tailEnd len="sm" w="sm" type="none"/>
          </a:ln>
        </p:spPr>
      </p:cxnSp>
      <p:cxnSp>
        <p:nvCxnSpPr>
          <p:cNvPr id="514" name="Google Shape;514;p17"/>
          <p:cNvCxnSpPr/>
          <p:nvPr/>
        </p:nvCxnSpPr>
        <p:spPr>
          <a:xfrm>
            <a:off x="7535864" y="1825626"/>
            <a:ext cx="7937" cy="250825"/>
          </a:xfrm>
          <a:prstGeom prst="straightConnector1">
            <a:avLst/>
          </a:prstGeom>
          <a:noFill/>
          <a:ln cap="flat" cmpd="sng" w="57150">
            <a:solidFill>
              <a:srgbClr val="FF0000"/>
            </a:solidFill>
            <a:prstDash val="solid"/>
            <a:miter lim="800000"/>
            <a:headEnd len="sm" w="sm" type="none"/>
            <a:tailEnd len="sm" w="sm" type="none"/>
          </a:ln>
        </p:spPr>
      </p:cxnSp>
      <p:cxnSp>
        <p:nvCxnSpPr>
          <p:cNvPr id="515" name="Google Shape;515;p17"/>
          <p:cNvCxnSpPr/>
          <p:nvPr/>
        </p:nvCxnSpPr>
        <p:spPr>
          <a:xfrm>
            <a:off x="7515225" y="3133725"/>
            <a:ext cx="0" cy="381000"/>
          </a:xfrm>
          <a:prstGeom prst="straightConnector1">
            <a:avLst/>
          </a:prstGeom>
          <a:noFill/>
          <a:ln cap="flat" cmpd="sng" w="57150">
            <a:solidFill>
              <a:srgbClr val="FF0000"/>
            </a:solidFill>
            <a:prstDash val="solid"/>
            <a:miter lim="800000"/>
            <a:headEnd len="sm" w="sm" type="none"/>
            <a:tailEnd len="sm" w="sm" type="none"/>
          </a:ln>
        </p:spPr>
      </p:cxnSp>
      <p:sp>
        <p:nvSpPr>
          <p:cNvPr id="516" name="Google Shape;516;p17"/>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17" name="Google Shape;517;p17"/>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518" name="Google Shape;518;p17"/>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519" name="Google Shape;519;p17"/>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520" name="Google Shape;520;p17"/>
          <p:cNvPicPr preferRelativeResize="0"/>
          <p:nvPr/>
        </p:nvPicPr>
        <p:blipFill rotWithShape="1">
          <a:blip r:embed="rId3">
            <a:alphaModFix/>
          </a:blip>
          <a:srcRect b="44406" l="29136" r="50288" t="23387"/>
          <a:stretch/>
        </p:blipFill>
        <p:spPr>
          <a:xfrm>
            <a:off x="-15142" y="-11333"/>
            <a:ext cx="3888432" cy="45646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18"/>
          <p:cNvSpPr/>
          <p:nvPr/>
        </p:nvSpPr>
        <p:spPr>
          <a:xfrm>
            <a:off x="4656138" y="-892175"/>
            <a:ext cx="1435100" cy="3397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lt1"/>
                </a:solidFill>
                <a:latin typeface="Calibri"/>
                <a:ea typeface="Calibri"/>
                <a:cs typeface="Calibri"/>
                <a:sym typeface="Calibri"/>
              </a:rPr>
              <a:t>Salvo voladizos</a:t>
            </a:r>
            <a:endParaRPr sz="1600">
              <a:solidFill>
                <a:schemeClr val="lt1"/>
              </a:solidFill>
              <a:latin typeface="Calibri"/>
              <a:ea typeface="Calibri"/>
              <a:cs typeface="Calibri"/>
              <a:sym typeface="Calibri"/>
            </a:endParaRPr>
          </a:p>
        </p:txBody>
      </p:sp>
      <p:pic>
        <p:nvPicPr>
          <p:cNvPr id="527" name="Google Shape;527;p18"/>
          <p:cNvPicPr preferRelativeResize="0"/>
          <p:nvPr/>
        </p:nvPicPr>
        <p:blipFill rotWithShape="1">
          <a:blip r:embed="rId3">
            <a:alphaModFix/>
          </a:blip>
          <a:srcRect b="0" l="0" r="0" t="0"/>
          <a:stretch/>
        </p:blipFill>
        <p:spPr>
          <a:xfrm>
            <a:off x="1524000" y="-28575"/>
            <a:ext cx="9144000" cy="6858000"/>
          </a:xfrm>
          <a:prstGeom prst="rect">
            <a:avLst/>
          </a:prstGeom>
          <a:noFill/>
          <a:ln>
            <a:noFill/>
          </a:ln>
        </p:spPr>
      </p:pic>
      <p:grpSp>
        <p:nvGrpSpPr>
          <p:cNvPr id="528" name="Google Shape;528;p18"/>
          <p:cNvGrpSpPr/>
          <p:nvPr/>
        </p:nvGrpSpPr>
        <p:grpSpPr>
          <a:xfrm>
            <a:off x="4810126" y="4224339"/>
            <a:ext cx="3224213" cy="2033587"/>
            <a:chOff x="3190875" y="4224338"/>
            <a:chExt cx="3224213" cy="2033587"/>
          </a:xfrm>
        </p:grpSpPr>
        <p:cxnSp>
          <p:nvCxnSpPr>
            <p:cNvPr id="529" name="Google Shape;529;p18"/>
            <p:cNvCxnSpPr/>
            <p:nvPr/>
          </p:nvCxnSpPr>
          <p:spPr>
            <a:xfrm flipH="1" rot="10800000">
              <a:off x="3190875" y="4829175"/>
              <a:ext cx="3224213" cy="709613"/>
            </a:xfrm>
            <a:prstGeom prst="straightConnector1">
              <a:avLst/>
            </a:prstGeom>
            <a:noFill/>
            <a:ln cap="flat" cmpd="sng" w="38100">
              <a:solidFill>
                <a:srgbClr val="66FF33"/>
              </a:solidFill>
              <a:prstDash val="solid"/>
              <a:miter lim="800000"/>
              <a:headEnd len="sm" w="sm" type="none"/>
              <a:tailEnd len="sm" w="sm" type="none"/>
            </a:ln>
          </p:spPr>
        </p:cxnSp>
        <p:cxnSp>
          <p:nvCxnSpPr>
            <p:cNvPr id="530" name="Google Shape;530;p18"/>
            <p:cNvCxnSpPr/>
            <p:nvPr/>
          </p:nvCxnSpPr>
          <p:spPr>
            <a:xfrm>
              <a:off x="4662488" y="4224338"/>
              <a:ext cx="457200" cy="2033587"/>
            </a:xfrm>
            <a:prstGeom prst="straightConnector1">
              <a:avLst/>
            </a:prstGeom>
            <a:noFill/>
            <a:ln cap="flat" cmpd="sng" w="38100">
              <a:solidFill>
                <a:srgbClr val="66FF33"/>
              </a:solidFill>
              <a:prstDash val="solid"/>
              <a:miter lim="800000"/>
              <a:headEnd len="sm" w="sm" type="none"/>
              <a:tailEnd len="sm" w="sm" type="none"/>
            </a:ln>
          </p:spPr>
        </p:cxnSp>
      </p:grpSp>
      <p:grpSp>
        <p:nvGrpSpPr>
          <p:cNvPr id="531" name="Google Shape;531;p18"/>
          <p:cNvGrpSpPr/>
          <p:nvPr/>
        </p:nvGrpSpPr>
        <p:grpSpPr>
          <a:xfrm>
            <a:off x="4714875" y="4224338"/>
            <a:ext cx="3100388" cy="2024062"/>
            <a:chOff x="3290888" y="4214813"/>
            <a:chExt cx="3100387" cy="2024062"/>
          </a:xfrm>
        </p:grpSpPr>
        <p:cxnSp>
          <p:nvCxnSpPr>
            <p:cNvPr id="532" name="Google Shape;532;p18"/>
            <p:cNvCxnSpPr/>
            <p:nvPr/>
          </p:nvCxnSpPr>
          <p:spPr>
            <a:xfrm>
              <a:off x="3290888" y="4800600"/>
              <a:ext cx="3100387" cy="633413"/>
            </a:xfrm>
            <a:prstGeom prst="straightConnector1">
              <a:avLst/>
            </a:prstGeom>
            <a:noFill/>
            <a:ln cap="flat" cmpd="sng" w="38100">
              <a:solidFill>
                <a:srgbClr val="FF9900"/>
              </a:solidFill>
              <a:prstDash val="solid"/>
              <a:miter lim="800000"/>
              <a:headEnd len="sm" w="sm" type="none"/>
              <a:tailEnd len="sm" w="sm" type="none"/>
            </a:ln>
          </p:spPr>
        </p:cxnSp>
        <p:cxnSp>
          <p:nvCxnSpPr>
            <p:cNvPr id="533" name="Google Shape;533;p18"/>
            <p:cNvCxnSpPr/>
            <p:nvPr/>
          </p:nvCxnSpPr>
          <p:spPr>
            <a:xfrm flipH="1">
              <a:off x="4814888" y="4214813"/>
              <a:ext cx="485775" cy="2024062"/>
            </a:xfrm>
            <a:prstGeom prst="straightConnector1">
              <a:avLst/>
            </a:prstGeom>
            <a:noFill/>
            <a:ln cap="flat" cmpd="sng" w="38100">
              <a:solidFill>
                <a:srgbClr val="FF9900"/>
              </a:solidFill>
              <a:prstDash val="solid"/>
              <a:miter lim="800000"/>
              <a:headEnd len="sm" w="sm" type="none"/>
              <a:tailEnd len="sm" w="sm" type="none"/>
            </a:ln>
          </p:spPr>
        </p:cxnSp>
      </p:grpSp>
      <p:grpSp>
        <p:nvGrpSpPr>
          <p:cNvPr id="534" name="Google Shape;534;p18"/>
          <p:cNvGrpSpPr/>
          <p:nvPr/>
        </p:nvGrpSpPr>
        <p:grpSpPr>
          <a:xfrm>
            <a:off x="4506914" y="1412876"/>
            <a:ext cx="3533775" cy="1971675"/>
            <a:chOff x="3171825" y="4257676"/>
            <a:chExt cx="3533775" cy="1971674"/>
          </a:xfrm>
        </p:grpSpPr>
        <p:cxnSp>
          <p:nvCxnSpPr>
            <p:cNvPr id="535" name="Google Shape;535;p18"/>
            <p:cNvCxnSpPr/>
            <p:nvPr/>
          </p:nvCxnSpPr>
          <p:spPr>
            <a:xfrm flipH="1" rot="10800000">
              <a:off x="4962525" y="4257676"/>
              <a:ext cx="23812" cy="1971674"/>
            </a:xfrm>
            <a:prstGeom prst="straightConnector1">
              <a:avLst/>
            </a:prstGeom>
            <a:noFill/>
            <a:ln cap="flat" cmpd="sng" w="57150">
              <a:solidFill>
                <a:srgbClr val="FFFF00"/>
              </a:solidFill>
              <a:prstDash val="solid"/>
              <a:miter lim="800000"/>
              <a:headEnd len="sm" w="sm" type="none"/>
              <a:tailEnd len="sm" w="sm" type="none"/>
            </a:ln>
          </p:spPr>
        </p:cxnSp>
        <p:cxnSp>
          <p:nvCxnSpPr>
            <p:cNvPr id="536" name="Google Shape;536;p18"/>
            <p:cNvCxnSpPr/>
            <p:nvPr/>
          </p:nvCxnSpPr>
          <p:spPr>
            <a:xfrm>
              <a:off x="3171825" y="5214939"/>
              <a:ext cx="3533775" cy="0"/>
            </a:xfrm>
            <a:prstGeom prst="straightConnector1">
              <a:avLst/>
            </a:prstGeom>
            <a:noFill/>
            <a:ln cap="flat" cmpd="sng" w="57150">
              <a:solidFill>
                <a:srgbClr val="FFFF00"/>
              </a:solidFill>
              <a:prstDash val="solid"/>
              <a:miter lim="800000"/>
              <a:headEnd len="sm" w="sm" type="none"/>
              <a:tailEnd len="sm" w="sm" type="none"/>
            </a:ln>
          </p:spPr>
        </p:cxnSp>
      </p:grpSp>
      <p:sp>
        <p:nvSpPr>
          <p:cNvPr id="537" name="Google Shape;537;p18"/>
          <p:cNvSpPr/>
          <p:nvPr/>
        </p:nvSpPr>
        <p:spPr>
          <a:xfrm>
            <a:off x="2782889" y="2708275"/>
            <a:ext cx="217487" cy="215900"/>
          </a:xfrm>
          <a:prstGeom prst="ellipse">
            <a:avLst/>
          </a:prstGeom>
          <a:solidFill>
            <a:srgbClr val="0070C0"/>
          </a:solid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8" name="Google Shape;538;p18"/>
          <p:cNvSpPr/>
          <p:nvPr/>
        </p:nvSpPr>
        <p:spPr>
          <a:xfrm>
            <a:off x="3071814" y="2133600"/>
            <a:ext cx="6218237" cy="431800"/>
          </a:xfrm>
          <a:custGeom>
            <a:rect b="b" l="l" r="r" t="t"/>
            <a:pathLst>
              <a:path extrusionOk="0" h="431641" w="6181393">
                <a:moveTo>
                  <a:pt x="63928" y="425649"/>
                </a:moveTo>
                <a:cubicBezTo>
                  <a:pt x="-134621" y="448187"/>
                  <a:pt x="192717" y="399891"/>
                  <a:pt x="192717" y="399891"/>
                </a:cubicBezTo>
                <a:cubicBezTo>
                  <a:pt x="718604" y="329057"/>
                  <a:pt x="2221139" y="15671"/>
                  <a:pt x="3219252" y="646"/>
                </a:cubicBezTo>
                <a:cubicBezTo>
                  <a:pt x="4217365" y="-14379"/>
                  <a:pt x="5672678" y="236759"/>
                  <a:pt x="6181393" y="309739"/>
                </a:cubicBezTo>
              </a:path>
            </a:pathLst>
          </a:cu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9" name="Google Shape;539;p18"/>
          <p:cNvSpPr/>
          <p:nvPr/>
        </p:nvSpPr>
        <p:spPr>
          <a:xfrm rot="10444549">
            <a:off x="244476" y="5662614"/>
            <a:ext cx="6189663" cy="306387"/>
          </a:xfrm>
          <a:custGeom>
            <a:rect b="b" l="l" r="r" t="t"/>
            <a:pathLst>
              <a:path extrusionOk="0" h="431641" w="6181393">
                <a:moveTo>
                  <a:pt x="63928" y="425649"/>
                </a:moveTo>
                <a:cubicBezTo>
                  <a:pt x="-134621" y="448187"/>
                  <a:pt x="192717" y="399891"/>
                  <a:pt x="192717" y="399891"/>
                </a:cubicBezTo>
                <a:cubicBezTo>
                  <a:pt x="718604" y="329057"/>
                  <a:pt x="2221139" y="15671"/>
                  <a:pt x="3219252" y="646"/>
                </a:cubicBezTo>
                <a:cubicBezTo>
                  <a:pt x="4217365" y="-14379"/>
                  <a:pt x="5672678" y="236759"/>
                  <a:pt x="6181393" y="309739"/>
                </a:cubicBezTo>
              </a:path>
            </a:pathLst>
          </a:cu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0" name="Google Shape;540;p18"/>
          <p:cNvSpPr/>
          <p:nvPr/>
        </p:nvSpPr>
        <p:spPr>
          <a:xfrm rot="-10402643">
            <a:off x="6616701" y="5657851"/>
            <a:ext cx="6189663" cy="250825"/>
          </a:xfrm>
          <a:custGeom>
            <a:rect b="b" l="l" r="r" t="t"/>
            <a:pathLst>
              <a:path extrusionOk="0" h="431641" w="6181393">
                <a:moveTo>
                  <a:pt x="63928" y="425649"/>
                </a:moveTo>
                <a:cubicBezTo>
                  <a:pt x="-134621" y="448187"/>
                  <a:pt x="192717" y="399891"/>
                  <a:pt x="192717" y="399891"/>
                </a:cubicBezTo>
                <a:cubicBezTo>
                  <a:pt x="718604" y="329057"/>
                  <a:pt x="2221139" y="15671"/>
                  <a:pt x="3219252" y="646"/>
                </a:cubicBezTo>
                <a:cubicBezTo>
                  <a:pt x="4217365" y="-14379"/>
                  <a:pt x="5672678" y="236759"/>
                  <a:pt x="6181393" y="309739"/>
                </a:cubicBezTo>
              </a:path>
            </a:pathLst>
          </a:cu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1" name="Google Shape;541;p18"/>
          <p:cNvSpPr/>
          <p:nvPr/>
        </p:nvSpPr>
        <p:spPr>
          <a:xfrm rot="-10561983">
            <a:off x="9736138" y="2963864"/>
            <a:ext cx="1720850" cy="46037"/>
          </a:xfrm>
          <a:custGeom>
            <a:rect b="b" l="l" r="r" t="t"/>
            <a:pathLst>
              <a:path extrusionOk="0" h="431641" w="6181393">
                <a:moveTo>
                  <a:pt x="63928" y="425649"/>
                </a:moveTo>
                <a:cubicBezTo>
                  <a:pt x="-134621" y="448187"/>
                  <a:pt x="192717" y="399891"/>
                  <a:pt x="192717" y="399891"/>
                </a:cubicBezTo>
                <a:cubicBezTo>
                  <a:pt x="718604" y="329057"/>
                  <a:pt x="2221139" y="15671"/>
                  <a:pt x="3219252" y="646"/>
                </a:cubicBezTo>
                <a:cubicBezTo>
                  <a:pt x="4217365" y="-14379"/>
                  <a:pt x="5672678" y="236759"/>
                  <a:pt x="6181393" y="309739"/>
                </a:cubicBezTo>
              </a:path>
            </a:pathLst>
          </a:cu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2" name="Google Shape;542;p18"/>
          <p:cNvSpPr/>
          <p:nvPr/>
        </p:nvSpPr>
        <p:spPr>
          <a:xfrm rot="10489063">
            <a:off x="1041400" y="3146425"/>
            <a:ext cx="1720850" cy="46038"/>
          </a:xfrm>
          <a:custGeom>
            <a:rect b="b" l="l" r="r" t="t"/>
            <a:pathLst>
              <a:path extrusionOk="0" h="431641" w="6181393">
                <a:moveTo>
                  <a:pt x="63928" y="425649"/>
                </a:moveTo>
                <a:cubicBezTo>
                  <a:pt x="-134621" y="448187"/>
                  <a:pt x="192717" y="399891"/>
                  <a:pt x="192717" y="399891"/>
                </a:cubicBezTo>
                <a:cubicBezTo>
                  <a:pt x="718604" y="329057"/>
                  <a:pt x="2221139" y="15671"/>
                  <a:pt x="3219252" y="646"/>
                </a:cubicBezTo>
                <a:cubicBezTo>
                  <a:pt x="4217365" y="-14379"/>
                  <a:pt x="5672678" y="236759"/>
                  <a:pt x="6181393" y="309739"/>
                </a:cubicBezTo>
              </a:path>
            </a:pathLst>
          </a:cu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3" name="Google Shape;543;p18"/>
          <p:cNvSpPr/>
          <p:nvPr/>
        </p:nvSpPr>
        <p:spPr>
          <a:xfrm>
            <a:off x="9439275" y="2565400"/>
            <a:ext cx="215900" cy="215900"/>
          </a:xfrm>
          <a:prstGeom prst="ellipse">
            <a:avLst/>
          </a:prstGeom>
          <a:solidFill>
            <a:srgbClr val="0070C0"/>
          </a:solid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4" name="Google Shape;544;p18"/>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545" name="Google Shape;545;p18"/>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546" name="Google Shape;546;p18"/>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547" name="Google Shape;547;p18"/>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548" name="Google Shape;548;p18"/>
          <p:cNvSpPr/>
          <p:nvPr/>
        </p:nvSpPr>
        <p:spPr>
          <a:xfrm>
            <a:off x="10200455" y="836712"/>
            <a:ext cx="1961753" cy="288032"/>
          </a:xfrm>
          <a:prstGeom prst="rect">
            <a:avLst/>
          </a:prstGeom>
          <a:solidFill>
            <a:srgbClr val="BF9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9" name="Google Shape;549;p18"/>
          <p:cNvSpPr/>
          <p:nvPr/>
        </p:nvSpPr>
        <p:spPr>
          <a:xfrm flipH="1" rot="840000">
            <a:off x="11611344" y="4736884"/>
            <a:ext cx="45719" cy="288032"/>
          </a:xfrm>
          <a:prstGeom prst="rect">
            <a:avLst/>
          </a:prstGeom>
          <a:solidFill>
            <a:srgbClr val="BF9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0" name="Google Shape;550;p18"/>
          <p:cNvSpPr/>
          <p:nvPr/>
        </p:nvSpPr>
        <p:spPr>
          <a:xfrm>
            <a:off x="11294869" y="1248181"/>
            <a:ext cx="57375" cy="288032"/>
          </a:xfrm>
          <a:prstGeom prst="rect">
            <a:avLst/>
          </a:prstGeom>
          <a:solidFill>
            <a:srgbClr val="BF9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1" name="Google Shape;551;p18"/>
          <p:cNvSpPr/>
          <p:nvPr/>
        </p:nvSpPr>
        <p:spPr>
          <a:xfrm flipH="1" rot="9720000">
            <a:off x="11214988" y="4729414"/>
            <a:ext cx="45719" cy="288032"/>
          </a:xfrm>
          <a:prstGeom prst="rect">
            <a:avLst/>
          </a:prstGeom>
          <a:solidFill>
            <a:srgbClr val="BF9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par>
                                <p:cTn fill="hold" nodeType="withEffect" presetClass="entr" presetID="1" presetSubtype="0">
                                  <p:stCondLst>
                                    <p:cond delay="0"/>
                                  </p:stCondLst>
                                  <p:childTnLst>
                                    <p:set>
                                      <p:cBhvr>
                                        <p:cTn dur="1" fill="hold">
                                          <p:stCondLst>
                                            <p:cond delay="0"/>
                                          </p:stCondLst>
                                        </p:cTn>
                                        <p:tgtEl>
                                          <p:spTgt spid="5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500"/>
                                        <p:tgtEl>
                                          <p:spTgt spid="528"/>
                                        </p:tgtEl>
                                      </p:cBhvr>
                                    </p:animEffect>
                                  </p:childTnLst>
                                </p:cTn>
                              </p:par>
                              <p:par>
                                <p:cTn fill="hold" nodeType="with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5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5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500"/>
                                        <p:tgtEl>
                                          <p:spTgt spid="539"/>
                                        </p:tgtEl>
                                      </p:cBhvr>
                                    </p:animEffect>
                                  </p:childTnLst>
                                </p:cTn>
                              </p:par>
                              <p:par>
                                <p:cTn fill="hold" nodeType="withEffect" presetClass="entr" presetID="10" presetSubtype="0">
                                  <p:stCondLst>
                                    <p:cond delay="0"/>
                                  </p:stCondLst>
                                  <p:childTnLst>
                                    <p:set>
                                      <p:cBhvr>
                                        <p:cTn dur="1" fill="hold">
                                          <p:stCondLst>
                                            <p:cond delay="0"/>
                                          </p:stCondLst>
                                        </p:cTn>
                                        <p:tgtEl>
                                          <p:spTgt spid="540"/>
                                        </p:tgtEl>
                                        <p:attrNameLst>
                                          <p:attrName>style.visibility</p:attrName>
                                        </p:attrNameLst>
                                      </p:cBhvr>
                                      <p:to>
                                        <p:strVal val="visible"/>
                                      </p:to>
                                    </p:set>
                                    <p:animEffect filter="fade" transition="in">
                                      <p:cBhvr>
                                        <p:cTn dur="500"/>
                                        <p:tgtEl>
                                          <p:spTgt spid="5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500"/>
                                        <p:tgtEl>
                                          <p:spTgt spid="537"/>
                                        </p:tgtEl>
                                      </p:cBhvr>
                                    </p:animEffect>
                                  </p:childTnLst>
                                </p:cTn>
                              </p:par>
                              <p:par>
                                <p:cTn fill="hold" nodeType="withEffect" presetClass="entr" presetID="10" presetSubtype="0">
                                  <p:stCondLst>
                                    <p:cond delay="0"/>
                                  </p:stCondLst>
                                  <p:childTnLst>
                                    <p:set>
                                      <p:cBhvr>
                                        <p:cTn dur="1" fill="hold">
                                          <p:stCondLst>
                                            <p:cond delay="0"/>
                                          </p:stCondLst>
                                        </p:cTn>
                                        <p:tgtEl>
                                          <p:spTgt spid="543"/>
                                        </p:tgtEl>
                                        <p:attrNameLst>
                                          <p:attrName>style.visibility</p:attrName>
                                        </p:attrNameLst>
                                      </p:cBhvr>
                                      <p:to>
                                        <p:strVal val="visible"/>
                                      </p:to>
                                    </p:set>
                                    <p:animEffect filter="fade" transition="in">
                                      <p:cBhvr>
                                        <p:cTn dur="500"/>
                                        <p:tgtEl>
                                          <p:spTgt spid="5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500"/>
                                        <p:tgtEl>
                                          <p:spTgt spid="538"/>
                                        </p:tgtEl>
                                      </p:cBhvr>
                                    </p:animEffect>
                                  </p:childTnLst>
                                </p:cTn>
                              </p:par>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500"/>
                                        <p:tgtEl>
                                          <p:spTgt spid="542"/>
                                        </p:tgtEl>
                                      </p:cBhvr>
                                    </p:animEffect>
                                  </p:childTnLst>
                                </p:cTn>
                              </p:par>
                              <p:par>
                                <p:cTn fill="hold" nodeType="with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500"/>
                                        <p:tgtEl>
                                          <p:spTgt spid="5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5" name="Shape 555"/>
        <p:cNvGrpSpPr/>
        <p:nvPr/>
      </p:nvGrpSpPr>
      <p:grpSpPr>
        <a:xfrm>
          <a:off x="0" y="0"/>
          <a:ext cx="0" cy="0"/>
          <a:chOff x="0" y="0"/>
          <a:chExt cx="0" cy="0"/>
        </a:xfrm>
      </p:grpSpPr>
      <p:grpSp>
        <p:nvGrpSpPr>
          <p:cNvPr id="556" name="Google Shape;556;p19"/>
          <p:cNvGrpSpPr/>
          <p:nvPr/>
        </p:nvGrpSpPr>
        <p:grpSpPr>
          <a:xfrm>
            <a:off x="1255007" y="2164829"/>
            <a:ext cx="6108700" cy="1295400"/>
            <a:chOff x="3412998" y="2184131"/>
            <a:chExt cx="5801063" cy="1294286"/>
          </a:xfrm>
        </p:grpSpPr>
        <p:pic>
          <p:nvPicPr>
            <p:cNvPr descr="Clase n 5_-_organizacion_estructural" id="557" name="Google Shape;557;p19"/>
            <p:cNvPicPr preferRelativeResize="0"/>
            <p:nvPr/>
          </p:nvPicPr>
          <p:blipFill rotWithShape="1">
            <a:blip r:embed="rId3">
              <a:alphaModFix/>
            </a:blip>
            <a:srcRect b="14810" l="6648" r="0" t="57024"/>
            <a:stretch/>
          </p:blipFill>
          <p:spPr>
            <a:xfrm>
              <a:off x="3412998" y="2193293"/>
              <a:ext cx="5801063" cy="1285124"/>
            </a:xfrm>
            <a:prstGeom prst="rect">
              <a:avLst/>
            </a:prstGeom>
            <a:noFill/>
            <a:ln>
              <a:noFill/>
            </a:ln>
          </p:spPr>
        </p:pic>
        <p:sp>
          <p:nvSpPr>
            <p:cNvPr id="558" name="Google Shape;558;p19"/>
            <p:cNvSpPr/>
            <p:nvPr/>
          </p:nvSpPr>
          <p:spPr>
            <a:xfrm>
              <a:off x="5915536" y="2184131"/>
              <a:ext cx="3137218" cy="30136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grpSp>
      <p:grpSp>
        <p:nvGrpSpPr>
          <p:cNvPr id="559" name="Google Shape;559;p19"/>
          <p:cNvGrpSpPr/>
          <p:nvPr/>
        </p:nvGrpSpPr>
        <p:grpSpPr>
          <a:xfrm>
            <a:off x="1270882" y="897930"/>
            <a:ext cx="6076950" cy="1579563"/>
            <a:chOff x="570934" y="942675"/>
            <a:chExt cx="6076950" cy="1579391"/>
          </a:xfrm>
        </p:grpSpPr>
        <p:grpSp>
          <p:nvGrpSpPr>
            <p:cNvPr id="560" name="Google Shape;560;p19"/>
            <p:cNvGrpSpPr/>
            <p:nvPr/>
          </p:nvGrpSpPr>
          <p:grpSpPr>
            <a:xfrm>
              <a:off x="570934" y="942675"/>
              <a:ext cx="6076950" cy="1579391"/>
              <a:chOff x="3008987" y="886129"/>
              <a:chExt cx="6076950" cy="1579391"/>
            </a:xfrm>
          </p:grpSpPr>
          <p:pic>
            <p:nvPicPr>
              <p:cNvPr descr="Clase n 5_-_organizacion_estructural" id="561" name="Google Shape;561;p19"/>
              <p:cNvPicPr preferRelativeResize="0"/>
              <p:nvPr/>
            </p:nvPicPr>
            <p:blipFill rotWithShape="1">
              <a:blip r:embed="rId3">
                <a:alphaModFix/>
              </a:blip>
              <a:srcRect b="37650" l="0" r="0" t="28374"/>
              <a:stretch/>
            </p:blipFill>
            <p:spPr>
              <a:xfrm>
                <a:off x="3008987" y="886129"/>
                <a:ext cx="6076950" cy="1550221"/>
              </a:xfrm>
              <a:prstGeom prst="rect">
                <a:avLst/>
              </a:prstGeom>
              <a:noFill/>
              <a:ln>
                <a:noFill/>
              </a:ln>
            </p:spPr>
          </p:pic>
          <p:sp>
            <p:nvSpPr>
              <p:cNvPr id="562" name="Google Shape;562;p19"/>
              <p:cNvSpPr/>
              <p:nvPr/>
            </p:nvSpPr>
            <p:spPr>
              <a:xfrm>
                <a:off x="6214150" y="886129"/>
                <a:ext cx="2817812" cy="15698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563" name="Google Shape;563;p19"/>
              <p:cNvSpPr/>
              <p:nvPr/>
            </p:nvSpPr>
            <p:spPr>
              <a:xfrm>
                <a:off x="3518575" y="1948051"/>
                <a:ext cx="2817812" cy="51746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grpSp>
        <p:sp>
          <p:nvSpPr>
            <p:cNvPr id="564" name="Google Shape;564;p19"/>
            <p:cNvSpPr/>
            <p:nvPr/>
          </p:nvSpPr>
          <p:spPr>
            <a:xfrm>
              <a:off x="3688784" y="1074424"/>
              <a:ext cx="314325" cy="26667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grpSp>
      <p:grpSp>
        <p:nvGrpSpPr>
          <p:cNvPr id="565" name="Google Shape;565;p19"/>
          <p:cNvGrpSpPr/>
          <p:nvPr/>
        </p:nvGrpSpPr>
        <p:grpSpPr>
          <a:xfrm>
            <a:off x="1255007" y="3705694"/>
            <a:ext cx="10128100" cy="2694988"/>
            <a:chOff x="544513" y="2895600"/>
            <a:chExt cx="9949064" cy="2549881"/>
          </a:xfrm>
        </p:grpSpPr>
        <p:pic>
          <p:nvPicPr>
            <p:cNvPr descr="P:\Isolda\FAUD\viga.jpg" id="566" name="Google Shape;566;p19"/>
            <p:cNvPicPr preferRelativeResize="0"/>
            <p:nvPr/>
          </p:nvPicPr>
          <p:blipFill rotWithShape="1">
            <a:blip r:embed="rId4">
              <a:alphaModFix/>
            </a:blip>
            <a:srcRect b="0" l="0" r="1035" t="0"/>
            <a:stretch/>
          </p:blipFill>
          <p:spPr>
            <a:xfrm>
              <a:off x="544513" y="2895600"/>
              <a:ext cx="8119320" cy="2295525"/>
            </a:xfrm>
            <a:prstGeom prst="rect">
              <a:avLst/>
            </a:prstGeom>
            <a:noFill/>
            <a:ln>
              <a:noFill/>
            </a:ln>
          </p:spPr>
        </p:pic>
        <p:sp>
          <p:nvSpPr>
            <p:cNvPr id="567" name="Google Shape;567;p19"/>
            <p:cNvSpPr txBox="1"/>
            <p:nvPr/>
          </p:nvSpPr>
          <p:spPr>
            <a:xfrm>
              <a:off x="7074048" y="5066914"/>
              <a:ext cx="3419529" cy="3785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dk1"/>
                  </a:solidFill>
                  <a:latin typeface="Arial"/>
                  <a:ea typeface="Arial"/>
                  <a:cs typeface="Arial"/>
                  <a:sym typeface="Arial"/>
                </a:rPr>
                <a:t>Cargas y luces semejantes</a:t>
              </a:r>
              <a:endParaRPr b="1" sz="2000">
                <a:solidFill>
                  <a:schemeClr val="dk1"/>
                </a:solidFill>
                <a:latin typeface="Arial"/>
                <a:ea typeface="Arial"/>
                <a:cs typeface="Arial"/>
                <a:sym typeface="Arial"/>
              </a:endParaRPr>
            </a:p>
          </p:txBody>
        </p:sp>
      </p:grpSp>
      <p:sp>
        <p:nvSpPr>
          <p:cNvPr id="568" name="Google Shape;568;p19"/>
          <p:cNvSpPr/>
          <p:nvPr/>
        </p:nvSpPr>
        <p:spPr>
          <a:xfrm>
            <a:off x="-105944" y="103586"/>
            <a:ext cx="688407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2000">
                <a:solidFill>
                  <a:schemeClr val="accent1"/>
                </a:solidFill>
                <a:latin typeface="Arial"/>
                <a:ea typeface="Arial"/>
                <a:cs typeface="Arial"/>
                <a:sym typeface="Arial"/>
              </a:rPr>
              <a:t> </a:t>
            </a:r>
            <a:r>
              <a:rPr b="1" lang="es-ES" sz="2400">
                <a:solidFill>
                  <a:schemeClr val="dk1"/>
                </a:solidFill>
                <a:latin typeface="Arial"/>
                <a:ea typeface="Arial"/>
                <a:cs typeface="Arial"/>
                <a:sym typeface="Arial"/>
              </a:rPr>
              <a:t>DEFORMACION DE LOSAS DE Hº Aº</a:t>
            </a:r>
            <a:endParaRPr b="1" sz="2400">
              <a:solidFill>
                <a:schemeClr val="dk1"/>
              </a:solidFill>
              <a:latin typeface="Arial"/>
              <a:ea typeface="Arial"/>
              <a:cs typeface="Arial"/>
              <a:sym typeface="Arial"/>
            </a:endParaRPr>
          </a:p>
        </p:txBody>
      </p:sp>
      <p:sp>
        <p:nvSpPr>
          <p:cNvPr id="569" name="Google Shape;569;p19"/>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rgbClr val="FFFFFF"/>
              </a:solidFill>
              <a:latin typeface="Times New Roman"/>
              <a:ea typeface="Times New Roman"/>
              <a:cs typeface="Times New Roman"/>
              <a:sym typeface="Times New Roman"/>
            </a:endParaRPr>
          </a:p>
        </p:txBody>
      </p:sp>
      <p:sp>
        <p:nvSpPr>
          <p:cNvPr id="570" name="Google Shape;570;p19"/>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rgbClr val="FFFFFF"/>
              </a:solidFill>
              <a:latin typeface="Times New Roman"/>
              <a:ea typeface="Times New Roman"/>
              <a:cs typeface="Times New Roman"/>
              <a:sym typeface="Times New Roman"/>
            </a:endParaRPr>
          </a:p>
        </p:txBody>
      </p:sp>
      <p:sp>
        <p:nvSpPr>
          <p:cNvPr id="571" name="Google Shape;571;p19"/>
          <p:cNvSpPr/>
          <p:nvPr/>
        </p:nvSpPr>
        <p:spPr>
          <a:xfrm>
            <a:off x="1524001" y="-230832"/>
            <a:ext cx="184731" cy="46166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2400">
              <a:solidFill>
                <a:srgbClr val="FFFFFF"/>
              </a:solidFill>
              <a:latin typeface="Times New Roman"/>
              <a:ea typeface="Times New Roman"/>
              <a:cs typeface="Times New Roman"/>
              <a:sym typeface="Times New Roman"/>
            </a:endParaRPr>
          </a:p>
        </p:txBody>
      </p:sp>
      <p:sp>
        <p:nvSpPr>
          <p:cNvPr id="572" name="Google Shape;572;p19"/>
          <p:cNvSpPr/>
          <p:nvPr/>
        </p:nvSpPr>
        <p:spPr>
          <a:xfrm>
            <a:off x="7668374" y="1217962"/>
            <a:ext cx="408146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Se considera giro libre en sus apoyos</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(articulaciones)</a:t>
            </a:r>
            <a:endParaRPr/>
          </a:p>
        </p:txBody>
      </p:sp>
      <p:grpSp>
        <p:nvGrpSpPr>
          <p:cNvPr id="573" name="Google Shape;573;p19"/>
          <p:cNvGrpSpPr/>
          <p:nvPr/>
        </p:nvGrpSpPr>
        <p:grpSpPr>
          <a:xfrm>
            <a:off x="1577270" y="843954"/>
            <a:ext cx="931862" cy="890588"/>
            <a:chOff x="35496" y="1772816"/>
            <a:chExt cx="720080" cy="576064"/>
          </a:xfrm>
        </p:grpSpPr>
        <p:cxnSp>
          <p:nvCxnSpPr>
            <p:cNvPr id="574" name="Google Shape;574;p19"/>
            <p:cNvCxnSpPr/>
            <p:nvPr/>
          </p:nvCxnSpPr>
          <p:spPr>
            <a:xfrm>
              <a:off x="35496" y="2061362"/>
              <a:ext cx="720080" cy="0"/>
            </a:xfrm>
            <a:prstGeom prst="straightConnector1">
              <a:avLst/>
            </a:prstGeom>
            <a:noFill/>
            <a:ln cap="flat" cmpd="sng" w="9525">
              <a:solidFill>
                <a:schemeClr val="dk1"/>
              </a:solidFill>
              <a:prstDash val="dash"/>
              <a:round/>
              <a:headEnd len="sm" w="sm" type="none"/>
              <a:tailEnd len="sm" w="sm" type="none"/>
            </a:ln>
          </p:spPr>
        </p:cxnSp>
        <p:cxnSp>
          <p:nvCxnSpPr>
            <p:cNvPr id="575" name="Google Shape;575;p19"/>
            <p:cNvCxnSpPr/>
            <p:nvPr/>
          </p:nvCxnSpPr>
          <p:spPr>
            <a:xfrm>
              <a:off x="396150" y="1772816"/>
              <a:ext cx="0" cy="576064"/>
            </a:xfrm>
            <a:prstGeom prst="straightConnector1">
              <a:avLst/>
            </a:prstGeom>
            <a:noFill/>
            <a:ln cap="flat" cmpd="sng" w="9525">
              <a:solidFill>
                <a:schemeClr val="dk1"/>
              </a:solidFill>
              <a:prstDash val="dash"/>
              <a:round/>
              <a:headEnd len="sm" w="sm" type="none"/>
              <a:tailEnd len="sm" w="sm" type="none"/>
            </a:ln>
          </p:spPr>
        </p:cxnSp>
      </p:grpSp>
      <p:grpSp>
        <p:nvGrpSpPr>
          <p:cNvPr id="576" name="Google Shape;576;p19"/>
          <p:cNvGrpSpPr/>
          <p:nvPr/>
        </p:nvGrpSpPr>
        <p:grpSpPr>
          <a:xfrm flipH="1">
            <a:off x="3933120" y="805854"/>
            <a:ext cx="931862" cy="890588"/>
            <a:chOff x="35496" y="1772816"/>
            <a:chExt cx="720080" cy="576064"/>
          </a:xfrm>
        </p:grpSpPr>
        <p:cxnSp>
          <p:nvCxnSpPr>
            <p:cNvPr id="577" name="Google Shape;577;p19"/>
            <p:cNvCxnSpPr/>
            <p:nvPr/>
          </p:nvCxnSpPr>
          <p:spPr>
            <a:xfrm>
              <a:off x="35496" y="2061362"/>
              <a:ext cx="720080" cy="0"/>
            </a:xfrm>
            <a:prstGeom prst="straightConnector1">
              <a:avLst/>
            </a:prstGeom>
            <a:noFill/>
            <a:ln cap="flat" cmpd="sng" w="9525">
              <a:solidFill>
                <a:schemeClr val="dk1"/>
              </a:solidFill>
              <a:prstDash val="dash"/>
              <a:round/>
              <a:headEnd len="sm" w="sm" type="none"/>
              <a:tailEnd len="sm" w="sm" type="none"/>
            </a:ln>
          </p:spPr>
        </p:cxnSp>
        <p:cxnSp>
          <p:nvCxnSpPr>
            <p:cNvPr id="578" name="Google Shape;578;p19"/>
            <p:cNvCxnSpPr/>
            <p:nvPr/>
          </p:nvCxnSpPr>
          <p:spPr>
            <a:xfrm>
              <a:off x="394922" y="1772816"/>
              <a:ext cx="0" cy="576064"/>
            </a:xfrm>
            <a:prstGeom prst="straightConnector1">
              <a:avLst/>
            </a:prstGeom>
            <a:noFill/>
            <a:ln cap="flat" cmpd="sng" w="9525">
              <a:solidFill>
                <a:schemeClr val="dk1"/>
              </a:solidFill>
              <a:prstDash val="dash"/>
              <a:round/>
              <a:headEnd len="sm" w="sm" type="none"/>
              <a:tailEnd len="sm" w="sm" type="none"/>
            </a:ln>
          </p:spPr>
        </p:cxnSp>
      </p:grpSp>
      <p:grpSp>
        <p:nvGrpSpPr>
          <p:cNvPr id="579" name="Google Shape;579;p19"/>
          <p:cNvGrpSpPr/>
          <p:nvPr/>
        </p:nvGrpSpPr>
        <p:grpSpPr>
          <a:xfrm flipH="1">
            <a:off x="3633663" y="4345661"/>
            <a:ext cx="588962" cy="698500"/>
            <a:chOff x="35496" y="1772816"/>
            <a:chExt cx="720080" cy="576064"/>
          </a:xfrm>
        </p:grpSpPr>
        <p:cxnSp>
          <p:nvCxnSpPr>
            <p:cNvPr id="580" name="Google Shape;580;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81" name="Google Shape;581;p19"/>
            <p:cNvCxnSpPr/>
            <p:nvPr/>
          </p:nvCxnSpPr>
          <p:spPr>
            <a:xfrm>
              <a:off x="394565" y="1772816"/>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582" name="Google Shape;582;p19"/>
          <p:cNvGrpSpPr/>
          <p:nvPr/>
        </p:nvGrpSpPr>
        <p:grpSpPr>
          <a:xfrm flipH="1">
            <a:off x="6294313" y="4345661"/>
            <a:ext cx="588962" cy="698500"/>
            <a:chOff x="35496" y="1772816"/>
            <a:chExt cx="720080" cy="576064"/>
          </a:xfrm>
        </p:grpSpPr>
        <p:cxnSp>
          <p:nvCxnSpPr>
            <p:cNvPr id="583" name="Google Shape;583;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84" name="Google Shape;584;p19"/>
            <p:cNvCxnSpPr/>
            <p:nvPr/>
          </p:nvCxnSpPr>
          <p:spPr>
            <a:xfrm>
              <a:off x="394565" y="1772816"/>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585" name="Google Shape;585;p19"/>
          <p:cNvGrpSpPr/>
          <p:nvPr/>
        </p:nvGrpSpPr>
        <p:grpSpPr>
          <a:xfrm flipH="1" rot="949113">
            <a:off x="1096897" y="4320053"/>
            <a:ext cx="588962" cy="698500"/>
            <a:chOff x="35496" y="1772638"/>
            <a:chExt cx="720080" cy="576064"/>
          </a:xfrm>
        </p:grpSpPr>
        <p:cxnSp>
          <p:nvCxnSpPr>
            <p:cNvPr id="586" name="Google Shape;586;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87" name="Google Shape;587;p19"/>
            <p:cNvCxnSpPr/>
            <p:nvPr/>
          </p:nvCxnSpPr>
          <p:spPr>
            <a:xfrm>
              <a:off x="394602" y="1772638"/>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588" name="Google Shape;588;p19"/>
          <p:cNvGrpSpPr/>
          <p:nvPr/>
        </p:nvGrpSpPr>
        <p:grpSpPr>
          <a:xfrm rot="-879717">
            <a:off x="8880402" y="4355381"/>
            <a:ext cx="588963" cy="698500"/>
            <a:chOff x="35496" y="1772982"/>
            <a:chExt cx="720080" cy="576064"/>
          </a:xfrm>
        </p:grpSpPr>
        <p:cxnSp>
          <p:nvCxnSpPr>
            <p:cNvPr id="589" name="Google Shape;589;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90" name="Google Shape;590;p19"/>
            <p:cNvCxnSpPr/>
            <p:nvPr/>
          </p:nvCxnSpPr>
          <p:spPr>
            <a:xfrm>
              <a:off x="396475" y="1772982"/>
              <a:ext cx="0" cy="576064"/>
            </a:xfrm>
            <a:prstGeom prst="straightConnector1">
              <a:avLst/>
            </a:prstGeom>
            <a:noFill/>
            <a:ln cap="flat" cmpd="sng" w="57150">
              <a:solidFill>
                <a:srgbClr val="FF0000"/>
              </a:solidFill>
              <a:prstDash val="solid"/>
              <a:round/>
              <a:headEnd len="sm" w="sm" type="none"/>
              <a:tailEnd len="sm" w="sm" type="none"/>
            </a:ln>
          </p:spPr>
        </p:cxnSp>
      </p:grpSp>
      <p:sp>
        <p:nvSpPr>
          <p:cNvPr id="591" name="Google Shape;591;p19"/>
          <p:cNvSpPr/>
          <p:nvPr/>
        </p:nvSpPr>
        <p:spPr>
          <a:xfrm>
            <a:off x="7534434" y="2626400"/>
            <a:ext cx="262443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2000">
                <a:solidFill>
                  <a:schemeClr val="dk1"/>
                </a:solidFill>
                <a:latin typeface="Arial"/>
                <a:ea typeface="Arial"/>
                <a:cs typeface="Arial"/>
                <a:sym typeface="Arial"/>
              </a:rPr>
              <a:t>LOSAS </a:t>
            </a:r>
            <a:r>
              <a:rPr lang="es-ES" sz="2000">
                <a:solidFill>
                  <a:schemeClr val="accent1"/>
                </a:solidFill>
                <a:latin typeface="Arial"/>
                <a:ea typeface="Arial"/>
                <a:cs typeface="Arial"/>
                <a:sym typeface="Arial"/>
              </a:rPr>
              <a:t>CONTINUAS</a:t>
            </a:r>
            <a:endParaRPr/>
          </a:p>
        </p:txBody>
      </p:sp>
      <p:sp>
        <p:nvSpPr>
          <p:cNvPr id="592" name="Google Shape;592;p19"/>
          <p:cNvSpPr/>
          <p:nvPr/>
        </p:nvSpPr>
        <p:spPr>
          <a:xfrm>
            <a:off x="7635243" y="777992"/>
            <a:ext cx="320818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ES" sz="2000">
                <a:solidFill>
                  <a:schemeClr val="dk1"/>
                </a:solidFill>
                <a:latin typeface="Arial"/>
                <a:ea typeface="Arial"/>
                <a:cs typeface="Arial"/>
                <a:sym typeface="Arial"/>
              </a:rPr>
              <a:t>LOSA </a:t>
            </a:r>
            <a:r>
              <a:rPr lang="es-ES" sz="2000">
                <a:solidFill>
                  <a:schemeClr val="accent1"/>
                </a:solidFill>
                <a:latin typeface="Arial"/>
                <a:ea typeface="Arial"/>
                <a:cs typeface="Arial"/>
                <a:sym typeface="Arial"/>
              </a:rPr>
              <a:t>SIN CONTINUIDAD</a:t>
            </a:r>
            <a:endParaRPr/>
          </a:p>
        </p:txBody>
      </p:sp>
      <p:grpSp>
        <p:nvGrpSpPr>
          <p:cNvPr id="593" name="Google Shape;593;p19"/>
          <p:cNvGrpSpPr/>
          <p:nvPr/>
        </p:nvGrpSpPr>
        <p:grpSpPr>
          <a:xfrm flipH="1">
            <a:off x="3782525" y="2229053"/>
            <a:ext cx="588962" cy="698500"/>
            <a:chOff x="35496" y="1772816"/>
            <a:chExt cx="720080" cy="576064"/>
          </a:xfrm>
        </p:grpSpPr>
        <p:cxnSp>
          <p:nvCxnSpPr>
            <p:cNvPr id="594" name="Google Shape;594;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95" name="Google Shape;595;p19"/>
            <p:cNvCxnSpPr/>
            <p:nvPr/>
          </p:nvCxnSpPr>
          <p:spPr>
            <a:xfrm>
              <a:off x="394565" y="1772816"/>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596" name="Google Shape;596;p19"/>
          <p:cNvGrpSpPr/>
          <p:nvPr/>
        </p:nvGrpSpPr>
        <p:grpSpPr>
          <a:xfrm flipH="1" rot="866596">
            <a:off x="1245749" y="2327287"/>
            <a:ext cx="588962" cy="698500"/>
            <a:chOff x="35496" y="1772653"/>
            <a:chExt cx="720080" cy="576064"/>
          </a:xfrm>
        </p:grpSpPr>
        <p:cxnSp>
          <p:nvCxnSpPr>
            <p:cNvPr id="597" name="Google Shape;597;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598" name="Google Shape;598;p19"/>
            <p:cNvCxnSpPr/>
            <p:nvPr/>
          </p:nvCxnSpPr>
          <p:spPr>
            <a:xfrm>
              <a:off x="394596" y="1772653"/>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599" name="Google Shape;599;p19"/>
          <p:cNvGrpSpPr/>
          <p:nvPr/>
        </p:nvGrpSpPr>
        <p:grpSpPr>
          <a:xfrm rot="-879717">
            <a:off x="6314639" y="2299098"/>
            <a:ext cx="588963" cy="698500"/>
            <a:chOff x="35496" y="1772982"/>
            <a:chExt cx="720080" cy="576064"/>
          </a:xfrm>
        </p:grpSpPr>
        <p:cxnSp>
          <p:nvCxnSpPr>
            <p:cNvPr id="600" name="Google Shape;600;p19"/>
            <p:cNvCxnSpPr/>
            <p:nvPr/>
          </p:nvCxnSpPr>
          <p:spPr>
            <a:xfrm>
              <a:off x="35496" y="2060848"/>
              <a:ext cx="720080" cy="0"/>
            </a:xfrm>
            <a:prstGeom prst="straightConnector1">
              <a:avLst/>
            </a:prstGeom>
            <a:noFill/>
            <a:ln cap="flat" cmpd="sng" w="57150">
              <a:solidFill>
                <a:srgbClr val="FF0000"/>
              </a:solidFill>
              <a:prstDash val="solid"/>
              <a:round/>
              <a:headEnd len="sm" w="sm" type="none"/>
              <a:tailEnd len="sm" w="sm" type="none"/>
            </a:ln>
          </p:spPr>
        </p:cxnSp>
        <p:cxnSp>
          <p:nvCxnSpPr>
            <p:cNvPr id="601" name="Google Shape;601;p19"/>
            <p:cNvCxnSpPr/>
            <p:nvPr/>
          </p:nvCxnSpPr>
          <p:spPr>
            <a:xfrm>
              <a:off x="396475" y="1772982"/>
              <a:ext cx="0" cy="576064"/>
            </a:xfrm>
            <a:prstGeom prst="straightConnector1">
              <a:avLst/>
            </a:prstGeom>
            <a:noFill/>
            <a:ln cap="flat" cmpd="sng" w="57150">
              <a:solidFill>
                <a:srgbClr val="FF0000"/>
              </a:solidFill>
              <a:prstDash val="solid"/>
              <a:round/>
              <a:headEnd len="sm" w="sm" type="none"/>
              <a:tailEnd len="sm" w="sm" type="none"/>
            </a:ln>
          </p:spPr>
        </p:cxnSp>
      </p:grpSp>
      <p:grpSp>
        <p:nvGrpSpPr>
          <p:cNvPr id="602" name="Google Shape;602;p19"/>
          <p:cNvGrpSpPr/>
          <p:nvPr/>
        </p:nvGrpSpPr>
        <p:grpSpPr>
          <a:xfrm>
            <a:off x="1589396" y="1001118"/>
            <a:ext cx="980637" cy="657225"/>
            <a:chOff x="890013" y="1045954"/>
            <a:chExt cx="980637" cy="657373"/>
          </a:xfrm>
        </p:grpSpPr>
        <p:cxnSp>
          <p:nvCxnSpPr>
            <p:cNvPr id="603" name="Google Shape;603;p19"/>
            <p:cNvCxnSpPr/>
            <p:nvPr/>
          </p:nvCxnSpPr>
          <p:spPr>
            <a:xfrm rot="1194694">
              <a:off x="858838" y="1355586"/>
              <a:ext cx="1042987" cy="0"/>
            </a:xfrm>
            <a:prstGeom prst="straightConnector1">
              <a:avLst/>
            </a:prstGeom>
            <a:noFill/>
            <a:ln cap="flat" cmpd="sng" w="57150">
              <a:solidFill>
                <a:srgbClr val="FF0000"/>
              </a:solidFill>
              <a:prstDash val="solid"/>
              <a:round/>
              <a:headEnd len="sm" w="sm" type="none"/>
              <a:tailEnd len="sm" w="sm" type="none"/>
            </a:ln>
          </p:spPr>
        </p:cxnSp>
        <p:cxnSp>
          <p:nvCxnSpPr>
            <p:cNvPr id="604" name="Google Shape;604;p19"/>
            <p:cNvCxnSpPr/>
            <p:nvPr/>
          </p:nvCxnSpPr>
          <p:spPr>
            <a:xfrm flipH="1">
              <a:off x="1200150" y="1045954"/>
              <a:ext cx="287338" cy="657373"/>
            </a:xfrm>
            <a:prstGeom prst="straightConnector1">
              <a:avLst/>
            </a:prstGeom>
            <a:noFill/>
            <a:ln cap="flat" cmpd="sng" w="57150">
              <a:solidFill>
                <a:srgbClr val="FF0000"/>
              </a:solidFill>
              <a:prstDash val="solid"/>
              <a:round/>
              <a:headEnd len="sm" w="sm" type="none"/>
              <a:tailEnd len="sm" w="sm" type="none"/>
            </a:ln>
          </p:spPr>
        </p:cxnSp>
      </p:grpSp>
      <p:grpSp>
        <p:nvGrpSpPr>
          <p:cNvPr id="605" name="Google Shape;605;p19"/>
          <p:cNvGrpSpPr/>
          <p:nvPr/>
        </p:nvGrpSpPr>
        <p:grpSpPr>
          <a:xfrm>
            <a:off x="3800782" y="1002705"/>
            <a:ext cx="980638" cy="625475"/>
            <a:chOff x="3101400" y="1048020"/>
            <a:chExt cx="980638" cy="625205"/>
          </a:xfrm>
        </p:grpSpPr>
        <p:cxnSp>
          <p:nvCxnSpPr>
            <p:cNvPr id="606" name="Google Shape;606;p19"/>
            <p:cNvCxnSpPr/>
            <p:nvPr/>
          </p:nvCxnSpPr>
          <p:spPr>
            <a:xfrm rot="9605306">
              <a:off x="3070225" y="1355862"/>
              <a:ext cx="1042988" cy="0"/>
            </a:xfrm>
            <a:prstGeom prst="straightConnector1">
              <a:avLst/>
            </a:prstGeom>
            <a:noFill/>
            <a:ln cap="flat" cmpd="sng" w="57150">
              <a:solidFill>
                <a:srgbClr val="FF0000"/>
              </a:solidFill>
              <a:prstDash val="solid"/>
              <a:round/>
              <a:headEnd len="sm" w="sm" type="none"/>
              <a:tailEnd len="sm" w="sm" type="none"/>
            </a:ln>
          </p:spPr>
        </p:cxnSp>
        <p:cxnSp>
          <p:nvCxnSpPr>
            <p:cNvPr id="607" name="Google Shape;607;p19"/>
            <p:cNvCxnSpPr/>
            <p:nvPr/>
          </p:nvCxnSpPr>
          <p:spPr>
            <a:xfrm>
              <a:off x="3532188" y="1048020"/>
              <a:ext cx="314325" cy="625205"/>
            </a:xfrm>
            <a:prstGeom prst="straightConnector1">
              <a:avLst/>
            </a:prstGeom>
            <a:noFill/>
            <a:ln cap="flat" cmpd="sng" w="57150">
              <a:solidFill>
                <a:srgbClr val="FF0000"/>
              </a:solidFill>
              <a:prstDash val="solid"/>
              <a:round/>
              <a:headEnd len="sm" w="sm" type="none"/>
              <a:tailEnd len="sm" w="sm" type="none"/>
            </a:ln>
          </p:spPr>
        </p:cxnSp>
      </p:grpSp>
      <p:sp>
        <p:nvSpPr>
          <p:cNvPr id="608" name="Google Shape;608;p19"/>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09" name="Google Shape;609;p19"/>
          <p:cNvPicPr preferRelativeResize="0"/>
          <p:nvPr/>
        </p:nvPicPr>
        <p:blipFill rotWithShape="1">
          <a:blip r:embed="rId5">
            <a:alphaModFix/>
          </a:blip>
          <a:srcRect b="0" l="0" r="0" t="0"/>
          <a:stretch/>
        </p:blipFill>
        <p:spPr>
          <a:xfrm>
            <a:off x="263352" y="6498864"/>
            <a:ext cx="2321619" cy="314512"/>
          </a:xfrm>
          <a:prstGeom prst="rect">
            <a:avLst/>
          </a:prstGeom>
          <a:noFill/>
          <a:ln>
            <a:noFill/>
          </a:ln>
        </p:spPr>
      </p:pic>
      <p:pic>
        <p:nvPicPr>
          <p:cNvPr id="610" name="Google Shape;610;p19"/>
          <p:cNvPicPr preferRelativeResize="0"/>
          <p:nvPr/>
        </p:nvPicPr>
        <p:blipFill rotWithShape="1">
          <a:blip r:embed="rId6">
            <a:alphaModFix/>
          </a:blip>
          <a:srcRect b="0" l="0" r="0" t="0"/>
          <a:stretch/>
        </p:blipFill>
        <p:spPr>
          <a:xfrm>
            <a:off x="1772024" y="6453335"/>
            <a:ext cx="2595784" cy="404683"/>
          </a:xfrm>
          <a:prstGeom prst="rect">
            <a:avLst/>
          </a:prstGeom>
          <a:noFill/>
          <a:ln>
            <a:noFill/>
          </a:ln>
        </p:spPr>
      </p:pic>
      <p:sp>
        <p:nvSpPr>
          <p:cNvPr id="611" name="Google Shape;611;p19"/>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500"/>
                                        <p:tgtEl>
                                          <p:spTgt spid="602"/>
                                        </p:tgtEl>
                                      </p:cBhvr>
                                    </p:animEffec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500"/>
                                        <p:tgtEl>
                                          <p:spTgt spid="6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500"/>
                                        <p:tgtEl>
                                          <p:spTgt spid="5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500"/>
                                        <p:tgtEl>
                                          <p:spTgt spid="5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500"/>
                                        <p:tgtEl>
                                          <p:spTgt spid="5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500"/>
                                        <p:tgtEl>
                                          <p:spTgt spid="585"/>
                                        </p:tgtEl>
                                      </p:cBhvr>
                                    </p:animEffect>
                                  </p:childTnLst>
                                </p:cTn>
                              </p:par>
                              <p:par>
                                <p:cTn fill="hold" nodeType="with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500"/>
                                        <p:tgtEl>
                                          <p:spTgt spid="5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500"/>
                                        <p:tgtEl>
                                          <p:spTgt spid="579"/>
                                        </p:tgtEl>
                                      </p:cBhvr>
                                    </p:animEffect>
                                  </p:childTnLst>
                                </p:cTn>
                              </p:par>
                              <p:par>
                                <p:cTn fill="hold" nodeType="with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500"/>
                                        <p:tgtEl>
                                          <p:spTgt spid="5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descr="catedra" id="616" name="Google Shape;616;p20"/>
          <p:cNvSpPr/>
          <p:nvPr/>
        </p:nvSpPr>
        <p:spPr>
          <a:xfrm>
            <a:off x="1692276" y="-182563"/>
            <a:ext cx="8042275" cy="804227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
        <p:nvSpPr>
          <p:cNvPr id="617" name="Google Shape;617;p20"/>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18" name="Google Shape;618;p20"/>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619" name="Google Shape;619;p20"/>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620" name="Google Shape;620;p20"/>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621" name="Google Shape;621;p20"/>
          <p:cNvSpPr/>
          <p:nvPr/>
        </p:nvSpPr>
        <p:spPr>
          <a:xfrm>
            <a:off x="567247" y="2169322"/>
            <a:ext cx="969962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3600">
                <a:solidFill>
                  <a:schemeClr val="accent2"/>
                </a:solidFill>
                <a:latin typeface="Arial"/>
                <a:ea typeface="Arial"/>
                <a:cs typeface="Arial"/>
                <a:sym typeface="Arial"/>
              </a:rPr>
              <a:t>PREDIMENSIONADO DE LOSAS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25" name="Shape 625"/>
        <p:cNvGrpSpPr/>
        <p:nvPr/>
      </p:nvGrpSpPr>
      <p:grpSpPr>
        <a:xfrm>
          <a:off x="0" y="0"/>
          <a:ext cx="0" cy="0"/>
          <a:chOff x="0" y="0"/>
          <a:chExt cx="0" cy="0"/>
        </a:xfrm>
      </p:grpSpPr>
      <p:sp>
        <p:nvSpPr>
          <p:cNvPr id="626" name="Google Shape;626;p21"/>
          <p:cNvSpPr/>
          <p:nvPr/>
        </p:nvSpPr>
        <p:spPr>
          <a:xfrm>
            <a:off x="86916" y="105672"/>
            <a:ext cx="96996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PREDIMENSIONADO DE LOSAS </a:t>
            </a:r>
            <a:r>
              <a:rPr b="1" lang="es-ES" sz="2400">
                <a:solidFill>
                  <a:schemeClr val="dk1"/>
                </a:solidFill>
                <a:latin typeface="Arial"/>
                <a:ea typeface="Arial"/>
                <a:cs typeface="Arial"/>
                <a:sym typeface="Arial"/>
              </a:rPr>
              <a:t>MACIZAS</a:t>
            </a:r>
            <a:r>
              <a:rPr b="1" lang="es-ES" sz="2400">
                <a:solidFill>
                  <a:schemeClr val="accent2"/>
                </a:solidFill>
                <a:latin typeface="Arial"/>
                <a:ea typeface="Arial"/>
                <a:cs typeface="Arial"/>
                <a:sym typeface="Arial"/>
              </a:rPr>
              <a:t> </a:t>
            </a:r>
            <a:endParaRPr/>
          </a:p>
        </p:txBody>
      </p:sp>
      <p:pic>
        <p:nvPicPr>
          <p:cNvPr descr="P:\Isolda\FAUD\Estructuras IA\2012 estr IA\apuntes\2013\IMÁGENES PARA APUNTES\losas 1 dir.jpg" id="627" name="Google Shape;627;p21"/>
          <p:cNvPicPr preferRelativeResize="0"/>
          <p:nvPr/>
        </p:nvPicPr>
        <p:blipFill rotWithShape="1">
          <a:blip r:embed="rId3">
            <a:alphaModFix/>
          </a:blip>
          <a:srcRect b="5936" l="0" r="0" t="4568"/>
          <a:stretch/>
        </p:blipFill>
        <p:spPr>
          <a:xfrm>
            <a:off x="581025" y="592150"/>
            <a:ext cx="6494463" cy="2351087"/>
          </a:xfrm>
          <a:prstGeom prst="rect">
            <a:avLst/>
          </a:prstGeom>
          <a:noFill/>
          <a:ln>
            <a:noFill/>
          </a:ln>
        </p:spPr>
      </p:pic>
      <p:sp>
        <p:nvSpPr>
          <p:cNvPr id="628" name="Google Shape;628;p21"/>
          <p:cNvSpPr/>
          <p:nvPr/>
        </p:nvSpPr>
        <p:spPr>
          <a:xfrm>
            <a:off x="9315599" y="1563214"/>
            <a:ext cx="2183996" cy="58477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LUZ DE ARMADO</a:t>
            </a:r>
            <a:endParaRPr/>
          </a:p>
          <a:p>
            <a:pPr indent="-285750" lvl="0" marL="28575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CONTINUIDAD</a:t>
            </a:r>
            <a:endParaRPr/>
          </a:p>
        </p:txBody>
      </p:sp>
      <p:sp>
        <p:nvSpPr>
          <p:cNvPr id="629" name="Google Shape;629;p21"/>
          <p:cNvSpPr/>
          <p:nvPr/>
        </p:nvSpPr>
        <p:spPr>
          <a:xfrm>
            <a:off x="9642090" y="1100219"/>
            <a:ext cx="14061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(1 dirección)</a:t>
            </a:r>
            <a:endParaRPr/>
          </a:p>
        </p:txBody>
      </p:sp>
      <p:sp>
        <p:nvSpPr>
          <p:cNvPr id="630" name="Google Shape;630;p21"/>
          <p:cNvSpPr/>
          <p:nvPr/>
        </p:nvSpPr>
        <p:spPr>
          <a:xfrm>
            <a:off x="8838382" y="743789"/>
            <a:ext cx="3640607" cy="33855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DIRECCION DE ARMADO </a:t>
            </a:r>
            <a:endParaRPr/>
          </a:p>
        </p:txBody>
      </p:sp>
      <p:sp>
        <p:nvSpPr>
          <p:cNvPr id="631" name="Google Shape;631;p21"/>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2" name="Google Shape;632;p21"/>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3" name="Google Shape;633;p21"/>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34" name="Google Shape;634;p21"/>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635" name="Google Shape;635;p21"/>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636" name="Google Shape;636;p21"/>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637" name="Google Shape;637;p21"/>
          <p:cNvSpPr/>
          <p:nvPr/>
        </p:nvSpPr>
        <p:spPr>
          <a:xfrm>
            <a:off x="751070" y="2638732"/>
            <a:ext cx="1089850"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30</a:t>
            </a:r>
            <a:endParaRPr/>
          </a:p>
        </p:txBody>
      </p:sp>
      <p:sp>
        <p:nvSpPr>
          <p:cNvPr id="638" name="Google Shape;638;p21"/>
          <p:cNvSpPr/>
          <p:nvPr/>
        </p:nvSpPr>
        <p:spPr>
          <a:xfrm>
            <a:off x="2524991" y="258867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35</a:t>
            </a:r>
            <a:endParaRPr/>
          </a:p>
        </p:txBody>
      </p:sp>
      <p:sp>
        <p:nvSpPr>
          <p:cNvPr id="639" name="Google Shape;639;p21"/>
          <p:cNvSpPr/>
          <p:nvPr/>
        </p:nvSpPr>
        <p:spPr>
          <a:xfrm>
            <a:off x="4322755" y="260136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40</a:t>
            </a:r>
            <a:endParaRPr/>
          </a:p>
        </p:txBody>
      </p:sp>
      <p:sp>
        <p:nvSpPr>
          <p:cNvPr id="640" name="Google Shape;640;p21"/>
          <p:cNvSpPr/>
          <p:nvPr/>
        </p:nvSpPr>
        <p:spPr>
          <a:xfrm>
            <a:off x="5868486" y="259366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10</a:t>
            </a:r>
            <a:endParaRPr/>
          </a:p>
        </p:txBody>
      </p:sp>
      <p:sp>
        <p:nvSpPr>
          <p:cNvPr id="641" name="Google Shape;641;p21"/>
          <p:cNvSpPr/>
          <p:nvPr/>
        </p:nvSpPr>
        <p:spPr>
          <a:xfrm>
            <a:off x="2351584" y="729514"/>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2" name="Google Shape;642;p21"/>
          <p:cNvSpPr/>
          <p:nvPr/>
        </p:nvSpPr>
        <p:spPr>
          <a:xfrm>
            <a:off x="4134202"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3" name="Google Shape;643;p21"/>
          <p:cNvSpPr/>
          <p:nvPr/>
        </p:nvSpPr>
        <p:spPr>
          <a:xfrm>
            <a:off x="5415439"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4" name="Google Shape;644;p21"/>
          <p:cNvSpPr/>
          <p:nvPr/>
        </p:nvSpPr>
        <p:spPr>
          <a:xfrm>
            <a:off x="5921425"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45" name="Google Shape;645;p21"/>
          <p:cNvPicPr preferRelativeResize="0"/>
          <p:nvPr/>
        </p:nvPicPr>
        <p:blipFill rotWithShape="1">
          <a:blip r:embed="rId6">
            <a:alphaModFix/>
          </a:blip>
          <a:srcRect b="0" l="0" r="0" t="0"/>
          <a:stretch/>
        </p:blipFill>
        <p:spPr>
          <a:xfrm>
            <a:off x="1799111" y="3683248"/>
            <a:ext cx="2742912" cy="640719"/>
          </a:xfrm>
          <a:prstGeom prst="rect">
            <a:avLst/>
          </a:prstGeom>
          <a:noFill/>
          <a:ln>
            <a:noFill/>
          </a:ln>
        </p:spPr>
      </p:pic>
      <p:pic>
        <p:nvPicPr>
          <p:cNvPr id="646" name="Google Shape;646;p21"/>
          <p:cNvPicPr preferRelativeResize="0"/>
          <p:nvPr/>
        </p:nvPicPr>
        <p:blipFill rotWithShape="1">
          <a:blip r:embed="rId7">
            <a:alphaModFix/>
          </a:blip>
          <a:srcRect b="0" l="0" r="0" t="0"/>
          <a:stretch/>
        </p:blipFill>
        <p:spPr>
          <a:xfrm>
            <a:off x="2279576" y="4339859"/>
            <a:ext cx="4929217" cy="1007188"/>
          </a:xfrm>
          <a:prstGeom prst="rect">
            <a:avLst/>
          </a:prstGeom>
          <a:noFill/>
          <a:ln>
            <a:noFill/>
          </a:ln>
        </p:spPr>
      </p:pic>
      <p:pic>
        <p:nvPicPr>
          <p:cNvPr id="647" name="Google Shape;647;p21"/>
          <p:cNvPicPr preferRelativeResize="0"/>
          <p:nvPr/>
        </p:nvPicPr>
        <p:blipFill rotWithShape="1">
          <a:blip r:embed="rId8">
            <a:alphaModFix/>
          </a:blip>
          <a:srcRect b="0" l="0" r="0" t="0"/>
          <a:stretch/>
        </p:blipFill>
        <p:spPr>
          <a:xfrm>
            <a:off x="284881" y="2902764"/>
            <a:ext cx="1874610" cy="769685"/>
          </a:xfrm>
          <a:prstGeom prst="rect">
            <a:avLst/>
          </a:prstGeom>
          <a:noFill/>
          <a:ln>
            <a:noFill/>
          </a:ln>
        </p:spPr>
      </p:pic>
      <p:pic>
        <p:nvPicPr>
          <p:cNvPr id="648" name="Google Shape;648;p21"/>
          <p:cNvPicPr preferRelativeResize="0"/>
          <p:nvPr/>
        </p:nvPicPr>
        <p:blipFill rotWithShape="1">
          <a:blip r:embed="rId9">
            <a:alphaModFix/>
          </a:blip>
          <a:srcRect b="0" l="0" r="0" t="30857"/>
          <a:stretch/>
        </p:blipFill>
        <p:spPr>
          <a:xfrm>
            <a:off x="5415439" y="3071237"/>
            <a:ext cx="2433557" cy="5980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64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6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4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2" name="Shape 652"/>
        <p:cNvGrpSpPr/>
        <p:nvPr/>
      </p:nvGrpSpPr>
      <p:grpSpPr>
        <a:xfrm>
          <a:off x="0" y="0"/>
          <a:ext cx="0" cy="0"/>
          <a:chOff x="0" y="0"/>
          <a:chExt cx="0" cy="0"/>
        </a:xfrm>
      </p:grpSpPr>
      <p:pic>
        <p:nvPicPr>
          <p:cNvPr id="653" name="Google Shape;653;p22"/>
          <p:cNvPicPr preferRelativeResize="0"/>
          <p:nvPr/>
        </p:nvPicPr>
        <p:blipFill rotWithShape="1">
          <a:blip r:embed="rId3">
            <a:alphaModFix/>
          </a:blip>
          <a:srcRect b="0" l="0" r="0" t="0"/>
          <a:stretch/>
        </p:blipFill>
        <p:spPr>
          <a:xfrm>
            <a:off x="5699449" y="3130556"/>
            <a:ext cx="4370387" cy="2344737"/>
          </a:xfrm>
          <a:prstGeom prst="rect">
            <a:avLst/>
          </a:prstGeom>
          <a:noFill/>
          <a:ln>
            <a:noFill/>
          </a:ln>
        </p:spPr>
      </p:pic>
      <p:pic>
        <p:nvPicPr>
          <p:cNvPr id="654" name="Google Shape;654;p22"/>
          <p:cNvPicPr preferRelativeResize="0"/>
          <p:nvPr/>
        </p:nvPicPr>
        <p:blipFill rotWithShape="1">
          <a:blip r:embed="rId4">
            <a:alphaModFix/>
          </a:blip>
          <a:srcRect b="0" l="0" r="0" t="0"/>
          <a:stretch/>
        </p:blipFill>
        <p:spPr>
          <a:xfrm>
            <a:off x="1127448" y="3130556"/>
            <a:ext cx="4329112" cy="2016125"/>
          </a:xfrm>
          <a:prstGeom prst="rect">
            <a:avLst/>
          </a:prstGeom>
          <a:noFill/>
          <a:ln>
            <a:noFill/>
          </a:ln>
        </p:spPr>
      </p:pic>
      <p:sp>
        <p:nvSpPr>
          <p:cNvPr id="655" name="Google Shape;655;p22"/>
          <p:cNvSpPr/>
          <p:nvPr/>
        </p:nvSpPr>
        <p:spPr>
          <a:xfrm>
            <a:off x="1627510" y="5250122"/>
            <a:ext cx="26336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3m / 30 = 0,10 m </a:t>
            </a:r>
            <a:endParaRPr b="1" sz="1600">
              <a:solidFill>
                <a:schemeClr val="dk1"/>
              </a:solidFill>
              <a:latin typeface="Arial"/>
              <a:ea typeface="Arial"/>
              <a:cs typeface="Arial"/>
              <a:sym typeface="Arial"/>
            </a:endParaRPr>
          </a:p>
        </p:txBody>
      </p:sp>
      <p:sp>
        <p:nvSpPr>
          <p:cNvPr id="656" name="Google Shape;656;p22"/>
          <p:cNvSpPr/>
          <p:nvPr/>
        </p:nvSpPr>
        <p:spPr>
          <a:xfrm rot="-5400000">
            <a:off x="2902273" y="4042851"/>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3 m</a:t>
            </a:r>
            <a:endParaRPr/>
          </a:p>
        </p:txBody>
      </p:sp>
      <p:cxnSp>
        <p:nvCxnSpPr>
          <p:cNvPr id="657" name="Google Shape;657;p22"/>
          <p:cNvCxnSpPr/>
          <p:nvPr/>
        </p:nvCxnSpPr>
        <p:spPr>
          <a:xfrm flipH="1" rot="-5400000">
            <a:off x="2903861" y="4383093"/>
            <a:ext cx="1166813" cy="4763"/>
          </a:xfrm>
          <a:prstGeom prst="straightConnector1">
            <a:avLst/>
          </a:prstGeom>
          <a:noFill/>
          <a:ln cap="flat" cmpd="sng" w="28575">
            <a:solidFill>
              <a:srgbClr val="FF0000"/>
            </a:solidFill>
            <a:prstDash val="solid"/>
            <a:miter lim="800000"/>
            <a:headEnd len="med" w="med" type="triangle"/>
            <a:tailEnd len="med" w="med" type="triangle"/>
          </a:ln>
        </p:spPr>
      </p:cxnSp>
      <p:cxnSp>
        <p:nvCxnSpPr>
          <p:cNvPr id="658" name="Google Shape;658;p22"/>
          <p:cNvCxnSpPr/>
          <p:nvPr/>
        </p:nvCxnSpPr>
        <p:spPr>
          <a:xfrm flipH="1" rot="10800000">
            <a:off x="5899474" y="4105280"/>
            <a:ext cx="619125" cy="4762"/>
          </a:xfrm>
          <a:prstGeom prst="straightConnector1">
            <a:avLst/>
          </a:prstGeom>
          <a:noFill/>
          <a:ln cap="flat" cmpd="sng" w="28575">
            <a:solidFill>
              <a:srgbClr val="FF0000"/>
            </a:solidFill>
            <a:prstDash val="solid"/>
            <a:miter lim="800000"/>
            <a:headEnd len="med" w="med" type="triangle"/>
            <a:tailEnd len="med" w="med" type="triangle"/>
          </a:ln>
        </p:spPr>
      </p:cxnSp>
      <p:cxnSp>
        <p:nvCxnSpPr>
          <p:cNvPr id="659" name="Google Shape;659;p22"/>
          <p:cNvCxnSpPr/>
          <p:nvPr/>
        </p:nvCxnSpPr>
        <p:spPr>
          <a:xfrm>
            <a:off x="6570985" y="4416431"/>
            <a:ext cx="1485900" cy="1587"/>
          </a:xfrm>
          <a:prstGeom prst="straightConnector1">
            <a:avLst/>
          </a:prstGeom>
          <a:noFill/>
          <a:ln cap="flat" cmpd="sng" w="28575">
            <a:solidFill>
              <a:srgbClr val="FF0000"/>
            </a:solidFill>
            <a:prstDash val="solid"/>
            <a:miter lim="800000"/>
            <a:headEnd len="med" w="med" type="triangle"/>
            <a:tailEnd len="med" w="med" type="triangle"/>
          </a:ln>
        </p:spPr>
      </p:cxnSp>
      <p:sp>
        <p:nvSpPr>
          <p:cNvPr id="660" name="Google Shape;660;p22"/>
          <p:cNvSpPr/>
          <p:nvPr/>
        </p:nvSpPr>
        <p:spPr>
          <a:xfrm>
            <a:off x="6985323" y="4100517"/>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4m</a:t>
            </a:r>
            <a:endParaRPr/>
          </a:p>
        </p:txBody>
      </p:sp>
      <p:sp>
        <p:nvSpPr>
          <p:cNvPr id="661" name="Google Shape;661;p22"/>
          <p:cNvSpPr/>
          <p:nvPr/>
        </p:nvSpPr>
        <p:spPr>
          <a:xfrm>
            <a:off x="5961385" y="3757617"/>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2 m</a:t>
            </a:r>
            <a:endParaRPr/>
          </a:p>
        </p:txBody>
      </p:sp>
      <p:sp>
        <p:nvSpPr>
          <p:cNvPr id="662" name="Google Shape;662;p22"/>
          <p:cNvSpPr/>
          <p:nvPr/>
        </p:nvSpPr>
        <p:spPr>
          <a:xfrm>
            <a:off x="6393185" y="5773556"/>
            <a:ext cx="264318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4 m / 40 = 0,10 m </a:t>
            </a:r>
            <a:endParaRPr b="1" sz="1600">
              <a:solidFill>
                <a:schemeClr val="dk1"/>
              </a:solidFill>
              <a:latin typeface="Arial"/>
              <a:ea typeface="Arial"/>
              <a:cs typeface="Arial"/>
              <a:sym typeface="Arial"/>
            </a:endParaRPr>
          </a:p>
        </p:txBody>
      </p:sp>
      <p:sp>
        <p:nvSpPr>
          <p:cNvPr id="663" name="Google Shape;663;p22"/>
          <p:cNvSpPr/>
          <p:nvPr/>
        </p:nvSpPr>
        <p:spPr>
          <a:xfrm>
            <a:off x="6393185" y="5453261"/>
            <a:ext cx="264318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2 m / 35 = 0,06 m</a:t>
            </a:r>
            <a:r>
              <a:rPr lang="es-ES" sz="1600">
                <a:solidFill>
                  <a:schemeClr val="dk1"/>
                </a:solidFill>
                <a:latin typeface="Arial"/>
                <a:ea typeface="Arial"/>
                <a:cs typeface="Arial"/>
                <a:sym typeface="Arial"/>
              </a:rPr>
              <a:t> </a:t>
            </a:r>
            <a:endParaRPr sz="1600">
              <a:solidFill>
                <a:schemeClr val="dk1"/>
              </a:solidFill>
              <a:latin typeface="Arial"/>
              <a:ea typeface="Arial"/>
              <a:cs typeface="Arial"/>
              <a:sym typeface="Arial"/>
            </a:endParaRPr>
          </a:p>
        </p:txBody>
      </p:sp>
      <p:sp>
        <p:nvSpPr>
          <p:cNvPr id="664" name="Google Shape;664;p22"/>
          <p:cNvSpPr/>
          <p:nvPr/>
        </p:nvSpPr>
        <p:spPr>
          <a:xfrm>
            <a:off x="86916" y="105672"/>
            <a:ext cx="96996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400">
                <a:solidFill>
                  <a:schemeClr val="accent2"/>
                </a:solidFill>
                <a:latin typeface="Arial"/>
                <a:ea typeface="Arial"/>
                <a:cs typeface="Arial"/>
                <a:sym typeface="Arial"/>
              </a:rPr>
              <a:t>PREDIMENSIONADO DE LOSAS </a:t>
            </a:r>
            <a:r>
              <a:rPr b="1" lang="es-ES" sz="2400">
                <a:solidFill>
                  <a:schemeClr val="dk1"/>
                </a:solidFill>
                <a:latin typeface="Arial"/>
                <a:ea typeface="Arial"/>
                <a:cs typeface="Arial"/>
                <a:sym typeface="Arial"/>
              </a:rPr>
              <a:t>MACIZAS</a:t>
            </a:r>
            <a:r>
              <a:rPr b="1" lang="es-ES" sz="2400">
                <a:solidFill>
                  <a:schemeClr val="accent2"/>
                </a:solidFill>
                <a:latin typeface="Arial"/>
                <a:ea typeface="Arial"/>
                <a:cs typeface="Arial"/>
                <a:sym typeface="Arial"/>
              </a:rPr>
              <a:t> </a:t>
            </a:r>
            <a:endParaRPr/>
          </a:p>
        </p:txBody>
      </p:sp>
      <p:sp>
        <p:nvSpPr>
          <p:cNvPr id="665" name="Google Shape;665;p22"/>
          <p:cNvSpPr/>
          <p:nvPr/>
        </p:nvSpPr>
        <p:spPr>
          <a:xfrm>
            <a:off x="8812622" y="5500106"/>
            <a:ext cx="264318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4 m / 30 = 0,13 m </a:t>
            </a:r>
            <a:endParaRPr b="1" sz="1600">
              <a:solidFill>
                <a:schemeClr val="dk1"/>
              </a:solidFill>
              <a:latin typeface="Arial"/>
              <a:ea typeface="Arial"/>
              <a:cs typeface="Arial"/>
              <a:sym typeface="Arial"/>
            </a:endParaRPr>
          </a:p>
        </p:txBody>
      </p:sp>
      <p:sp>
        <p:nvSpPr>
          <p:cNvPr id="666" name="Google Shape;666;p22"/>
          <p:cNvSpPr/>
          <p:nvPr/>
        </p:nvSpPr>
        <p:spPr>
          <a:xfrm>
            <a:off x="1295995" y="5605303"/>
            <a:ext cx="307181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600">
                <a:solidFill>
                  <a:schemeClr val="dk1"/>
                </a:solidFill>
                <a:latin typeface="Arial"/>
                <a:ea typeface="Arial"/>
                <a:cs typeface="Arial"/>
                <a:sym typeface="Arial"/>
              </a:rPr>
              <a:t>      </a:t>
            </a:r>
            <a:r>
              <a:rPr b="1" lang="es-ES" sz="1600">
                <a:solidFill>
                  <a:schemeClr val="dk1"/>
                </a:solidFill>
                <a:latin typeface="Arial"/>
                <a:ea typeface="Arial"/>
                <a:cs typeface="Arial"/>
                <a:sym typeface="Arial"/>
              </a:rPr>
              <a:t>2m / 30 = 0,07 m </a:t>
            </a:r>
            <a:endParaRPr b="1" sz="1600">
              <a:solidFill>
                <a:schemeClr val="dk1"/>
              </a:solidFill>
              <a:latin typeface="Arial"/>
              <a:ea typeface="Arial"/>
              <a:cs typeface="Arial"/>
              <a:sym typeface="Arial"/>
            </a:endParaRPr>
          </a:p>
        </p:txBody>
      </p:sp>
      <p:cxnSp>
        <p:nvCxnSpPr>
          <p:cNvPr id="667" name="Google Shape;667;p22"/>
          <p:cNvCxnSpPr/>
          <p:nvPr/>
        </p:nvCxnSpPr>
        <p:spPr>
          <a:xfrm>
            <a:off x="6570985" y="5111756"/>
            <a:ext cx="1485900" cy="1587"/>
          </a:xfrm>
          <a:prstGeom prst="straightConnector1">
            <a:avLst/>
          </a:prstGeom>
          <a:noFill/>
          <a:ln cap="flat" cmpd="sng" w="28575">
            <a:solidFill>
              <a:srgbClr val="FF0000"/>
            </a:solidFill>
            <a:prstDash val="solid"/>
            <a:miter lim="800000"/>
            <a:headEnd len="med" w="med" type="triangle"/>
            <a:tailEnd len="med" w="med" type="triangle"/>
          </a:ln>
        </p:spPr>
      </p:cxnSp>
      <p:sp>
        <p:nvSpPr>
          <p:cNvPr id="668" name="Google Shape;668;p22"/>
          <p:cNvSpPr/>
          <p:nvPr/>
        </p:nvSpPr>
        <p:spPr>
          <a:xfrm>
            <a:off x="6985323" y="5040317"/>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4m</a:t>
            </a:r>
            <a:endParaRPr/>
          </a:p>
        </p:txBody>
      </p:sp>
      <p:sp>
        <p:nvSpPr>
          <p:cNvPr id="669" name="Google Shape;669;p22"/>
          <p:cNvSpPr/>
          <p:nvPr/>
        </p:nvSpPr>
        <p:spPr>
          <a:xfrm>
            <a:off x="4261173" y="3789367"/>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2 m</a:t>
            </a:r>
            <a:endParaRPr/>
          </a:p>
        </p:txBody>
      </p:sp>
      <p:cxnSp>
        <p:nvCxnSpPr>
          <p:cNvPr id="670" name="Google Shape;670;p22"/>
          <p:cNvCxnSpPr/>
          <p:nvPr/>
        </p:nvCxnSpPr>
        <p:spPr>
          <a:xfrm>
            <a:off x="4162749" y="4121156"/>
            <a:ext cx="700087" cy="9525"/>
          </a:xfrm>
          <a:prstGeom prst="straightConnector1">
            <a:avLst/>
          </a:prstGeom>
          <a:noFill/>
          <a:ln cap="flat" cmpd="sng" w="28575">
            <a:solidFill>
              <a:srgbClr val="FF0000"/>
            </a:solidFill>
            <a:prstDash val="solid"/>
            <a:miter lim="800000"/>
            <a:headEnd len="med" w="med" type="triangle"/>
            <a:tailEnd len="med" w="med" type="triangle"/>
          </a:ln>
        </p:spPr>
      </p:cxnSp>
      <p:pic>
        <p:nvPicPr>
          <p:cNvPr descr="P:\Isolda\FAUD\Estructuras IA\2012 estr IA\apuntes\2013\IMÁGENES PARA APUNTES\losas 1 dir.jpg" id="671" name="Google Shape;671;p22"/>
          <p:cNvPicPr preferRelativeResize="0"/>
          <p:nvPr/>
        </p:nvPicPr>
        <p:blipFill rotWithShape="1">
          <a:blip r:embed="rId5">
            <a:alphaModFix/>
          </a:blip>
          <a:srcRect b="5936" l="0" r="0" t="4568"/>
          <a:stretch/>
        </p:blipFill>
        <p:spPr>
          <a:xfrm>
            <a:off x="581025" y="592150"/>
            <a:ext cx="6494463" cy="2351087"/>
          </a:xfrm>
          <a:prstGeom prst="rect">
            <a:avLst/>
          </a:prstGeom>
          <a:noFill/>
          <a:ln>
            <a:noFill/>
          </a:ln>
        </p:spPr>
      </p:pic>
      <p:sp>
        <p:nvSpPr>
          <p:cNvPr id="672" name="Google Shape;672;p22"/>
          <p:cNvSpPr/>
          <p:nvPr/>
        </p:nvSpPr>
        <p:spPr>
          <a:xfrm>
            <a:off x="7901162" y="1619198"/>
            <a:ext cx="2183996" cy="58477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LUZ DE ARMADO</a:t>
            </a:r>
            <a:endParaRPr/>
          </a:p>
          <a:p>
            <a:pPr indent="-285750" lvl="0" marL="28575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CONTINUIDAD</a:t>
            </a:r>
            <a:endParaRPr/>
          </a:p>
        </p:txBody>
      </p:sp>
      <p:sp>
        <p:nvSpPr>
          <p:cNvPr id="673" name="Google Shape;673;p22"/>
          <p:cNvSpPr/>
          <p:nvPr/>
        </p:nvSpPr>
        <p:spPr>
          <a:xfrm>
            <a:off x="8227653" y="1156203"/>
            <a:ext cx="14061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(1 dirección)</a:t>
            </a:r>
            <a:endParaRPr/>
          </a:p>
        </p:txBody>
      </p:sp>
      <p:sp>
        <p:nvSpPr>
          <p:cNvPr id="674" name="Google Shape;674;p22"/>
          <p:cNvSpPr/>
          <p:nvPr/>
        </p:nvSpPr>
        <p:spPr>
          <a:xfrm>
            <a:off x="7423945" y="799773"/>
            <a:ext cx="3640607" cy="33855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DIRECCION DE ARMADO </a:t>
            </a:r>
            <a:endParaRPr/>
          </a:p>
        </p:txBody>
      </p:sp>
      <p:sp>
        <p:nvSpPr>
          <p:cNvPr id="675" name="Google Shape;675;p22"/>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76" name="Google Shape;676;p22"/>
          <p:cNvSpPr/>
          <p:nvPr/>
        </p:nvSpPr>
        <p:spPr>
          <a:xfrm>
            <a:off x="603051" y="6061129"/>
            <a:ext cx="11080750" cy="708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cap="none">
                <a:solidFill>
                  <a:schemeClr val="dk1"/>
                </a:solidFill>
                <a:latin typeface="Arial"/>
                <a:ea typeface="Arial"/>
                <a:cs typeface="Arial"/>
                <a:sym typeface="Arial"/>
              </a:rPr>
              <a:t>LOSA MACIZA </a:t>
            </a:r>
            <a:r>
              <a:rPr b="1" lang="es-ES" sz="2000">
                <a:solidFill>
                  <a:schemeClr val="dk1"/>
                </a:solidFill>
                <a:latin typeface="Arial"/>
                <a:ea typeface="Arial"/>
                <a:cs typeface="Arial"/>
                <a:sym typeface="Arial"/>
              </a:rPr>
              <a:t>HºAº     9 cm &lt; h &lt; 15cm  </a:t>
            </a:r>
            <a:endParaRPr b="1" sz="2000">
              <a:solidFill>
                <a:schemeClr val="dk1"/>
              </a:solidFill>
              <a:latin typeface="Arial"/>
              <a:ea typeface="Arial"/>
              <a:cs typeface="Arial"/>
              <a:sym typeface="Arial"/>
            </a:endParaRPr>
          </a:p>
          <a:p>
            <a:pPr indent="0" lvl="0" marL="0" marR="0" rtl="0" algn="l">
              <a:spcBef>
                <a:spcPts val="0"/>
              </a:spcBef>
              <a:spcAft>
                <a:spcPts val="0"/>
              </a:spcAft>
              <a:buNone/>
            </a:pPr>
            <a:r>
              <a:t/>
            </a:r>
            <a:endParaRPr b="1" sz="2000">
              <a:solidFill>
                <a:schemeClr val="lt1"/>
              </a:solidFill>
              <a:latin typeface="Arial"/>
              <a:ea typeface="Arial"/>
              <a:cs typeface="Arial"/>
              <a:sym typeface="Arial"/>
            </a:endParaRPr>
          </a:p>
        </p:txBody>
      </p:sp>
      <p:sp>
        <p:nvSpPr>
          <p:cNvPr id="677" name="Google Shape;677;p22"/>
          <p:cNvSpPr/>
          <p:nvPr/>
        </p:nvSpPr>
        <p:spPr>
          <a:xfrm>
            <a:off x="2411031" y="5214778"/>
            <a:ext cx="905818" cy="401638"/>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678" name="Google Shape;678;p22"/>
          <p:cNvSpPr/>
          <p:nvPr/>
        </p:nvSpPr>
        <p:spPr>
          <a:xfrm>
            <a:off x="9650821" y="5490028"/>
            <a:ext cx="966787" cy="400050"/>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679" name="Google Shape;679;p22"/>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0" name="Google Shape;680;p22"/>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681" name="Google Shape;681;p22"/>
          <p:cNvPicPr preferRelativeResize="0"/>
          <p:nvPr/>
        </p:nvPicPr>
        <p:blipFill rotWithShape="1">
          <a:blip r:embed="rId6">
            <a:alphaModFix/>
          </a:blip>
          <a:srcRect b="0" l="0" r="0" t="0"/>
          <a:stretch/>
        </p:blipFill>
        <p:spPr>
          <a:xfrm>
            <a:off x="263352" y="6498864"/>
            <a:ext cx="2321619" cy="314512"/>
          </a:xfrm>
          <a:prstGeom prst="rect">
            <a:avLst/>
          </a:prstGeom>
          <a:noFill/>
          <a:ln>
            <a:noFill/>
          </a:ln>
        </p:spPr>
      </p:pic>
      <p:pic>
        <p:nvPicPr>
          <p:cNvPr id="682" name="Google Shape;682;p22"/>
          <p:cNvPicPr preferRelativeResize="0"/>
          <p:nvPr/>
        </p:nvPicPr>
        <p:blipFill rotWithShape="1">
          <a:blip r:embed="rId7">
            <a:alphaModFix/>
          </a:blip>
          <a:srcRect b="0" l="0" r="0" t="0"/>
          <a:stretch/>
        </p:blipFill>
        <p:spPr>
          <a:xfrm>
            <a:off x="1772024" y="6453335"/>
            <a:ext cx="2595784" cy="404683"/>
          </a:xfrm>
          <a:prstGeom prst="rect">
            <a:avLst/>
          </a:prstGeom>
          <a:noFill/>
          <a:ln>
            <a:noFill/>
          </a:ln>
        </p:spPr>
      </p:pic>
      <p:sp>
        <p:nvSpPr>
          <p:cNvPr id="683" name="Google Shape;683;p22"/>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684" name="Google Shape;684;p22"/>
          <p:cNvSpPr/>
          <p:nvPr/>
        </p:nvSpPr>
        <p:spPr>
          <a:xfrm>
            <a:off x="751070" y="2638732"/>
            <a:ext cx="1089850"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30</a:t>
            </a:r>
            <a:endParaRPr/>
          </a:p>
        </p:txBody>
      </p:sp>
      <p:sp>
        <p:nvSpPr>
          <p:cNvPr id="685" name="Google Shape;685;p22"/>
          <p:cNvSpPr/>
          <p:nvPr/>
        </p:nvSpPr>
        <p:spPr>
          <a:xfrm>
            <a:off x="2524991" y="258867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35</a:t>
            </a:r>
            <a:endParaRPr/>
          </a:p>
        </p:txBody>
      </p:sp>
      <p:sp>
        <p:nvSpPr>
          <p:cNvPr id="686" name="Google Shape;686;p22"/>
          <p:cNvSpPr/>
          <p:nvPr/>
        </p:nvSpPr>
        <p:spPr>
          <a:xfrm>
            <a:off x="4322755" y="260136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40</a:t>
            </a:r>
            <a:endParaRPr/>
          </a:p>
        </p:txBody>
      </p:sp>
      <p:sp>
        <p:nvSpPr>
          <p:cNvPr id="687" name="Google Shape;687;p22"/>
          <p:cNvSpPr/>
          <p:nvPr/>
        </p:nvSpPr>
        <p:spPr>
          <a:xfrm>
            <a:off x="5868486" y="2593667"/>
            <a:ext cx="1067408" cy="3385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accent2"/>
                </a:solidFill>
                <a:latin typeface="Arial"/>
                <a:ea typeface="Arial"/>
                <a:cs typeface="Arial"/>
                <a:sym typeface="Arial"/>
              </a:rPr>
              <a:t>h = L / 10</a:t>
            </a:r>
            <a:endParaRPr/>
          </a:p>
        </p:txBody>
      </p:sp>
      <p:sp>
        <p:nvSpPr>
          <p:cNvPr id="688" name="Google Shape;688;p22"/>
          <p:cNvSpPr/>
          <p:nvPr/>
        </p:nvSpPr>
        <p:spPr>
          <a:xfrm>
            <a:off x="2351584" y="729514"/>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89" name="Google Shape;689;p22"/>
          <p:cNvSpPr/>
          <p:nvPr/>
        </p:nvSpPr>
        <p:spPr>
          <a:xfrm>
            <a:off x="4134202"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0" name="Google Shape;690;p22"/>
          <p:cNvSpPr/>
          <p:nvPr/>
        </p:nvSpPr>
        <p:spPr>
          <a:xfrm>
            <a:off x="5415439"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1" name="Google Shape;691;p22"/>
          <p:cNvSpPr/>
          <p:nvPr/>
        </p:nvSpPr>
        <p:spPr>
          <a:xfrm>
            <a:off x="5921425" y="720150"/>
            <a:ext cx="140192" cy="16104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5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500"/>
                                        <p:tgtEl>
                                          <p:spTgt spid="657"/>
                                        </p:tgtEl>
                                      </p:cBhvr>
                                    </p:animEffect>
                                  </p:childTnLst>
                                </p:cTn>
                              </p:par>
                              <p:par>
                                <p:cTn fill="hold" nodeType="with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500"/>
                                        <p:tgtEl>
                                          <p:spTgt spid="655"/>
                                        </p:tgtEl>
                                      </p:cBhvr>
                                    </p:animEffect>
                                  </p:childTnLst>
                                </p:cTn>
                              </p:par>
                              <p:par>
                                <p:cTn fill="hold" nodeType="with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500"/>
                                        <p:tgtEl>
                                          <p:spTgt spid="6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500"/>
                                        <p:tgtEl>
                                          <p:spTgt spid="670"/>
                                        </p:tgtEl>
                                      </p:cBhvr>
                                    </p:animEffect>
                                  </p:childTnLst>
                                </p:cTn>
                              </p:par>
                              <p:par>
                                <p:cTn fill="hold" nodeType="with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500"/>
                                        <p:tgtEl>
                                          <p:spTgt spid="666"/>
                                        </p:tgtEl>
                                      </p:cBhvr>
                                    </p:animEffect>
                                  </p:childTnLst>
                                </p:cTn>
                              </p:par>
                              <p:par>
                                <p:cTn fill="hold" nodeType="with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500"/>
                                        <p:tgtEl>
                                          <p:spTgt spid="6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3"/>
                                        </p:tgtEl>
                                        <p:attrNameLst>
                                          <p:attrName>style.visibility</p:attrName>
                                        </p:attrNameLst>
                                      </p:cBhvr>
                                      <p:to>
                                        <p:strVal val="visible"/>
                                      </p:to>
                                    </p:set>
                                    <p:animEffect filter="fade" transition="in">
                                      <p:cBhvr>
                                        <p:cTn dur="500"/>
                                        <p:tgtEl>
                                          <p:spTgt spid="6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500"/>
                                        <p:tgtEl>
                                          <p:spTgt spid="658"/>
                                        </p:tgtEl>
                                      </p:cBhvr>
                                    </p:animEffect>
                                  </p:childTnLst>
                                </p:cTn>
                              </p:par>
                              <p:par>
                                <p:cTn fill="hold" nodeType="with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500"/>
                                        <p:tgtEl>
                                          <p:spTgt spid="661"/>
                                        </p:tgtEl>
                                      </p:cBhvr>
                                    </p:animEffect>
                                  </p:childTnLst>
                                </p:cTn>
                              </p:par>
                              <p:par>
                                <p:cTn fill="hold" nodeType="with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500"/>
                                        <p:tgtEl>
                                          <p:spTgt spid="6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500"/>
                                        <p:tgtEl>
                                          <p:spTgt spid="660"/>
                                        </p:tgtEl>
                                      </p:cBhvr>
                                    </p:animEffect>
                                  </p:childTnLst>
                                </p:cTn>
                              </p:par>
                              <p:par>
                                <p:cTn fill="hold" nodeType="with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500"/>
                                        <p:tgtEl>
                                          <p:spTgt spid="659"/>
                                        </p:tgtEl>
                                      </p:cBhvr>
                                    </p:animEffect>
                                  </p:childTnLst>
                                </p:cTn>
                              </p:par>
                              <p:par>
                                <p:cTn fill="hold" nodeType="with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500"/>
                                        <p:tgtEl>
                                          <p:spTgt spid="6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500"/>
                                        <p:tgtEl>
                                          <p:spTgt spid="667"/>
                                        </p:tgtEl>
                                      </p:cBhvr>
                                    </p:animEffect>
                                  </p:childTnLst>
                                </p:cTn>
                              </p:par>
                              <p:par>
                                <p:cTn fill="hold" nodeType="with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500"/>
                                        <p:tgtEl>
                                          <p:spTgt spid="668"/>
                                        </p:tgtEl>
                                      </p:cBhvr>
                                    </p:animEffect>
                                  </p:childTnLst>
                                </p:cTn>
                              </p:par>
                              <p:par>
                                <p:cTn fill="hold" nodeType="with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500"/>
                                        <p:tgtEl>
                                          <p:spTgt spid="6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7"/>
                                        </p:tgtEl>
                                        <p:attrNameLst>
                                          <p:attrName>style.visibility</p:attrName>
                                        </p:attrNameLst>
                                      </p:cBhvr>
                                      <p:to>
                                        <p:strVal val="visible"/>
                                      </p:to>
                                    </p:set>
                                    <p:animEffect filter="fade" transition="in">
                                      <p:cBhvr>
                                        <p:cTn dur="500"/>
                                        <p:tgtEl>
                                          <p:spTgt spid="677"/>
                                        </p:tgtEl>
                                      </p:cBhvr>
                                    </p:animEffect>
                                  </p:childTnLst>
                                </p:cTn>
                              </p:par>
                              <p:par>
                                <p:cTn fill="hold" nodeType="withEffect" presetClass="entr" presetID="10" presetSubtype="0">
                                  <p:stCondLst>
                                    <p:cond delay="0"/>
                                  </p:stCondLst>
                                  <p:childTnLst>
                                    <p:set>
                                      <p:cBhvr>
                                        <p:cTn dur="1" fill="hold">
                                          <p:stCondLst>
                                            <p:cond delay="0"/>
                                          </p:stCondLst>
                                        </p:cTn>
                                        <p:tgtEl>
                                          <p:spTgt spid="678"/>
                                        </p:tgtEl>
                                        <p:attrNameLst>
                                          <p:attrName>style.visibility</p:attrName>
                                        </p:attrNameLst>
                                      </p:cBhvr>
                                      <p:to>
                                        <p:strVal val="visible"/>
                                      </p:to>
                                    </p:set>
                                    <p:animEffect filter="fade" transition="in">
                                      <p:cBhvr>
                                        <p:cTn dur="500"/>
                                        <p:tgtEl>
                                          <p:spTgt spid="6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5" name="Shape 695"/>
        <p:cNvGrpSpPr/>
        <p:nvPr/>
      </p:nvGrpSpPr>
      <p:grpSpPr>
        <a:xfrm>
          <a:off x="0" y="0"/>
          <a:ext cx="0" cy="0"/>
          <a:chOff x="0" y="0"/>
          <a:chExt cx="0" cy="0"/>
        </a:xfrm>
      </p:grpSpPr>
      <p:pic>
        <p:nvPicPr>
          <p:cNvPr id="696" name="Google Shape;696;p23"/>
          <p:cNvPicPr preferRelativeResize="0"/>
          <p:nvPr/>
        </p:nvPicPr>
        <p:blipFill rotWithShape="1">
          <a:blip r:embed="rId3">
            <a:alphaModFix/>
          </a:blip>
          <a:srcRect b="0" l="0" r="0" t="0"/>
          <a:stretch/>
        </p:blipFill>
        <p:spPr>
          <a:xfrm>
            <a:off x="6457975" y="2877373"/>
            <a:ext cx="4370387" cy="2344737"/>
          </a:xfrm>
          <a:prstGeom prst="rect">
            <a:avLst/>
          </a:prstGeom>
          <a:noFill/>
          <a:ln>
            <a:noFill/>
          </a:ln>
        </p:spPr>
      </p:pic>
      <p:pic>
        <p:nvPicPr>
          <p:cNvPr id="697" name="Google Shape;697;p23"/>
          <p:cNvPicPr preferRelativeResize="0"/>
          <p:nvPr/>
        </p:nvPicPr>
        <p:blipFill rotWithShape="1">
          <a:blip r:embed="rId4">
            <a:alphaModFix/>
          </a:blip>
          <a:srcRect b="0" l="0" r="0" t="0"/>
          <a:stretch/>
        </p:blipFill>
        <p:spPr>
          <a:xfrm>
            <a:off x="1346224" y="2897728"/>
            <a:ext cx="4329112" cy="2016125"/>
          </a:xfrm>
          <a:prstGeom prst="rect">
            <a:avLst/>
          </a:prstGeom>
          <a:noFill/>
          <a:ln>
            <a:noFill/>
          </a:ln>
        </p:spPr>
      </p:pic>
      <p:sp>
        <p:nvSpPr>
          <p:cNvPr id="698" name="Google Shape;698;p23"/>
          <p:cNvSpPr/>
          <p:nvPr/>
        </p:nvSpPr>
        <p:spPr>
          <a:xfrm>
            <a:off x="0" y="-24409"/>
            <a:ext cx="969962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PREDIMENSIONADO DE LOSAS </a:t>
            </a:r>
            <a:r>
              <a:rPr b="1" lang="es-ES" sz="2800">
                <a:solidFill>
                  <a:schemeClr val="dk1"/>
                </a:solidFill>
                <a:latin typeface="Arial"/>
                <a:ea typeface="Arial"/>
                <a:cs typeface="Arial"/>
                <a:sym typeface="Arial"/>
              </a:rPr>
              <a:t>NERVURADAS</a:t>
            </a:r>
            <a:endParaRPr/>
          </a:p>
        </p:txBody>
      </p:sp>
      <p:pic>
        <p:nvPicPr>
          <p:cNvPr descr="P:\Isolda\FAUD\Estructuras IA\2012 estr IA\apuntes\2013\IMÁGENES PARA APUNTES\losas 1 dir.jpg" id="699" name="Google Shape;699;p23"/>
          <p:cNvPicPr preferRelativeResize="0"/>
          <p:nvPr/>
        </p:nvPicPr>
        <p:blipFill rotWithShape="1">
          <a:blip r:embed="rId5">
            <a:alphaModFix/>
          </a:blip>
          <a:srcRect b="5936" l="0" r="0" t="4568"/>
          <a:stretch/>
        </p:blipFill>
        <p:spPr>
          <a:xfrm>
            <a:off x="1512615" y="383569"/>
            <a:ext cx="5622175" cy="2035306"/>
          </a:xfrm>
          <a:prstGeom prst="rect">
            <a:avLst/>
          </a:prstGeom>
          <a:noFill/>
          <a:ln>
            <a:noFill/>
          </a:ln>
        </p:spPr>
      </p:pic>
      <p:sp>
        <p:nvSpPr>
          <p:cNvPr id="700" name="Google Shape;700;p23"/>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01" name="Google Shape;701;p23"/>
          <p:cNvSpPr/>
          <p:nvPr/>
        </p:nvSpPr>
        <p:spPr>
          <a:xfrm>
            <a:off x="228319" y="6004934"/>
            <a:ext cx="693023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800">
                <a:solidFill>
                  <a:schemeClr val="dk1"/>
                </a:solidFill>
                <a:latin typeface="Arial"/>
                <a:ea typeface="Arial"/>
                <a:cs typeface="Arial"/>
                <a:sym typeface="Arial"/>
              </a:rPr>
              <a:t>h &gt; 15cm          </a:t>
            </a:r>
            <a:r>
              <a:rPr b="1" lang="es-ES" sz="1800" cap="none">
                <a:solidFill>
                  <a:schemeClr val="dk1"/>
                </a:solidFill>
                <a:latin typeface="Arial"/>
                <a:ea typeface="Arial"/>
                <a:cs typeface="Arial"/>
                <a:sym typeface="Arial"/>
              </a:rPr>
              <a:t>LOSA NERVURADA  O ALIVIANADA  </a:t>
            </a:r>
            <a:r>
              <a:rPr b="1" lang="es-ES" sz="1800">
                <a:solidFill>
                  <a:schemeClr val="dk1"/>
                </a:solidFill>
                <a:latin typeface="Arial"/>
                <a:ea typeface="Arial"/>
                <a:cs typeface="Arial"/>
                <a:sym typeface="Arial"/>
              </a:rPr>
              <a:t>HºAº </a:t>
            </a:r>
            <a:endParaRPr b="1" sz="1800">
              <a:solidFill>
                <a:schemeClr val="dk1"/>
              </a:solidFill>
              <a:latin typeface="Arial"/>
              <a:ea typeface="Arial"/>
              <a:cs typeface="Arial"/>
              <a:sym typeface="Arial"/>
            </a:endParaRPr>
          </a:p>
        </p:txBody>
      </p:sp>
      <p:sp>
        <p:nvSpPr>
          <p:cNvPr id="702" name="Google Shape;702;p23"/>
          <p:cNvSpPr/>
          <p:nvPr/>
        </p:nvSpPr>
        <p:spPr>
          <a:xfrm rot="-5400000">
            <a:off x="3355205" y="3874317"/>
            <a:ext cx="8461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5 m</a:t>
            </a:r>
            <a:endParaRPr/>
          </a:p>
        </p:txBody>
      </p:sp>
      <p:cxnSp>
        <p:nvCxnSpPr>
          <p:cNvPr id="703" name="Google Shape;703;p23"/>
          <p:cNvCxnSpPr/>
          <p:nvPr/>
        </p:nvCxnSpPr>
        <p:spPr>
          <a:xfrm>
            <a:off x="3902099" y="3594640"/>
            <a:ext cx="0" cy="1177925"/>
          </a:xfrm>
          <a:prstGeom prst="straightConnector1">
            <a:avLst/>
          </a:prstGeom>
          <a:noFill/>
          <a:ln cap="flat" cmpd="sng" w="28575">
            <a:solidFill>
              <a:srgbClr val="FF0000"/>
            </a:solidFill>
            <a:prstDash val="solid"/>
            <a:miter lim="800000"/>
            <a:headEnd len="med" w="med" type="triangle"/>
            <a:tailEnd len="med" w="med" type="triangle"/>
          </a:ln>
        </p:spPr>
      </p:cxnSp>
      <p:cxnSp>
        <p:nvCxnSpPr>
          <p:cNvPr id="704" name="Google Shape;704;p23"/>
          <p:cNvCxnSpPr/>
          <p:nvPr/>
        </p:nvCxnSpPr>
        <p:spPr>
          <a:xfrm>
            <a:off x="7310224" y="4847847"/>
            <a:ext cx="1500188" cy="3175"/>
          </a:xfrm>
          <a:prstGeom prst="straightConnector1">
            <a:avLst/>
          </a:prstGeom>
          <a:noFill/>
          <a:ln cap="flat" cmpd="sng" w="28575">
            <a:solidFill>
              <a:srgbClr val="FF0000"/>
            </a:solidFill>
            <a:prstDash val="solid"/>
            <a:miter lim="800000"/>
            <a:headEnd len="med" w="med" type="triangle"/>
            <a:tailEnd len="med" w="med" type="triangle"/>
          </a:ln>
        </p:spPr>
      </p:cxnSp>
      <p:sp>
        <p:nvSpPr>
          <p:cNvPr id="705" name="Google Shape;705;p23"/>
          <p:cNvSpPr/>
          <p:nvPr/>
        </p:nvSpPr>
        <p:spPr>
          <a:xfrm>
            <a:off x="7778774" y="4552184"/>
            <a:ext cx="863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6m</a:t>
            </a:r>
            <a:endParaRPr/>
          </a:p>
        </p:txBody>
      </p:sp>
      <p:sp>
        <p:nvSpPr>
          <p:cNvPr id="706" name="Google Shape;706;p23"/>
          <p:cNvSpPr/>
          <p:nvPr/>
        </p:nvSpPr>
        <p:spPr>
          <a:xfrm>
            <a:off x="1741760" y="5009281"/>
            <a:ext cx="264318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5m / 30 = 0,17 m </a:t>
            </a:r>
            <a:endParaRPr b="1" sz="1600">
              <a:solidFill>
                <a:schemeClr val="dk1"/>
              </a:solidFill>
              <a:latin typeface="Arial"/>
              <a:ea typeface="Arial"/>
              <a:cs typeface="Arial"/>
              <a:sym typeface="Arial"/>
            </a:endParaRPr>
          </a:p>
        </p:txBody>
      </p:sp>
      <p:sp>
        <p:nvSpPr>
          <p:cNvPr id="707" name="Google Shape;707;p23"/>
          <p:cNvSpPr/>
          <p:nvPr/>
        </p:nvSpPr>
        <p:spPr>
          <a:xfrm>
            <a:off x="7140462" y="5181555"/>
            <a:ext cx="241935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6m / 30 = 0,20 m </a:t>
            </a:r>
            <a:endParaRPr b="1" sz="1600">
              <a:solidFill>
                <a:schemeClr val="dk1"/>
              </a:solidFill>
              <a:latin typeface="Arial"/>
              <a:ea typeface="Arial"/>
              <a:cs typeface="Arial"/>
              <a:sym typeface="Arial"/>
            </a:endParaRPr>
          </a:p>
        </p:txBody>
      </p:sp>
      <p:sp>
        <p:nvSpPr>
          <p:cNvPr id="708" name="Google Shape;708;p23"/>
          <p:cNvSpPr/>
          <p:nvPr/>
        </p:nvSpPr>
        <p:spPr>
          <a:xfrm>
            <a:off x="6677582" y="5498687"/>
            <a:ext cx="364331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600">
                <a:solidFill>
                  <a:schemeClr val="dk1"/>
                </a:solidFill>
                <a:latin typeface="Arial"/>
                <a:ea typeface="Arial"/>
                <a:cs typeface="Arial"/>
                <a:sym typeface="Arial"/>
              </a:rPr>
              <a:t>0,20 m x 1,50 = 0,30 m </a:t>
            </a:r>
            <a:endParaRPr b="1" sz="1600">
              <a:solidFill>
                <a:schemeClr val="dk1"/>
              </a:solidFill>
              <a:latin typeface="Arial"/>
              <a:ea typeface="Arial"/>
              <a:cs typeface="Arial"/>
              <a:sym typeface="Arial"/>
            </a:endParaRPr>
          </a:p>
        </p:txBody>
      </p:sp>
      <p:sp>
        <p:nvSpPr>
          <p:cNvPr id="709" name="Google Shape;709;p23"/>
          <p:cNvSpPr/>
          <p:nvPr/>
        </p:nvSpPr>
        <p:spPr>
          <a:xfrm>
            <a:off x="1671588" y="5404017"/>
            <a:ext cx="364331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0,17 m x 1,50 = 0,26 m </a:t>
            </a:r>
            <a:endParaRPr b="1" sz="1600">
              <a:solidFill>
                <a:schemeClr val="dk1"/>
              </a:solidFill>
              <a:latin typeface="Arial"/>
              <a:ea typeface="Arial"/>
              <a:cs typeface="Arial"/>
              <a:sym typeface="Arial"/>
            </a:endParaRPr>
          </a:p>
        </p:txBody>
      </p:sp>
      <p:sp>
        <p:nvSpPr>
          <p:cNvPr id="710" name="Google Shape;710;p23"/>
          <p:cNvSpPr/>
          <p:nvPr/>
        </p:nvSpPr>
        <p:spPr>
          <a:xfrm>
            <a:off x="3185179" y="5370208"/>
            <a:ext cx="816855" cy="400050"/>
          </a:xfrm>
          <a:prstGeom prst="ellipse">
            <a:avLst/>
          </a:prstGeom>
          <a:noFill/>
          <a:ln cap="flat" cmpd="sng" w="38100">
            <a:solidFill>
              <a:srgbClr val="C4E0B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11" name="Google Shape;711;p23"/>
          <p:cNvSpPr/>
          <p:nvPr/>
        </p:nvSpPr>
        <p:spPr>
          <a:xfrm>
            <a:off x="8831153" y="5478650"/>
            <a:ext cx="825120" cy="400050"/>
          </a:xfrm>
          <a:prstGeom prst="ellipse">
            <a:avLst/>
          </a:prstGeom>
          <a:noFill/>
          <a:ln cap="flat" cmpd="sng" w="38100">
            <a:solidFill>
              <a:srgbClr val="C4E0B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12" name="Google Shape;712;p23"/>
          <p:cNvSpPr/>
          <p:nvPr/>
        </p:nvSpPr>
        <p:spPr>
          <a:xfrm>
            <a:off x="773373" y="2434054"/>
            <a:ext cx="426751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Si cambiamos las luces de apoyo…………</a:t>
            </a:r>
            <a:endParaRPr/>
          </a:p>
        </p:txBody>
      </p:sp>
      <p:sp>
        <p:nvSpPr>
          <p:cNvPr id="713" name="Google Shape;713;p23"/>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4" name="Google Shape;714;p23"/>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15" name="Google Shape;715;p23"/>
          <p:cNvPicPr preferRelativeResize="0"/>
          <p:nvPr/>
        </p:nvPicPr>
        <p:blipFill rotWithShape="1">
          <a:blip r:embed="rId6">
            <a:alphaModFix/>
          </a:blip>
          <a:srcRect b="0" l="0" r="0" t="0"/>
          <a:stretch/>
        </p:blipFill>
        <p:spPr>
          <a:xfrm>
            <a:off x="263352" y="6498864"/>
            <a:ext cx="2321619" cy="314512"/>
          </a:xfrm>
          <a:prstGeom prst="rect">
            <a:avLst/>
          </a:prstGeom>
          <a:noFill/>
          <a:ln>
            <a:noFill/>
          </a:ln>
        </p:spPr>
      </p:pic>
      <p:pic>
        <p:nvPicPr>
          <p:cNvPr id="716" name="Google Shape;716;p23"/>
          <p:cNvPicPr preferRelativeResize="0"/>
          <p:nvPr/>
        </p:nvPicPr>
        <p:blipFill rotWithShape="1">
          <a:blip r:embed="rId7">
            <a:alphaModFix/>
          </a:blip>
          <a:srcRect b="0" l="0" r="0" t="0"/>
          <a:stretch/>
        </p:blipFill>
        <p:spPr>
          <a:xfrm>
            <a:off x="1772024" y="6453335"/>
            <a:ext cx="2595784" cy="404683"/>
          </a:xfrm>
          <a:prstGeom prst="rect">
            <a:avLst/>
          </a:prstGeom>
          <a:noFill/>
          <a:ln>
            <a:noFill/>
          </a:ln>
        </p:spPr>
      </p:pic>
      <p:sp>
        <p:nvSpPr>
          <p:cNvPr id="717" name="Google Shape;717;p23"/>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718" name="Google Shape;718;p23"/>
          <p:cNvSpPr/>
          <p:nvPr/>
        </p:nvSpPr>
        <p:spPr>
          <a:xfrm>
            <a:off x="8971930" y="1750037"/>
            <a:ext cx="2183996" cy="58477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LUZ DE ARMADO</a:t>
            </a:r>
            <a:endParaRPr/>
          </a:p>
          <a:p>
            <a:pPr indent="-285750" lvl="0" marL="285750" marR="0" rtl="0" algn="l">
              <a:spcBef>
                <a:spcPts val="0"/>
              </a:spcBef>
              <a:spcAft>
                <a:spcPts val="0"/>
              </a:spcAft>
              <a:buClr>
                <a:schemeClr val="accent2"/>
              </a:buClr>
              <a:buSzPts val="1600"/>
              <a:buFont typeface="Noto Sans Symbols"/>
              <a:buChar char="✔"/>
            </a:pPr>
            <a:r>
              <a:rPr b="1" lang="es-ES" sz="1600">
                <a:solidFill>
                  <a:schemeClr val="accent2"/>
                </a:solidFill>
                <a:latin typeface="Arial"/>
                <a:ea typeface="Arial"/>
                <a:cs typeface="Arial"/>
                <a:sym typeface="Arial"/>
              </a:rPr>
              <a:t>CONTINUIDAD</a:t>
            </a:r>
            <a:endParaRPr/>
          </a:p>
        </p:txBody>
      </p:sp>
      <p:sp>
        <p:nvSpPr>
          <p:cNvPr id="719" name="Google Shape;719;p23"/>
          <p:cNvSpPr/>
          <p:nvPr/>
        </p:nvSpPr>
        <p:spPr>
          <a:xfrm>
            <a:off x="9298421" y="1287042"/>
            <a:ext cx="140615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(1 dirección)</a:t>
            </a:r>
            <a:endParaRPr/>
          </a:p>
        </p:txBody>
      </p:sp>
      <p:sp>
        <p:nvSpPr>
          <p:cNvPr id="720" name="Google Shape;720;p23"/>
          <p:cNvSpPr/>
          <p:nvPr/>
        </p:nvSpPr>
        <p:spPr>
          <a:xfrm>
            <a:off x="8494713" y="930612"/>
            <a:ext cx="3640607" cy="33855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Noto Sans Symbols"/>
              <a:buChar char="✔"/>
            </a:pPr>
            <a:r>
              <a:rPr b="1" lang="es-ES" sz="1600">
                <a:solidFill>
                  <a:schemeClr val="dk1"/>
                </a:solidFill>
                <a:latin typeface="Arial"/>
                <a:ea typeface="Arial"/>
                <a:cs typeface="Arial"/>
                <a:sym typeface="Arial"/>
              </a:rPr>
              <a:t>DIRECCION DE ARMADO </a:t>
            </a:r>
            <a:endParaRPr/>
          </a:p>
        </p:txBody>
      </p:sp>
      <p:sp>
        <p:nvSpPr>
          <p:cNvPr id="721" name="Google Shape;721;p23"/>
          <p:cNvSpPr/>
          <p:nvPr/>
        </p:nvSpPr>
        <p:spPr>
          <a:xfrm>
            <a:off x="4925156" y="5161624"/>
            <a:ext cx="194286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400">
                <a:solidFill>
                  <a:schemeClr val="accent2"/>
                </a:solidFill>
                <a:latin typeface="Arial"/>
                <a:ea typeface="Arial"/>
                <a:cs typeface="Arial"/>
                <a:sym typeface="Arial"/>
              </a:rPr>
              <a:t>SE INCREMENTA UN 50%</a:t>
            </a:r>
            <a:endParaRPr b="1" sz="1400">
              <a:solidFill>
                <a:schemeClr val="accent2"/>
              </a:solidFill>
              <a:latin typeface="Arial"/>
              <a:ea typeface="Arial"/>
              <a:cs typeface="Arial"/>
              <a:sym typeface="Arial"/>
            </a:endParaRPr>
          </a:p>
        </p:txBody>
      </p:sp>
      <p:sp>
        <p:nvSpPr>
          <p:cNvPr id="722" name="Google Shape;722;p23"/>
          <p:cNvSpPr/>
          <p:nvPr/>
        </p:nvSpPr>
        <p:spPr>
          <a:xfrm>
            <a:off x="2413214" y="5360628"/>
            <a:ext cx="782779" cy="400050"/>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23" name="Google Shape;723;p23"/>
          <p:cNvSpPr/>
          <p:nvPr/>
        </p:nvSpPr>
        <p:spPr>
          <a:xfrm>
            <a:off x="8026492" y="5498598"/>
            <a:ext cx="782779" cy="400050"/>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cxnSp>
        <p:nvCxnSpPr>
          <p:cNvPr id="724" name="Google Shape;724;p23"/>
          <p:cNvCxnSpPr/>
          <p:nvPr/>
        </p:nvCxnSpPr>
        <p:spPr>
          <a:xfrm>
            <a:off x="1671588" y="6204959"/>
            <a:ext cx="432048" cy="0"/>
          </a:xfrm>
          <a:prstGeom prst="straightConnector1">
            <a:avLst/>
          </a:prstGeom>
          <a:noFill/>
          <a:ln cap="flat" cmpd="sng" w="57150">
            <a:solidFill>
              <a:schemeClr val="accent2"/>
            </a:solidFill>
            <a:prstDash val="solid"/>
            <a:miter lim="800000"/>
            <a:headEnd len="sm" w="sm" type="none"/>
            <a:tailEnd len="med" w="med" type="triangle"/>
          </a:ln>
        </p:spPr>
      </p:cxnSp>
      <p:sp>
        <p:nvSpPr>
          <p:cNvPr id="725" name="Google Shape;725;p23"/>
          <p:cNvSpPr/>
          <p:nvPr/>
        </p:nvSpPr>
        <p:spPr>
          <a:xfrm>
            <a:off x="1590352" y="2133596"/>
            <a:ext cx="95083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400">
                <a:solidFill>
                  <a:schemeClr val="accent2"/>
                </a:solidFill>
                <a:latin typeface="Arial"/>
                <a:ea typeface="Arial"/>
                <a:cs typeface="Arial"/>
                <a:sym typeface="Arial"/>
              </a:rPr>
              <a:t>h = L / 30</a:t>
            </a:r>
            <a:endParaRPr/>
          </a:p>
        </p:txBody>
      </p:sp>
      <p:sp>
        <p:nvSpPr>
          <p:cNvPr id="726" name="Google Shape;726;p23"/>
          <p:cNvSpPr/>
          <p:nvPr/>
        </p:nvSpPr>
        <p:spPr>
          <a:xfrm>
            <a:off x="3149579" y="2092104"/>
            <a:ext cx="95083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400">
                <a:solidFill>
                  <a:schemeClr val="accent2"/>
                </a:solidFill>
                <a:latin typeface="Arial"/>
                <a:ea typeface="Arial"/>
                <a:cs typeface="Arial"/>
                <a:sym typeface="Arial"/>
              </a:rPr>
              <a:t>h = L / 35</a:t>
            </a:r>
            <a:endParaRPr/>
          </a:p>
        </p:txBody>
      </p:sp>
      <p:sp>
        <p:nvSpPr>
          <p:cNvPr id="727" name="Google Shape;727;p23"/>
          <p:cNvSpPr/>
          <p:nvPr/>
        </p:nvSpPr>
        <p:spPr>
          <a:xfrm>
            <a:off x="4723772" y="2133596"/>
            <a:ext cx="95083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400">
                <a:solidFill>
                  <a:schemeClr val="accent2"/>
                </a:solidFill>
                <a:latin typeface="Arial"/>
                <a:ea typeface="Arial"/>
                <a:cs typeface="Arial"/>
                <a:sym typeface="Arial"/>
              </a:rPr>
              <a:t>h = L / 40</a:t>
            </a:r>
            <a:endParaRPr/>
          </a:p>
        </p:txBody>
      </p:sp>
      <p:sp>
        <p:nvSpPr>
          <p:cNvPr id="728" name="Google Shape;728;p23"/>
          <p:cNvSpPr/>
          <p:nvPr/>
        </p:nvSpPr>
        <p:spPr>
          <a:xfrm>
            <a:off x="6143878" y="2135830"/>
            <a:ext cx="950838"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400">
                <a:solidFill>
                  <a:schemeClr val="accent2"/>
                </a:solidFill>
                <a:latin typeface="Arial"/>
                <a:ea typeface="Arial"/>
                <a:cs typeface="Arial"/>
                <a:sym typeface="Arial"/>
              </a:rPr>
              <a:t>h = L / 10</a:t>
            </a:r>
            <a:endParaRPr/>
          </a:p>
        </p:txBody>
      </p:sp>
      <p:sp>
        <p:nvSpPr>
          <p:cNvPr id="729" name="Google Shape;729;p23"/>
          <p:cNvSpPr/>
          <p:nvPr/>
        </p:nvSpPr>
        <p:spPr>
          <a:xfrm>
            <a:off x="3045974" y="498810"/>
            <a:ext cx="116489" cy="13460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0" name="Google Shape;730;p23"/>
          <p:cNvSpPr/>
          <p:nvPr/>
        </p:nvSpPr>
        <p:spPr>
          <a:xfrm>
            <a:off x="4594992" y="532091"/>
            <a:ext cx="116489" cy="134601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1" name="Google Shape;731;p23"/>
          <p:cNvSpPr/>
          <p:nvPr/>
        </p:nvSpPr>
        <p:spPr>
          <a:xfrm>
            <a:off x="5708290" y="502001"/>
            <a:ext cx="147496" cy="1376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2" name="Google Shape;732;p23"/>
          <p:cNvSpPr/>
          <p:nvPr/>
        </p:nvSpPr>
        <p:spPr>
          <a:xfrm>
            <a:off x="6097344" y="502001"/>
            <a:ext cx="147496" cy="13761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7"/>
                                        </p:tgtEl>
                                        <p:attrNameLst>
                                          <p:attrName>style.visibility</p:attrName>
                                        </p:attrNameLst>
                                      </p:cBhvr>
                                      <p:to>
                                        <p:strVal val="visible"/>
                                      </p:to>
                                    </p:set>
                                    <p:animEffect filter="fade" transition="in">
                                      <p:cBhvr>
                                        <p:cTn dur="500"/>
                                        <p:tgtEl>
                                          <p:spTgt spid="6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6"/>
                                        </p:tgtEl>
                                        <p:attrNameLst>
                                          <p:attrName>style.visibility</p:attrName>
                                        </p:attrNameLst>
                                      </p:cBhvr>
                                      <p:to>
                                        <p:strVal val="visible"/>
                                      </p:to>
                                    </p:set>
                                    <p:animEffect filter="fade" transition="in">
                                      <p:cBhvr>
                                        <p:cTn dur="500"/>
                                        <p:tgtEl>
                                          <p:spTgt spid="696"/>
                                        </p:tgtEl>
                                      </p:cBhvr>
                                    </p:animEffect>
                                  </p:childTnLst>
                                </p:cTn>
                              </p:par>
                              <p:par>
                                <p:cTn fill="hold" nodeType="with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500"/>
                                        <p:tgtEl>
                                          <p:spTgt spid="703"/>
                                        </p:tgtEl>
                                      </p:cBhvr>
                                    </p:animEffect>
                                  </p:childTnLst>
                                </p:cTn>
                              </p:par>
                              <p:par>
                                <p:cTn fill="hold" nodeType="withEffect" presetClass="entr" presetID="10" presetSubtype="0">
                                  <p:stCondLst>
                                    <p:cond delay="0"/>
                                  </p:stCondLst>
                                  <p:childTnLst>
                                    <p:set>
                                      <p:cBhvr>
                                        <p:cTn dur="1" fill="hold">
                                          <p:stCondLst>
                                            <p:cond delay="0"/>
                                          </p:stCondLst>
                                        </p:cTn>
                                        <p:tgtEl>
                                          <p:spTgt spid="702"/>
                                        </p:tgtEl>
                                        <p:attrNameLst>
                                          <p:attrName>style.visibility</p:attrName>
                                        </p:attrNameLst>
                                      </p:cBhvr>
                                      <p:to>
                                        <p:strVal val="visible"/>
                                      </p:to>
                                    </p:set>
                                    <p:animEffect filter="fade" transition="in">
                                      <p:cBhvr>
                                        <p:cTn dur="500"/>
                                        <p:tgtEl>
                                          <p:spTgt spid="702"/>
                                        </p:tgtEl>
                                      </p:cBhvr>
                                    </p:animEffect>
                                  </p:childTnLst>
                                </p:cTn>
                              </p:par>
                              <p:par>
                                <p:cTn fill="hold" nodeType="with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500"/>
                                        <p:tgtEl>
                                          <p:spTgt spid="7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500"/>
                                        <p:tgtEl>
                                          <p:spTgt spid="704"/>
                                        </p:tgtEl>
                                      </p:cBhvr>
                                    </p:animEffect>
                                  </p:childTnLst>
                                </p:cTn>
                              </p:par>
                              <p:par>
                                <p:cTn fill="hold" nodeType="with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500"/>
                                        <p:tgtEl>
                                          <p:spTgt spid="705"/>
                                        </p:tgtEl>
                                      </p:cBhvr>
                                    </p:animEffect>
                                  </p:childTnLst>
                                </p:cTn>
                              </p:par>
                              <p:par>
                                <p:cTn fill="hold" nodeType="withEffect" presetClass="entr" presetID="10" presetSubtype="0">
                                  <p:stCondLst>
                                    <p:cond delay="0"/>
                                  </p:stCondLst>
                                  <p:childTnLst>
                                    <p:set>
                                      <p:cBhvr>
                                        <p:cTn dur="1" fill="hold">
                                          <p:stCondLst>
                                            <p:cond delay="0"/>
                                          </p:stCondLst>
                                        </p:cTn>
                                        <p:tgtEl>
                                          <p:spTgt spid="707"/>
                                        </p:tgtEl>
                                        <p:attrNameLst>
                                          <p:attrName>style.visibility</p:attrName>
                                        </p:attrNameLst>
                                      </p:cBhvr>
                                      <p:to>
                                        <p:strVal val="visible"/>
                                      </p:to>
                                    </p:set>
                                    <p:animEffect filter="fade" transition="in">
                                      <p:cBhvr>
                                        <p:cTn dur="500"/>
                                        <p:tgtEl>
                                          <p:spTgt spid="7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1"/>
                                        </p:tgtEl>
                                        <p:attrNameLst>
                                          <p:attrName>style.visibility</p:attrName>
                                        </p:attrNameLst>
                                      </p:cBhvr>
                                      <p:to>
                                        <p:strVal val="visible"/>
                                      </p:to>
                                    </p:set>
                                    <p:animEffect filter="fade" transition="in">
                                      <p:cBhvr>
                                        <p:cTn dur="500"/>
                                        <p:tgtEl>
                                          <p:spTgt spid="701"/>
                                        </p:tgtEl>
                                      </p:cBhvr>
                                    </p:animEffect>
                                  </p:childTnLst>
                                </p:cTn>
                              </p:par>
                              <p:par>
                                <p:cTn fill="hold" nodeType="withEffect" presetClass="entr" presetID="1" presetSubtype="0">
                                  <p:stCondLst>
                                    <p:cond delay="0"/>
                                  </p:stCondLst>
                                  <p:childTnLst>
                                    <p:set>
                                      <p:cBhvr>
                                        <p:cTn dur="1" fill="hold">
                                          <p:stCondLst>
                                            <p:cond delay="0"/>
                                          </p:stCondLst>
                                        </p:cTn>
                                        <p:tgtEl>
                                          <p:spTgt spid="7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9"/>
                                        </p:tgtEl>
                                        <p:attrNameLst>
                                          <p:attrName>style.visibility</p:attrName>
                                        </p:attrNameLst>
                                      </p:cBhvr>
                                      <p:to>
                                        <p:strVal val="visible"/>
                                      </p:to>
                                    </p:set>
                                    <p:animEffect filter="fade" transition="in">
                                      <p:cBhvr>
                                        <p:cTn dur="500"/>
                                        <p:tgtEl>
                                          <p:spTgt spid="709"/>
                                        </p:tgtEl>
                                      </p:cBhvr>
                                    </p:animEffect>
                                  </p:childTnLst>
                                </p:cTn>
                              </p:par>
                              <p:par>
                                <p:cTn fill="hold" nodeType="withEffect" presetClass="entr" presetID="10" presetSubtype="0">
                                  <p:stCondLst>
                                    <p:cond delay="0"/>
                                  </p:stCondLst>
                                  <p:childTnLst>
                                    <p:set>
                                      <p:cBhvr>
                                        <p:cTn dur="1" fill="hold">
                                          <p:stCondLst>
                                            <p:cond delay="0"/>
                                          </p:stCondLst>
                                        </p:cTn>
                                        <p:tgtEl>
                                          <p:spTgt spid="721"/>
                                        </p:tgtEl>
                                        <p:attrNameLst>
                                          <p:attrName>style.visibility</p:attrName>
                                        </p:attrNameLst>
                                      </p:cBhvr>
                                      <p:to>
                                        <p:strVal val="visible"/>
                                      </p:to>
                                    </p:set>
                                    <p:animEffect filter="fade" transition="in">
                                      <p:cBhvr>
                                        <p:cTn dur="500"/>
                                        <p:tgtEl>
                                          <p:spTgt spid="721"/>
                                        </p:tgtEl>
                                      </p:cBhvr>
                                    </p:animEffect>
                                  </p:childTnLst>
                                </p:cTn>
                              </p:par>
                              <p:par>
                                <p:cTn fill="hold" nodeType="withEffect" presetClass="entr" presetID="10" presetSubtype="0">
                                  <p:stCondLst>
                                    <p:cond delay="0"/>
                                  </p:stCondLst>
                                  <p:childTnLst>
                                    <p:set>
                                      <p:cBhvr>
                                        <p:cTn dur="1" fill="hold">
                                          <p:stCondLst>
                                            <p:cond delay="0"/>
                                          </p:stCondLst>
                                        </p:cTn>
                                        <p:tgtEl>
                                          <p:spTgt spid="722"/>
                                        </p:tgtEl>
                                        <p:attrNameLst>
                                          <p:attrName>style.visibility</p:attrName>
                                        </p:attrNameLst>
                                      </p:cBhvr>
                                      <p:to>
                                        <p:strVal val="visible"/>
                                      </p:to>
                                    </p:set>
                                    <p:animEffect filter="fade" transition="in">
                                      <p:cBhvr>
                                        <p:cTn dur="500"/>
                                        <p:tgtEl>
                                          <p:spTgt spid="722"/>
                                        </p:tgtEl>
                                      </p:cBhvr>
                                    </p:animEffect>
                                  </p:childTnLst>
                                </p:cTn>
                              </p:par>
                              <p:par>
                                <p:cTn fill="hold" nodeType="withEffect" presetClass="entr" presetID="10" presetSubtype="0">
                                  <p:stCondLst>
                                    <p:cond delay="0"/>
                                  </p:stCondLst>
                                  <p:childTnLst>
                                    <p:set>
                                      <p:cBhvr>
                                        <p:cTn dur="1" fill="hold">
                                          <p:stCondLst>
                                            <p:cond delay="0"/>
                                          </p:stCondLst>
                                        </p:cTn>
                                        <p:tgtEl>
                                          <p:spTgt spid="723"/>
                                        </p:tgtEl>
                                        <p:attrNameLst>
                                          <p:attrName>style.visibility</p:attrName>
                                        </p:attrNameLst>
                                      </p:cBhvr>
                                      <p:to>
                                        <p:strVal val="visible"/>
                                      </p:to>
                                    </p:set>
                                    <p:animEffect filter="fade" transition="in">
                                      <p:cBhvr>
                                        <p:cTn dur="500"/>
                                        <p:tgtEl>
                                          <p:spTgt spid="723"/>
                                        </p:tgtEl>
                                      </p:cBhvr>
                                    </p:animEffect>
                                  </p:childTnLst>
                                </p:cTn>
                              </p:par>
                              <p:par>
                                <p:cTn fill="hold" nodeType="withEffect" presetClass="entr" presetID="1" presetSubtype="0">
                                  <p:stCondLst>
                                    <p:cond delay="0"/>
                                  </p:stCondLst>
                                  <p:childTnLst>
                                    <p:set>
                                      <p:cBhvr>
                                        <p:cTn dur="1" fill="hold">
                                          <p:stCondLst>
                                            <p:cond delay="0"/>
                                          </p:stCondLst>
                                        </p:cTn>
                                        <p:tgtEl>
                                          <p:spTgt spid="7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0"/>
                                        </p:tgtEl>
                                        <p:attrNameLst>
                                          <p:attrName>style.visibility</p:attrName>
                                        </p:attrNameLst>
                                      </p:cBhvr>
                                      <p:to>
                                        <p:strVal val="visible"/>
                                      </p:to>
                                    </p:set>
                                    <p:animEffect filter="fade" transition="in">
                                      <p:cBhvr>
                                        <p:cTn dur="500"/>
                                        <p:tgtEl>
                                          <p:spTgt spid="710"/>
                                        </p:tgtEl>
                                      </p:cBhvr>
                                    </p:animEffect>
                                  </p:childTnLst>
                                </p:cTn>
                              </p:par>
                              <p:par>
                                <p:cTn fill="hold" nodeType="with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500"/>
                                        <p:tgtEl>
                                          <p:spTgt spid="7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36" name="Shape 736"/>
        <p:cNvGrpSpPr/>
        <p:nvPr/>
      </p:nvGrpSpPr>
      <p:grpSpPr>
        <a:xfrm>
          <a:off x="0" y="0"/>
          <a:ext cx="0" cy="0"/>
          <a:chOff x="0" y="0"/>
          <a:chExt cx="0" cy="0"/>
        </a:xfrm>
      </p:grpSpPr>
      <p:sp>
        <p:nvSpPr>
          <p:cNvPr id="737" name="Google Shape;737;p24"/>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8" name="Google Shape;738;p24"/>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9" name="Google Shape;739;p24"/>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40" name="Google Shape;740;p24"/>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741" name="Google Shape;741;p24"/>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742" name="Google Shape;742;p24"/>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743" name="Google Shape;743;p24"/>
          <p:cNvSpPr/>
          <p:nvPr/>
        </p:nvSpPr>
        <p:spPr>
          <a:xfrm>
            <a:off x="623392" y="1484784"/>
            <a:ext cx="9865096"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ANÁLISIS DE CARGAS DEL PLANO SUPERIOR</a:t>
            </a:r>
            <a:endParaRPr/>
          </a:p>
          <a:p>
            <a:pPr indent="0" lvl="0" marL="0" marR="0" rtl="0" algn="l">
              <a:spcBef>
                <a:spcPts val="0"/>
              </a:spcBef>
              <a:spcAft>
                <a:spcPts val="0"/>
              </a:spcAft>
              <a:buNone/>
            </a:pPr>
            <a:r>
              <a:t/>
            </a:r>
            <a:endParaRPr b="1" sz="2800">
              <a:solidFill>
                <a:schemeClr val="accent2"/>
              </a:solidFill>
              <a:latin typeface="Arial"/>
              <a:ea typeface="Arial"/>
              <a:cs typeface="Arial"/>
              <a:sym typeface="Arial"/>
            </a:endParaRPr>
          </a:p>
          <a:p>
            <a:pPr indent="-457200" lvl="0" marL="457200" marR="0" rtl="0" algn="l">
              <a:spcBef>
                <a:spcPts val="0"/>
              </a:spcBef>
              <a:spcAft>
                <a:spcPts val="0"/>
              </a:spcAft>
              <a:buClr>
                <a:schemeClr val="dk1"/>
              </a:buClr>
              <a:buSzPts val="2800"/>
              <a:buFont typeface="Arial"/>
              <a:buChar char="•"/>
            </a:pPr>
            <a:r>
              <a:rPr b="1" lang="es-ES" sz="2800">
                <a:solidFill>
                  <a:schemeClr val="dk1"/>
                </a:solidFill>
                <a:latin typeface="Arial"/>
                <a:ea typeface="Arial"/>
                <a:cs typeface="Arial"/>
                <a:sym typeface="Arial"/>
              </a:rPr>
              <a:t>EN LOSAS</a:t>
            </a:r>
            <a:endParaRPr/>
          </a:p>
          <a:p>
            <a:pPr indent="0" lvl="0" marL="0" marR="0" rtl="0" algn="l">
              <a:spcBef>
                <a:spcPts val="0"/>
              </a:spcBef>
              <a:spcAft>
                <a:spcPts val="0"/>
              </a:spcAft>
              <a:buNone/>
            </a:pPr>
            <a:r>
              <a:t/>
            </a:r>
            <a:endParaRPr b="1" sz="2800">
              <a:solidFill>
                <a:schemeClr val="dk1"/>
              </a:solidFill>
              <a:latin typeface="Arial"/>
              <a:ea typeface="Arial"/>
              <a:cs typeface="Arial"/>
              <a:sym typeface="Arial"/>
            </a:endParaRPr>
          </a:p>
          <a:p>
            <a:pPr indent="-457200" lvl="0" marL="457200" marR="0" rtl="0" algn="l">
              <a:spcBef>
                <a:spcPts val="0"/>
              </a:spcBef>
              <a:spcAft>
                <a:spcPts val="0"/>
              </a:spcAft>
              <a:buClr>
                <a:schemeClr val="dk1"/>
              </a:buClr>
              <a:buSzPts val="2800"/>
              <a:buFont typeface="Arial"/>
              <a:buChar char="•"/>
            </a:pPr>
            <a:r>
              <a:rPr b="1" lang="es-ES" sz="2800">
                <a:solidFill>
                  <a:schemeClr val="dk1"/>
                </a:solidFill>
                <a:latin typeface="Arial"/>
                <a:ea typeface="Arial"/>
                <a:cs typeface="Arial"/>
                <a:sym typeface="Arial"/>
              </a:rPr>
              <a:t>EN ENTRAMADOS DE MADERA Y ACERO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7" name="Shape 747"/>
        <p:cNvGrpSpPr/>
        <p:nvPr/>
      </p:nvGrpSpPr>
      <p:grpSpPr>
        <a:xfrm>
          <a:off x="0" y="0"/>
          <a:ext cx="0" cy="0"/>
          <a:chOff x="0" y="0"/>
          <a:chExt cx="0" cy="0"/>
        </a:xfrm>
      </p:grpSpPr>
      <p:sp>
        <p:nvSpPr>
          <p:cNvPr id="748" name="Google Shape;748;p25"/>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9" name="Google Shape;749;p25"/>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0" name="Google Shape;750;p25"/>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51" name="Google Shape;751;p25"/>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752" name="Google Shape;752;p25"/>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753" name="Google Shape;753;p25"/>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754" name="Google Shape;754;p25"/>
          <p:cNvSpPr/>
          <p:nvPr/>
        </p:nvSpPr>
        <p:spPr>
          <a:xfrm>
            <a:off x="1524000" y="1"/>
            <a:ext cx="9144000" cy="4286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55" name="Google Shape;755;p25"/>
          <p:cNvSpPr txBox="1"/>
          <p:nvPr/>
        </p:nvSpPr>
        <p:spPr>
          <a:xfrm>
            <a:off x="5441780" y="5832724"/>
            <a:ext cx="496785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0.12m x 2400 kg/m3 = 288 kg/m</a:t>
            </a:r>
            <a:r>
              <a:rPr b="1" baseline="30000" lang="es-ES" sz="1400">
                <a:solidFill>
                  <a:schemeClr val="dk1"/>
                </a:solidFill>
                <a:latin typeface="Arial"/>
                <a:ea typeface="Arial"/>
                <a:cs typeface="Arial"/>
                <a:sym typeface="Arial"/>
              </a:rPr>
              <a:t>2</a:t>
            </a:r>
            <a:endParaRPr/>
          </a:p>
        </p:txBody>
      </p:sp>
      <p:sp>
        <p:nvSpPr>
          <p:cNvPr id="756" name="Google Shape;756;p25"/>
          <p:cNvSpPr txBox="1"/>
          <p:nvPr/>
        </p:nvSpPr>
        <p:spPr>
          <a:xfrm>
            <a:off x="3635545" y="676802"/>
            <a:ext cx="3576170" cy="52322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Noto Sans Symbols"/>
              <a:buChar char="✔"/>
            </a:pPr>
            <a:r>
              <a:rPr b="1" lang="es-ES" sz="1400">
                <a:solidFill>
                  <a:schemeClr val="dk1"/>
                </a:solidFill>
                <a:latin typeface="Arial"/>
                <a:ea typeface="Arial"/>
                <a:cs typeface="Arial"/>
                <a:sym typeface="Arial"/>
              </a:rPr>
              <a:t>CARGAS PERMANENTES</a:t>
            </a:r>
            <a:endParaRPr/>
          </a:p>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       q</a:t>
            </a:r>
            <a:r>
              <a:rPr b="1" baseline="-25000" lang="es-ES" sz="1400">
                <a:solidFill>
                  <a:schemeClr val="dk1"/>
                </a:solidFill>
                <a:latin typeface="Arial"/>
                <a:ea typeface="Arial"/>
                <a:cs typeface="Arial"/>
                <a:sym typeface="Arial"/>
              </a:rPr>
              <a:t>D </a:t>
            </a:r>
            <a:r>
              <a:rPr b="1" lang="es-ES" sz="1400">
                <a:solidFill>
                  <a:schemeClr val="dk1"/>
                </a:solidFill>
                <a:latin typeface="Arial"/>
                <a:ea typeface="Arial"/>
                <a:cs typeface="Arial"/>
                <a:sym typeface="Arial"/>
              </a:rPr>
              <a:t>(peso propio)</a:t>
            </a:r>
            <a:endParaRPr b="1" sz="1400">
              <a:solidFill>
                <a:schemeClr val="dk1"/>
              </a:solidFill>
              <a:latin typeface="Arial"/>
              <a:ea typeface="Arial"/>
              <a:cs typeface="Arial"/>
              <a:sym typeface="Arial"/>
            </a:endParaRPr>
          </a:p>
        </p:txBody>
      </p:sp>
      <p:sp>
        <p:nvSpPr>
          <p:cNvPr id="757" name="Google Shape;757;p25"/>
          <p:cNvSpPr/>
          <p:nvPr/>
        </p:nvSpPr>
        <p:spPr>
          <a:xfrm>
            <a:off x="941016" y="962171"/>
            <a:ext cx="150304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q</a:t>
            </a:r>
            <a:r>
              <a:rPr b="1" baseline="-25000" lang="es-ES" sz="1600">
                <a:solidFill>
                  <a:schemeClr val="dk1"/>
                </a:solidFill>
                <a:latin typeface="Arial"/>
                <a:ea typeface="Arial"/>
                <a:cs typeface="Arial"/>
                <a:sym typeface="Arial"/>
              </a:rPr>
              <a:t>losa</a:t>
            </a:r>
            <a:r>
              <a:rPr b="1" lang="es-ES" sz="1600">
                <a:solidFill>
                  <a:schemeClr val="dk1"/>
                </a:solidFill>
                <a:latin typeface="Arial"/>
                <a:ea typeface="Arial"/>
                <a:cs typeface="Arial"/>
                <a:sym typeface="Arial"/>
              </a:rPr>
              <a:t> =</a:t>
            </a:r>
            <a:r>
              <a:rPr b="1" baseline="-25000" lang="es-ES" sz="1600">
                <a:solidFill>
                  <a:schemeClr val="dk1"/>
                </a:solidFill>
                <a:latin typeface="Arial"/>
                <a:ea typeface="Arial"/>
                <a:cs typeface="Arial"/>
                <a:sym typeface="Arial"/>
              </a:rPr>
              <a:t> </a:t>
            </a:r>
            <a:r>
              <a:rPr b="1" lang="es-ES" sz="1600">
                <a:solidFill>
                  <a:schemeClr val="dk1"/>
                </a:solidFill>
                <a:latin typeface="Arial"/>
                <a:ea typeface="Arial"/>
                <a:cs typeface="Arial"/>
                <a:sym typeface="Arial"/>
              </a:rPr>
              <a:t>q</a:t>
            </a:r>
            <a:r>
              <a:rPr b="1" baseline="-25000" lang="es-ES" sz="1600">
                <a:solidFill>
                  <a:schemeClr val="dk1"/>
                </a:solidFill>
                <a:latin typeface="Arial"/>
                <a:ea typeface="Arial"/>
                <a:cs typeface="Arial"/>
                <a:sym typeface="Arial"/>
              </a:rPr>
              <a:t>D</a:t>
            </a:r>
            <a:r>
              <a:rPr b="1" lang="es-ES" sz="1600">
                <a:solidFill>
                  <a:schemeClr val="dk1"/>
                </a:solidFill>
                <a:latin typeface="Arial"/>
                <a:ea typeface="Arial"/>
                <a:cs typeface="Arial"/>
                <a:sym typeface="Arial"/>
              </a:rPr>
              <a:t> + q</a:t>
            </a:r>
            <a:r>
              <a:rPr b="1" baseline="-25000" lang="es-ES" sz="1600">
                <a:solidFill>
                  <a:schemeClr val="dk1"/>
                </a:solidFill>
                <a:latin typeface="Arial"/>
                <a:ea typeface="Arial"/>
                <a:cs typeface="Arial"/>
                <a:sym typeface="Arial"/>
              </a:rPr>
              <a:t>L </a:t>
            </a:r>
            <a:endParaRPr/>
          </a:p>
        </p:txBody>
      </p:sp>
      <p:pic>
        <p:nvPicPr>
          <p:cNvPr id="758" name="Google Shape;758;p25"/>
          <p:cNvPicPr preferRelativeResize="0"/>
          <p:nvPr/>
        </p:nvPicPr>
        <p:blipFill rotWithShape="1">
          <a:blip r:embed="rId5">
            <a:alphaModFix/>
          </a:blip>
          <a:srcRect b="0" l="0" r="0" t="0"/>
          <a:stretch/>
        </p:blipFill>
        <p:spPr>
          <a:xfrm>
            <a:off x="8056109" y="151042"/>
            <a:ext cx="3425674" cy="1669965"/>
          </a:xfrm>
          <a:prstGeom prst="rect">
            <a:avLst/>
          </a:prstGeom>
          <a:solidFill>
            <a:schemeClr val="lt1"/>
          </a:solidFill>
          <a:ln>
            <a:noFill/>
          </a:ln>
        </p:spPr>
      </p:pic>
      <p:sp>
        <p:nvSpPr>
          <p:cNvPr id="759" name="Google Shape;759;p25"/>
          <p:cNvSpPr txBox="1"/>
          <p:nvPr/>
        </p:nvSpPr>
        <p:spPr>
          <a:xfrm>
            <a:off x="3575720" y="1318812"/>
            <a:ext cx="3600450" cy="52322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400"/>
              <a:buFont typeface="Noto Sans Symbols"/>
              <a:buChar char="✔"/>
            </a:pPr>
            <a:r>
              <a:rPr b="1" lang="es-ES" sz="1400">
                <a:solidFill>
                  <a:schemeClr val="dk1"/>
                </a:solidFill>
                <a:latin typeface="Arial"/>
                <a:ea typeface="Arial"/>
                <a:cs typeface="Arial"/>
                <a:sym typeface="Arial"/>
              </a:rPr>
              <a:t>CARGAS VARIABLES</a:t>
            </a:r>
            <a:endParaRPr/>
          </a:p>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      q</a:t>
            </a:r>
            <a:r>
              <a:rPr b="1" baseline="-25000" lang="es-ES" sz="1400">
                <a:solidFill>
                  <a:schemeClr val="dk1"/>
                </a:solidFill>
                <a:latin typeface="Arial"/>
                <a:ea typeface="Arial"/>
                <a:cs typeface="Arial"/>
                <a:sym typeface="Arial"/>
              </a:rPr>
              <a:t>L </a:t>
            </a:r>
            <a:r>
              <a:rPr b="1" lang="es-ES" sz="1400">
                <a:solidFill>
                  <a:schemeClr val="dk1"/>
                </a:solidFill>
                <a:latin typeface="Arial"/>
                <a:ea typeface="Arial"/>
                <a:cs typeface="Arial"/>
                <a:sym typeface="Arial"/>
              </a:rPr>
              <a:t>(sobrecargas de uso)</a:t>
            </a:r>
            <a:endParaRPr/>
          </a:p>
        </p:txBody>
      </p:sp>
      <p:sp>
        <p:nvSpPr>
          <p:cNvPr id="760" name="Google Shape;760;p25"/>
          <p:cNvSpPr/>
          <p:nvPr/>
        </p:nvSpPr>
        <p:spPr>
          <a:xfrm>
            <a:off x="10409636" y="1048278"/>
            <a:ext cx="733293" cy="312250"/>
          </a:xfrm>
          <a:custGeom>
            <a:rect b="b" l="l" r="r" t="t"/>
            <a:pathLst>
              <a:path extrusionOk="0" h="259080" w="543560">
                <a:moveTo>
                  <a:pt x="96520" y="0"/>
                </a:moveTo>
                <a:lnTo>
                  <a:pt x="10160" y="50800"/>
                </a:lnTo>
                <a:lnTo>
                  <a:pt x="0" y="86360"/>
                </a:lnTo>
                <a:lnTo>
                  <a:pt x="264160" y="259080"/>
                </a:lnTo>
                <a:lnTo>
                  <a:pt x="538480" y="96520"/>
                </a:lnTo>
                <a:lnTo>
                  <a:pt x="543560" y="66040"/>
                </a:lnTo>
                <a:lnTo>
                  <a:pt x="447040" y="0"/>
                </a:lnTo>
                <a:lnTo>
                  <a:pt x="279400" y="86360"/>
                </a:lnTo>
                <a:lnTo>
                  <a:pt x="269240" y="96520"/>
                </a:lnTo>
                <a:lnTo>
                  <a:pt x="96520" y="0"/>
                </a:lnTo>
                <a:close/>
              </a:path>
            </a:pathLst>
          </a:custGeom>
          <a:solidFill>
            <a:srgbClr val="FF0000">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61" name="Google Shape;761;p25"/>
          <p:cNvSpPr/>
          <p:nvPr/>
        </p:nvSpPr>
        <p:spPr>
          <a:xfrm>
            <a:off x="19696" y="100093"/>
            <a:ext cx="232961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a:solidFill>
                  <a:schemeClr val="accent2"/>
                </a:solidFill>
                <a:latin typeface="Arial"/>
                <a:ea typeface="Arial"/>
                <a:cs typeface="Arial"/>
                <a:sym typeface="Arial"/>
              </a:rPr>
              <a:t>CARGA DE LOSA</a:t>
            </a:r>
            <a:endParaRPr baseline="-25000" sz="2000">
              <a:solidFill>
                <a:schemeClr val="accent2"/>
              </a:solidFill>
              <a:latin typeface="Arial"/>
              <a:ea typeface="Arial"/>
              <a:cs typeface="Arial"/>
              <a:sym typeface="Arial"/>
            </a:endParaRPr>
          </a:p>
        </p:txBody>
      </p:sp>
      <p:sp>
        <p:nvSpPr>
          <p:cNvPr id="762" name="Google Shape;762;p25"/>
          <p:cNvSpPr/>
          <p:nvPr/>
        </p:nvSpPr>
        <p:spPr>
          <a:xfrm>
            <a:off x="409228" y="469425"/>
            <a:ext cx="12833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accent2"/>
                </a:solidFill>
                <a:latin typeface="Arial"/>
                <a:ea typeface="Arial"/>
                <a:cs typeface="Arial"/>
                <a:sym typeface="Arial"/>
              </a:rPr>
              <a:t>(Kg/m</a:t>
            </a:r>
            <a:r>
              <a:rPr b="1" baseline="30000" lang="es-ES" sz="1800">
                <a:solidFill>
                  <a:schemeClr val="accent2"/>
                </a:solidFill>
                <a:latin typeface="Arial"/>
                <a:ea typeface="Arial"/>
                <a:cs typeface="Arial"/>
                <a:sym typeface="Arial"/>
              </a:rPr>
              <a:t>2</a:t>
            </a:r>
            <a:r>
              <a:rPr b="1" lang="es-ES" sz="1800">
                <a:solidFill>
                  <a:schemeClr val="accent2"/>
                </a:solidFill>
                <a:latin typeface="Arial"/>
                <a:ea typeface="Arial"/>
                <a:cs typeface="Arial"/>
                <a:sym typeface="Arial"/>
              </a:rPr>
              <a:t>)</a:t>
            </a:r>
            <a:endParaRPr/>
          </a:p>
        </p:txBody>
      </p:sp>
      <p:grpSp>
        <p:nvGrpSpPr>
          <p:cNvPr id="763" name="Google Shape;763;p25"/>
          <p:cNvGrpSpPr/>
          <p:nvPr/>
        </p:nvGrpSpPr>
        <p:grpSpPr>
          <a:xfrm>
            <a:off x="1158299" y="2393666"/>
            <a:ext cx="9821862" cy="3896163"/>
            <a:chOff x="395288" y="1640358"/>
            <a:chExt cx="9821210" cy="3896865"/>
          </a:xfrm>
        </p:grpSpPr>
        <p:grpSp>
          <p:nvGrpSpPr>
            <p:cNvPr id="764" name="Google Shape;764;p25"/>
            <p:cNvGrpSpPr/>
            <p:nvPr/>
          </p:nvGrpSpPr>
          <p:grpSpPr>
            <a:xfrm>
              <a:off x="395288" y="1640358"/>
              <a:ext cx="9821210" cy="3896865"/>
              <a:chOff x="395536" y="1640358"/>
              <a:chExt cx="9820925" cy="3896865"/>
            </a:xfrm>
          </p:grpSpPr>
          <p:grpSp>
            <p:nvGrpSpPr>
              <p:cNvPr id="765" name="Google Shape;765;p25"/>
              <p:cNvGrpSpPr/>
              <p:nvPr/>
            </p:nvGrpSpPr>
            <p:grpSpPr>
              <a:xfrm>
                <a:off x="684433" y="1640358"/>
                <a:ext cx="9532028" cy="3269370"/>
                <a:chOff x="684433" y="1640358"/>
                <a:chExt cx="9532028" cy="3269370"/>
              </a:xfrm>
            </p:grpSpPr>
            <p:sp>
              <p:nvSpPr>
                <p:cNvPr id="766" name="Google Shape;766;p25"/>
                <p:cNvSpPr/>
                <p:nvPr/>
              </p:nvSpPr>
              <p:spPr>
                <a:xfrm>
                  <a:off x="3715978" y="2053302"/>
                  <a:ext cx="6500483" cy="3693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Pesos específicos  se obtienen de tablas </a:t>
                  </a:r>
                  <a:r>
                    <a:rPr b="1" lang="es-ES" sz="1600">
                      <a:solidFill>
                        <a:schemeClr val="dk1"/>
                      </a:solidFill>
                      <a:latin typeface="Arial"/>
                      <a:ea typeface="Arial"/>
                      <a:cs typeface="Arial"/>
                      <a:sym typeface="Arial"/>
                    </a:rPr>
                    <a:t>CIRSOC 101</a:t>
                  </a:r>
                  <a:endParaRPr b="1" sz="1600">
                    <a:solidFill>
                      <a:schemeClr val="dk1"/>
                    </a:solidFill>
                    <a:latin typeface="Arial"/>
                    <a:ea typeface="Arial"/>
                    <a:cs typeface="Arial"/>
                    <a:sym typeface="Arial"/>
                  </a:endParaRPr>
                </a:p>
              </p:txBody>
            </p:sp>
            <p:grpSp>
              <p:nvGrpSpPr>
                <p:cNvPr id="767" name="Google Shape;767;p25"/>
                <p:cNvGrpSpPr/>
                <p:nvPr/>
              </p:nvGrpSpPr>
              <p:grpSpPr>
                <a:xfrm>
                  <a:off x="684433" y="1640358"/>
                  <a:ext cx="3253965" cy="3269370"/>
                  <a:chOff x="972161" y="799311"/>
                  <a:chExt cx="3082675" cy="2825252"/>
                </a:xfrm>
              </p:grpSpPr>
              <p:pic>
                <p:nvPicPr>
                  <p:cNvPr descr="HEISSNER_CUBO_FILTRACION_F190" id="768" name="Google Shape;768;p25">
                    <a:hlinkClick r:id="rId6"/>
                  </p:cNvPr>
                  <p:cNvPicPr preferRelativeResize="0"/>
                  <p:nvPr/>
                </p:nvPicPr>
                <p:blipFill rotWithShape="1">
                  <a:blip r:embed="rId7">
                    <a:alphaModFix/>
                  </a:blip>
                  <a:srcRect b="0" l="0" r="0" t="0"/>
                  <a:stretch/>
                </p:blipFill>
                <p:spPr>
                  <a:xfrm>
                    <a:off x="1035617" y="1013969"/>
                    <a:ext cx="2756416" cy="2610594"/>
                  </a:xfrm>
                  <a:prstGeom prst="rect">
                    <a:avLst/>
                  </a:prstGeom>
                  <a:noFill/>
                  <a:ln>
                    <a:noFill/>
                  </a:ln>
                </p:spPr>
              </p:pic>
              <p:cxnSp>
                <p:nvCxnSpPr>
                  <p:cNvPr id="769" name="Google Shape;769;p25"/>
                  <p:cNvCxnSpPr/>
                  <p:nvPr/>
                </p:nvCxnSpPr>
                <p:spPr>
                  <a:xfrm flipH="1" rot="10800000">
                    <a:off x="972161" y="1125444"/>
                    <a:ext cx="1079721" cy="286768"/>
                  </a:xfrm>
                  <a:prstGeom prst="straightConnector1">
                    <a:avLst/>
                  </a:prstGeom>
                  <a:noFill/>
                  <a:ln cap="flat" cmpd="sng" w="28575">
                    <a:solidFill>
                      <a:srgbClr val="FF0000"/>
                    </a:solidFill>
                    <a:prstDash val="solid"/>
                    <a:miter lim="800000"/>
                    <a:headEnd len="med" w="med" type="triangle"/>
                    <a:tailEnd len="med" w="med" type="triangle"/>
                  </a:ln>
                </p:spPr>
              </p:cxnSp>
              <p:cxnSp>
                <p:nvCxnSpPr>
                  <p:cNvPr id="770" name="Google Shape;770;p25"/>
                  <p:cNvCxnSpPr/>
                  <p:nvPr/>
                </p:nvCxnSpPr>
                <p:spPr>
                  <a:xfrm flipH="1">
                    <a:off x="3700036" y="1412212"/>
                    <a:ext cx="16541" cy="1617704"/>
                  </a:xfrm>
                  <a:prstGeom prst="straightConnector1">
                    <a:avLst/>
                  </a:prstGeom>
                  <a:noFill/>
                  <a:ln cap="flat" cmpd="sng" w="28575">
                    <a:solidFill>
                      <a:srgbClr val="FF0000"/>
                    </a:solidFill>
                    <a:prstDash val="solid"/>
                    <a:miter lim="800000"/>
                    <a:headEnd len="med" w="med" type="triangle"/>
                    <a:tailEnd len="med" w="med" type="triangle"/>
                  </a:ln>
                </p:spPr>
              </p:cxnSp>
              <p:cxnSp>
                <p:nvCxnSpPr>
                  <p:cNvPr id="771" name="Google Shape;771;p25"/>
                  <p:cNvCxnSpPr/>
                  <p:nvPr/>
                </p:nvCxnSpPr>
                <p:spPr>
                  <a:xfrm rot="10800000">
                    <a:off x="2268428" y="1125444"/>
                    <a:ext cx="1439127" cy="142698"/>
                  </a:xfrm>
                  <a:prstGeom prst="straightConnector1">
                    <a:avLst/>
                  </a:prstGeom>
                  <a:noFill/>
                  <a:ln cap="flat" cmpd="sng" w="28575">
                    <a:solidFill>
                      <a:srgbClr val="FF0000"/>
                    </a:solidFill>
                    <a:prstDash val="solid"/>
                    <a:miter lim="800000"/>
                    <a:headEnd len="med" w="med" type="triangle"/>
                    <a:tailEnd len="med" w="med" type="triangle"/>
                  </a:ln>
                </p:spPr>
              </p:cxnSp>
              <p:sp>
                <p:nvSpPr>
                  <p:cNvPr id="772" name="Google Shape;772;p25"/>
                  <p:cNvSpPr/>
                  <p:nvPr/>
                </p:nvSpPr>
                <p:spPr>
                  <a:xfrm rot="-1044559">
                    <a:off x="1142196" y="950409"/>
                    <a:ext cx="1050757" cy="266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400"/>
                      <a:buFont typeface="Arial"/>
                      <a:buNone/>
                    </a:pPr>
                    <a:r>
                      <a:rPr b="1" lang="es-ES" sz="1400">
                        <a:solidFill>
                          <a:srgbClr val="FF0000"/>
                        </a:solidFill>
                        <a:latin typeface="Arial"/>
                        <a:ea typeface="Arial"/>
                        <a:cs typeface="Arial"/>
                        <a:sym typeface="Arial"/>
                      </a:rPr>
                      <a:t>1m</a:t>
                    </a:r>
                    <a:endParaRPr/>
                  </a:p>
                </p:txBody>
              </p:sp>
              <p:sp>
                <p:nvSpPr>
                  <p:cNvPr id="773" name="Google Shape;773;p25"/>
                  <p:cNvSpPr/>
                  <p:nvPr/>
                </p:nvSpPr>
                <p:spPr>
                  <a:xfrm rot="553708">
                    <a:off x="2863332" y="1037240"/>
                    <a:ext cx="1177796" cy="266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400"/>
                      <a:buFont typeface="Arial"/>
                      <a:buNone/>
                    </a:pPr>
                    <a:r>
                      <a:rPr b="1" lang="es-ES" sz="1400">
                        <a:solidFill>
                          <a:srgbClr val="FF0000"/>
                        </a:solidFill>
                        <a:latin typeface="Arial"/>
                        <a:ea typeface="Arial"/>
                        <a:cs typeface="Arial"/>
                        <a:sym typeface="Arial"/>
                      </a:rPr>
                      <a:t>1m</a:t>
                    </a:r>
                    <a:endParaRPr/>
                  </a:p>
                </p:txBody>
              </p:sp>
              <p:sp>
                <p:nvSpPr>
                  <p:cNvPr id="774" name="Google Shape;774;p25"/>
                  <p:cNvSpPr/>
                  <p:nvPr/>
                </p:nvSpPr>
                <p:spPr>
                  <a:xfrm rot="-5400000">
                    <a:off x="2991763" y="2008403"/>
                    <a:ext cx="1050757" cy="2915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1400"/>
                      <a:buFont typeface="Arial"/>
                      <a:buNone/>
                    </a:pPr>
                    <a:r>
                      <a:rPr b="1" lang="es-ES" sz="1400">
                        <a:solidFill>
                          <a:srgbClr val="FF0000"/>
                        </a:solidFill>
                        <a:latin typeface="Arial"/>
                        <a:ea typeface="Arial"/>
                        <a:cs typeface="Arial"/>
                        <a:sym typeface="Arial"/>
                      </a:rPr>
                      <a:t>1m</a:t>
                    </a:r>
                    <a:endParaRPr/>
                  </a:p>
                </p:txBody>
              </p:sp>
            </p:grpSp>
            <p:grpSp>
              <p:nvGrpSpPr>
                <p:cNvPr id="775" name="Google Shape;775;p25"/>
                <p:cNvGrpSpPr/>
                <p:nvPr/>
              </p:nvGrpSpPr>
              <p:grpSpPr>
                <a:xfrm>
                  <a:off x="900313" y="2492505"/>
                  <a:ext cx="2592140" cy="431878"/>
                  <a:chOff x="684140" y="1052866"/>
                  <a:chExt cx="2592041" cy="432126"/>
                </a:xfrm>
              </p:grpSpPr>
              <p:cxnSp>
                <p:nvCxnSpPr>
                  <p:cNvPr id="776" name="Google Shape;776;p25"/>
                  <p:cNvCxnSpPr/>
                  <p:nvPr/>
                </p:nvCxnSpPr>
                <p:spPr>
                  <a:xfrm>
                    <a:off x="684140" y="1197438"/>
                    <a:ext cx="1512685" cy="287554"/>
                  </a:xfrm>
                  <a:prstGeom prst="straightConnector1">
                    <a:avLst/>
                  </a:prstGeom>
                  <a:noFill/>
                  <a:ln cap="flat" cmpd="sng" w="19050">
                    <a:solidFill>
                      <a:schemeClr val="lt1"/>
                    </a:solidFill>
                    <a:prstDash val="dash"/>
                    <a:miter lim="800000"/>
                    <a:headEnd len="sm" w="sm" type="none"/>
                    <a:tailEnd len="sm" w="sm" type="none"/>
                  </a:ln>
                </p:spPr>
              </p:cxnSp>
              <p:cxnSp>
                <p:nvCxnSpPr>
                  <p:cNvPr id="777" name="Google Shape;777;p25"/>
                  <p:cNvCxnSpPr/>
                  <p:nvPr/>
                </p:nvCxnSpPr>
                <p:spPr>
                  <a:xfrm flipH="1" rot="10800000">
                    <a:off x="2196825" y="1052866"/>
                    <a:ext cx="1079356" cy="432126"/>
                  </a:xfrm>
                  <a:prstGeom prst="straightConnector1">
                    <a:avLst/>
                  </a:prstGeom>
                  <a:noFill/>
                  <a:ln cap="flat" cmpd="sng" w="19050">
                    <a:solidFill>
                      <a:schemeClr val="lt1"/>
                    </a:solidFill>
                    <a:prstDash val="dash"/>
                    <a:miter lim="800000"/>
                    <a:headEnd len="sm" w="sm" type="none"/>
                    <a:tailEnd len="sm" w="sm" type="none"/>
                  </a:ln>
                </p:spPr>
              </p:cxnSp>
            </p:grpSp>
            <p:cxnSp>
              <p:nvCxnSpPr>
                <p:cNvPr id="778" name="Google Shape;778;p25"/>
                <p:cNvCxnSpPr/>
                <p:nvPr/>
              </p:nvCxnSpPr>
              <p:spPr>
                <a:xfrm flipH="1">
                  <a:off x="1033650" y="2421055"/>
                  <a:ext cx="9524" cy="288977"/>
                </a:xfrm>
                <a:prstGeom prst="straightConnector1">
                  <a:avLst/>
                </a:prstGeom>
                <a:noFill/>
                <a:ln cap="flat" cmpd="sng" w="28575">
                  <a:solidFill>
                    <a:srgbClr val="FF0000"/>
                  </a:solidFill>
                  <a:prstDash val="solid"/>
                  <a:miter lim="800000"/>
                  <a:headEnd len="med" w="med" type="triangle"/>
                  <a:tailEnd len="med" w="med" type="triangle"/>
                </a:ln>
              </p:spPr>
            </p:cxnSp>
            <p:pic>
              <p:nvPicPr>
                <p:cNvPr id="779" name="Google Shape;779;p25"/>
                <p:cNvPicPr preferRelativeResize="0"/>
                <p:nvPr/>
              </p:nvPicPr>
              <p:blipFill rotWithShape="1">
                <a:blip r:embed="rId8">
                  <a:alphaModFix/>
                </a:blip>
                <a:srcRect b="43748" l="0" r="0" t="34862"/>
                <a:stretch/>
              </p:blipFill>
              <p:spPr>
                <a:xfrm>
                  <a:off x="3986954" y="2678140"/>
                  <a:ext cx="4964112" cy="2190723"/>
                </a:xfrm>
                <a:prstGeom prst="rect">
                  <a:avLst/>
                </a:prstGeom>
                <a:solidFill>
                  <a:schemeClr val="lt1"/>
                </a:solidFill>
                <a:ln>
                  <a:noFill/>
                </a:ln>
              </p:spPr>
            </p:pic>
          </p:grpSp>
          <p:sp>
            <p:nvSpPr>
              <p:cNvPr id="780" name="Google Shape;780;p25"/>
              <p:cNvSpPr/>
              <p:nvPr/>
            </p:nvSpPr>
            <p:spPr>
              <a:xfrm>
                <a:off x="395536" y="5013909"/>
                <a:ext cx="3312796" cy="52331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espesor x Pe</a:t>
                </a:r>
                <a:endParaRPr/>
              </a:p>
              <a:p>
                <a:pPr indent="0" lvl="0" marL="0" marR="0" rtl="0" algn="ctr">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 m x Kg/m</a:t>
                </a:r>
                <a:r>
                  <a:rPr b="1" baseline="30000" lang="es-ES" sz="1400">
                    <a:solidFill>
                      <a:schemeClr val="dk1"/>
                    </a:solidFill>
                    <a:latin typeface="Arial"/>
                    <a:ea typeface="Arial"/>
                    <a:cs typeface="Arial"/>
                    <a:sym typeface="Arial"/>
                  </a:rPr>
                  <a:t>3</a:t>
                </a:r>
                <a:r>
                  <a:rPr b="1" lang="es-ES" sz="1400">
                    <a:solidFill>
                      <a:schemeClr val="dk1"/>
                    </a:solidFill>
                    <a:latin typeface="Arial"/>
                    <a:ea typeface="Arial"/>
                    <a:cs typeface="Arial"/>
                    <a:sym typeface="Arial"/>
                  </a:rPr>
                  <a:t> = Kg/m</a:t>
                </a:r>
                <a:r>
                  <a:rPr b="1" baseline="30000" lang="es-ES" sz="1400">
                    <a:solidFill>
                      <a:schemeClr val="dk1"/>
                    </a:solidFill>
                    <a:latin typeface="Arial"/>
                    <a:ea typeface="Arial"/>
                    <a:cs typeface="Arial"/>
                    <a:sym typeface="Arial"/>
                  </a:rPr>
                  <a:t>2</a:t>
                </a:r>
                <a:endParaRPr b="1" baseline="30000" sz="1400">
                  <a:solidFill>
                    <a:schemeClr val="dk1"/>
                  </a:solidFill>
                  <a:latin typeface="Arial"/>
                  <a:ea typeface="Arial"/>
                  <a:cs typeface="Arial"/>
                  <a:sym typeface="Arial"/>
                </a:endParaRPr>
              </a:p>
            </p:txBody>
          </p:sp>
        </p:grpSp>
        <p:pic>
          <p:nvPicPr>
            <p:cNvPr id="781" name="Google Shape;781;p25"/>
            <p:cNvPicPr preferRelativeResize="0"/>
            <p:nvPr/>
          </p:nvPicPr>
          <p:blipFill rotWithShape="1">
            <a:blip r:embed="rId9">
              <a:alphaModFix/>
            </a:blip>
            <a:srcRect b="0" l="0" r="0" t="0"/>
            <a:stretch/>
          </p:blipFill>
          <p:spPr>
            <a:xfrm>
              <a:off x="3973388" y="2420888"/>
              <a:ext cx="4991100" cy="288032"/>
            </a:xfrm>
            <a:prstGeom prst="rect">
              <a:avLst/>
            </a:prstGeom>
            <a:noFill/>
            <a:ln>
              <a:noFill/>
            </a:ln>
          </p:spPr>
        </p:pic>
      </p:grpSp>
      <p:sp>
        <p:nvSpPr>
          <p:cNvPr id="782" name="Google Shape;782;p25"/>
          <p:cNvSpPr/>
          <p:nvPr/>
        </p:nvSpPr>
        <p:spPr>
          <a:xfrm>
            <a:off x="1002119" y="4683808"/>
            <a:ext cx="362547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es-ES" sz="1800">
                <a:solidFill>
                  <a:schemeClr val="lt1"/>
                </a:solidFill>
                <a:latin typeface="Arial"/>
                <a:ea typeface="Arial"/>
                <a:cs typeface="Arial"/>
                <a:sym typeface="Arial"/>
              </a:rPr>
              <a:t>MATERIAL</a:t>
            </a:r>
            <a:endParaRPr sz="1800">
              <a:solidFill>
                <a:schemeClr val="lt1"/>
              </a:solidFill>
              <a:latin typeface="Arial"/>
              <a:ea typeface="Arial"/>
              <a:cs typeface="Arial"/>
              <a:sym typeface="Arial"/>
            </a:endParaRPr>
          </a:p>
        </p:txBody>
      </p:sp>
      <p:sp>
        <p:nvSpPr>
          <p:cNvPr id="783" name="Google Shape;783;p25"/>
          <p:cNvSpPr/>
          <p:nvPr/>
        </p:nvSpPr>
        <p:spPr>
          <a:xfrm>
            <a:off x="818812" y="3890969"/>
            <a:ext cx="403225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es-ES" sz="1800">
                <a:solidFill>
                  <a:schemeClr val="lt1"/>
                </a:solidFill>
                <a:latin typeface="Arial"/>
                <a:ea typeface="Arial"/>
                <a:cs typeface="Arial"/>
                <a:sym typeface="Arial"/>
              </a:rPr>
              <a:t>HORMIGON</a:t>
            </a:r>
            <a:endParaRPr/>
          </a:p>
          <a:p>
            <a:pPr indent="0" lvl="0" marL="0" marR="0" rtl="0" algn="ctr">
              <a:spcBef>
                <a:spcPts val="0"/>
              </a:spcBef>
              <a:spcAft>
                <a:spcPts val="0"/>
              </a:spcAft>
              <a:buClr>
                <a:srgbClr val="FEE599"/>
              </a:buClr>
              <a:buSzPts val="1800"/>
              <a:buFont typeface="Arial"/>
              <a:buNone/>
            </a:pPr>
            <a:r>
              <a:rPr b="1" lang="es-ES" sz="1800">
                <a:solidFill>
                  <a:srgbClr val="FEE599"/>
                </a:solidFill>
                <a:latin typeface="Arial"/>
                <a:ea typeface="Arial"/>
                <a:cs typeface="Arial"/>
                <a:sym typeface="Arial"/>
              </a:rPr>
              <a:t> </a:t>
            </a:r>
            <a:r>
              <a:rPr b="1" lang="es-ES" sz="1800">
                <a:solidFill>
                  <a:schemeClr val="lt1"/>
                </a:solidFill>
                <a:latin typeface="Arial"/>
                <a:ea typeface="Arial"/>
                <a:cs typeface="Arial"/>
                <a:sym typeface="Arial"/>
              </a:rPr>
              <a:t>ARMADO</a:t>
            </a:r>
            <a:endParaRPr sz="1800">
              <a:solidFill>
                <a:schemeClr val="lt1"/>
              </a:solidFill>
              <a:latin typeface="Arial"/>
              <a:ea typeface="Arial"/>
              <a:cs typeface="Arial"/>
              <a:sym typeface="Arial"/>
            </a:endParaRPr>
          </a:p>
        </p:txBody>
      </p:sp>
      <p:sp>
        <p:nvSpPr>
          <p:cNvPr id="784" name="Google Shape;784;p25"/>
          <p:cNvSpPr/>
          <p:nvPr/>
        </p:nvSpPr>
        <p:spPr>
          <a:xfrm rot="-299935">
            <a:off x="9065926" y="3564622"/>
            <a:ext cx="505881" cy="423732"/>
          </a:xfrm>
          <a:prstGeom prst="ellipse">
            <a:avLst/>
          </a:prstGeom>
          <a:noFill/>
          <a:ln cap="flat" cmpd="sng" w="317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785" name="Google Shape;785;p25"/>
          <p:cNvSpPr/>
          <p:nvPr/>
        </p:nvSpPr>
        <p:spPr>
          <a:xfrm>
            <a:off x="1113904" y="3122338"/>
            <a:ext cx="66568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lang="es-ES" sz="1400">
                <a:solidFill>
                  <a:schemeClr val="dk1"/>
                </a:solidFill>
                <a:latin typeface="Arial"/>
                <a:ea typeface="Arial"/>
                <a:cs typeface="Arial"/>
                <a:sym typeface="Arial"/>
              </a:rPr>
              <a:t>0,12.</a:t>
            </a:r>
            <a:endParaRPr/>
          </a:p>
        </p:txBody>
      </p:sp>
      <p:sp>
        <p:nvSpPr>
          <p:cNvPr id="786" name="Google Shape;786;p25"/>
          <p:cNvSpPr/>
          <p:nvPr/>
        </p:nvSpPr>
        <p:spPr>
          <a:xfrm>
            <a:off x="763703" y="3105472"/>
            <a:ext cx="928833" cy="2923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300"/>
              <a:buFont typeface="Arial"/>
              <a:buNone/>
            </a:pPr>
            <a:r>
              <a:rPr lang="es-ES" sz="1300">
                <a:solidFill>
                  <a:schemeClr val="dk1"/>
                </a:solidFill>
                <a:latin typeface="Arial"/>
                <a:ea typeface="Arial"/>
                <a:cs typeface="Arial"/>
                <a:sym typeface="Arial"/>
              </a:rPr>
              <a:t>Esp</a:t>
            </a:r>
            <a:r>
              <a:rPr lang="es-ES" sz="1300">
                <a:solidFill>
                  <a:schemeClr val="lt1"/>
                </a:solidFill>
                <a:latin typeface="Arial"/>
                <a:ea typeface="Arial"/>
                <a:cs typeface="Arial"/>
                <a:sym typeface="Arial"/>
              </a:rPr>
              <a:t>.</a:t>
            </a:r>
            <a:endParaRPr/>
          </a:p>
        </p:txBody>
      </p:sp>
      <p:sp>
        <p:nvSpPr>
          <p:cNvPr id="787" name="Google Shape;787;p25"/>
          <p:cNvSpPr txBox="1"/>
          <p:nvPr/>
        </p:nvSpPr>
        <p:spPr>
          <a:xfrm>
            <a:off x="255253" y="2074020"/>
            <a:ext cx="357617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1400"/>
              <a:buFont typeface="Arial"/>
              <a:buNone/>
            </a:pPr>
            <a:r>
              <a:rPr b="1" lang="es-ES" sz="1400">
                <a:solidFill>
                  <a:schemeClr val="accent2"/>
                </a:solidFill>
                <a:latin typeface="Arial"/>
                <a:ea typeface="Arial"/>
                <a:cs typeface="Arial"/>
                <a:sym typeface="Arial"/>
              </a:rPr>
              <a:t>CARGAS PERMANENTES (D)     </a:t>
            </a:r>
            <a:endParaRPr b="1" sz="1400">
              <a:solidFill>
                <a:schemeClr val="accent2"/>
              </a:solidFill>
              <a:latin typeface="Arial"/>
              <a:ea typeface="Arial"/>
              <a:cs typeface="Arial"/>
              <a:sym typeface="Arial"/>
            </a:endParaRPr>
          </a:p>
        </p:txBody>
      </p:sp>
      <p:pic>
        <p:nvPicPr>
          <p:cNvPr id="788" name="Google Shape;788;p25"/>
          <p:cNvPicPr preferRelativeResize="0"/>
          <p:nvPr/>
        </p:nvPicPr>
        <p:blipFill rotWithShape="1">
          <a:blip r:embed="rId10">
            <a:alphaModFix/>
          </a:blip>
          <a:srcRect b="0" l="0" r="0" t="0"/>
          <a:stretch/>
        </p:blipFill>
        <p:spPr>
          <a:xfrm>
            <a:off x="7316834" y="2183466"/>
            <a:ext cx="4742238" cy="34381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500"/>
                                        <p:tgtEl>
                                          <p:spTgt spid="7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3"/>
                                        </p:tgtEl>
                                        <p:attrNameLst>
                                          <p:attrName>style.visibility</p:attrName>
                                        </p:attrNameLst>
                                      </p:cBhvr>
                                      <p:to>
                                        <p:strVal val="visible"/>
                                      </p:to>
                                    </p:set>
                                    <p:animEffect filter="fade" transition="in">
                                      <p:cBhvr>
                                        <p:cTn dur="500"/>
                                        <p:tgtEl>
                                          <p:spTgt spid="763"/>
                                        </p:tgtEl>
                                      </p:cBhvr>
                                    </p:animEffect>
                                  </p:childTnLst>
                                </p:cTn>
                              </p:par>
                              <p:par>
                                <p:cTn fill="hold" nodeType="with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500"/>
                                        <p:tgtEl>
                                          <p:spTgt spid="786"/>
                                        </p:tgtEl>
                                      </p:cBhvr>
                                    </p:animEffect>
                                  </p:childTnLst>
                                </p:cTn>
                              </p:par>
                              <p:par>
                                <p:cTn fill="hold" nodeType="withEffect" presetClass="exit" presetID="10" presetSubtype="0">
                                  <p:stCondLst>
                                    <p:cond delay="0"/>
                                  </p:stCondLst>
                                  <p:childTnLst>
                                    <p:animEffect filter="fade" transition="out">
                                      <p:cBhvr>
                                        <p:cTn dur="500"/>
                                        <p:tgtEl>
                                          <p:spTgt spid="786"/>
                                        </p:tgtEl>
                                      </p:cBhvr>
                                    </p:animEffect>
                                    <p:set>
                                      <p:cBhvr>
                                        <p:cTn dur="1" fill="hold">
                                          <p:stCondLst>
                                            <p:cond delay="500"/>
                                          </p:stCondLst>
                                        </p:cTn>
                                        <p:tgtEl>
                                          <p:spTgt spid="7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800"/>
                                  </p:stCondLst>
                                  <p:childTnLst>
                                    <p:animEffect filter="fade" transition="out">
                                      <p:cBhvr>
                                        <p:cTn dur="3700"/>
                                        <p:tgtEl>
                                          <p:spTgt spid="782"/>
                                        </p:tgtEl>
                                      </p:cBhvr>
                                    </p:animEffect>
                                    <p:set>
                                      <p:cBhvr>
                                        <p:cTn dur="1" fill="hold">
                                          <p:stCondLst>
                                            <p:cond delay="3700"/>
                                          </p:stCondLst>
                                        </p:cTn>
                                        <p:tgtEl>
                                          <p:spTgt spid="78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783"/>
                                        </p:tgtEl>
                                        <p:attrNameLst>
                                          <p:attrName>style.visibility</p:attrName>
                                        </p:attrNameLst>
                                      </p:cBhvr>
                                      <p:to>
                                        <p:strVal val="visible"/>
                                      </p:to>
                                    </p:set>
                                    <p:animEffect filter="fade" transition="in">
                                      <p:cBhvr>
                                        <p:cTn dur="500"/>
                                        <p:tgtEl>
                                          <p:spTgt spid="783"/>
                                        </p:tgtEl>
                                      </p:cBhvr>
                                    </p:animEffect>
                                  </p:childTnLst>
                                </p:cTn>
                              </p:par>
                              <p:par>
                                <p:cTn fill="hold" nodeType="with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500"/>
                                        <p:tgtEl>
                                          <p:spTgt spid="785"/>
                                        </p:tgtEl>
                                      </p:cBhvr>
                                    </p:animEffect>
                                  </p:childTnLst>
                                </p:cTn>
                              </p:par>
                              <p:par>
                                <p:cTn fill="hold" nodeType="withEffect" presetClass="entr" presetID="10" presetSubtype="0">
                                  <p:stCondLst>
                                    <p:cond delay="0"/>
                                  </p:stCondLst>
                                  <p:childTnLst>
                                    <p:set>
                                      <p:cBhvr>
                                        <p:cTn dur="1" fill="hold">
                                          <p:stCondLst>
                                            <p:cond delay="0"/>
                                          </p:stCondLst>
                                        </p:cTn>
                                        <p:tgtEl>
                                          <p:spTgt spid="784"/>
                                        </p:tgtEl>
                                        <p:attrNameLst>
                                          <p:attrName>style.visibility</p:attrName>
                                        </p:attrNameLst>
                                      </p:cBhvr>
                                      <p:to>
                                        <p:strVal val="visible"/>
                                      </p:to>
                                    </p:set>
                                    <p:animEffect filter="fade" transition="in">
                                      <p:cBhvr>
                                        <p:cTn dur="2000"/>
                                        <p:tgtEl>
                                          <p:spTgt spid="7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500"/>
                                        <p:tgtEl>
                                          <p:spTgt spid="755"/>
                                        </p:tgtEl>
                                      </p:cBhvr>
                                    </p:animEffect>
                                  </p:childTnLst>
                                </p:cTn>
                              </p:par>
                              <p:par>
                                <p:cTn fill="hold" nodeType="withEffect" presetClass="entr" presetID="10" presetSubtype="0">
                                  <p:stCondLst>
                                    <p:cond delay="0"/>
                                  </p:stCondLst>
                                  <p:childTnLst>
                                    <p:set>
                                      <p:cBhvr>
                                        <p:cTn dur="1" fill="hold">
                                          <p:stCondLst>
                                            <p:cond delay="0"/>
                                          </p:stCondLst>
                                        </p:cTn>
                                        <p:tgtEl>
                                          <p:spTgt spid="760"/>
                                        </p:tgtEl>
                                        <p:attrNameLst>
                                          <p:attrName>style.visibility</p:attrName>
                                        </p:attrNameLst>
                                      </p:cBhvr>
                                      <p:to>
                                        <p:strVal val="visible"/>
                                      </p:to>
                                    </p:set>
                                    <p:animEffect filter="fade" transition="in">
                                      <p:cBhvr>
                                        <p:cTn dur="500"/>
                                        <p:tgtEl>
                                          <p:spTgt spid="7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78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2" name="Shape 792"/>
        <p:cNvGrpSpPr/>
        <p:nvPr/>
      </p:nvGrpSpPr>
      <p:grpSpPr>
        <a:xfrm>
          <a:off x="0" y="0"/>
          <a:ext cx="0" cy="0"/>
          <a:chOff x="0" y="0"/>
          <a:chExt cx="0" cy="0"/>
        </a:xfrm>
      </p:grpSpPr>
      <p:sp>
        <p:nvSpPr>
          <p:cNvPr id="793" name="Google Shape;793;p26"/>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94" name="Google Shape;794;p26"/>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95" name="Google Shape;795;p26"/>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96" name="Google Shape;796;p26"/>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797" name="Google Shape;797;p26"/>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798" name="Google Shape;798;p26"/>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799" name="Google Shape;799;p26"/>
          <p:cNvSpPr/>
          <p:nvPr/>
        </p:nvSpPr>
        <p:spPr>
          <a:xfrm>
            <a:off x="208799" y="665628"/>
            <a:ext cx="496887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Sobrecargas de uso se obtienen de tablas CIRSOC 101</a:t>
            </a:r>
            <a:endParaRPr b="1" sz="1400">
              <a:solidFill>
                <a:schemeClr val="dk1"/>
              </a:solidFill>
              <a:latin typeface="Arial"/>
              <a:ea typeface="Arial"/>
              <a:cs typeface="Arial"/>
              <a:sym typeface="Arial"/>
            </a:endParaRPr>
          </a:p>
        </p:txBody>
      </p:sp>
      <p:sp>
        <p:nvSpPr>
          <p:cNvPr id="800" name="Google Shape;800;p26"/>
          <p:cNvSpPr txBox="1"/>
          <p:nvPr/>
        </p:nvSpPr>
        <p:spPr>
          <a:xfrm>
            <a:off x="119336" y="175476"/>
            <a:ext cx="36004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1400"/>
              <a:buFont typeface="Arial"/>
              <a:buNone/>
            </a:pPr>
            <a:r>
              <a:rPr b="1" lang="es-ES" sz="1400">
                <a:solidFill>
                  <a:schemeClr val="accent2"/>
                </a:solidFill>
                <a:latin typeface="Arial"/>
                <a:ea typeface="Arial"/>
                <a:cs typeface="Arial"/>
                <a:sym typeface="Arial"/>
              </a:rPr>
              <a:t>CARGAS VARIABLES (L)</a:t>
            </a:r>
            <a:endParaRPr/>
          </a:p>
        </p:txBody>
      </p:sp>
      <p:pic>
        <p:nvPicPr>
          <p:cNvPr id="801" name="Google Shape;801;p26"/>
          <p:cNvPicPr preferRelativeResize="0"/>
          <p:nvPr/>
        </p:nvPicPr>
        <p:blipFill rotWithShape="1">
          <a:blip r:embed="rId5">
            <a:alphaModFix/>
          </a:blip>
          <a:srcRect b="8976" l="0" r="0" t="1"/>
          <a:stretch/>
        </p:blipFill>
        <p:spPr>
          <a:xfrm>
            <a:off x="6312024" y="474870"/>
            <a:ext cx="4821554" cy="5906458"/>
          </a:xfrm>
          <a:prstGeom prst="rect">
            <a:avLst/>
          </a:prstGeom>
          <a:noFill/>
          <a:ln>
            <a:noFill/>
          </a:ln>
        </p:spPr>
      </p:pic>
      <p:pic>
        <p:nvPicPr>
          <p:cNvPr id="802" name="Google Shape;802;p26"/>
          <p:cNvPicPr preferRelativeResize="0"/>
          <p:nvPr/>
        </p:nvPicPr>
        <p:blipFill rotWithShape="1">
          <a:blip r:embed="rId6">
            <a:alphaModFix/>
          </a:blip>
          <a:srcRect b="0" l="0" r="0" t="0"/>
          <a:stretch/>
        </p:blipFill>
        <p:spPr>
          <a:xfrm>
            <a:off x="217530" y="1457872"/>
            <a:ext cx="3923126" cy="3876048"/>
          </a:xfrm>
          <a:prstGeom prst="rect">
            <a:avLst/>
          </a:prstGeom>
          <a:noFill/>
          <a:ln>
            <a:noFill/>
          </a:ln>
        </p:spPr>
      </p:pic>
      <p:grpSp>
        <p:nvGrpSpPr>
          <p:cNvPr id="803" name="Google Shape;803;p26"/>
          <p:cNvGrpSpPr/>
          <p:nvPr/>
        </p:nvGrpSpPr>
        <p:grpSpPr>
          <a:xfrm>
            <a:off x="10393031" y="978196"/>
            <a:ext cx="483398" cy="915730"/>
            <a:chOff x="8388411" y="5733257"/>
            <a:chExt cx="432074" cy="1080118"/>
          </a:xfrm>
        </p:grpSpPr>
        <p:sp>
          <p:nvSpPr>
            <p:cNvPr id="804" name="Google Shape;804;p26"/>
            <p:cNvSpPr/>
            <p:nvPr/>
          </p:nvSpPr>
          <p:spPr>
            <a:xfrm rot="-299935">
              <a:off x="8401539" y="5750331"/>
              <a:ext cx="405818" cy="319029"/>
            </a:xfrm>
            <a:prstGeom prst="ellipse">
              <a:avLst/>
            </a:prstGeom>
            <a:noFill/>
            <a:ln cap="flat" cmpd="sng" w="317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
          <p:nvSpPr>
            <p:cNvPr id="805" name="Google Shape;805;p26"/>
            <p:cNvSpPr/>
            <p:nvPr/>
          </p:nvSpPr>
          <p:spPr>
            <a:xfrm rot="-299935">
              <a:off x="8401539" y="6477272"/>
              <a:ext cx="405818" cy="319029"/>
            </a:xfrm>
            <a:prstGeom prst="ellipse">
              <a:avLst/>
            </a:prstGeom>
            <a:noFill/>
            <a:ln cap="flat" cmpd="sng" w="317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grpSp>
      <p:sp>
        <p:nvSpPr>
          <p:cNvPr id="806" name="Google Shape;806;p26"/>
          <p:cNvSpPr/>
          <p:nvPr/>
        </p:nvSpPr>
        <p:spPr>
          <a:xfrm>
            <a:off x="6430725" y="106709"/>
            <a:ext cx="230425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Apuntes de clases:</a:t>
            </a:r>
            <a:endParaRPr b="1" sz="14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3"/>
                                        </p:tgtEl>
                                        <p:attrNameLst>
                                          <p:attrName>style.visibility</p:attrName>
                                        </p:attrNameLst>
                                      </p:cBhvr>
                                      <p:to>
                                        <p:strVal val="visible"/>
                                      </p:to>
                                    </p:set>
                                    <p:animEffect filter="fade" transition="in">
                                      <p:cBhvr>
                                        <p:cTn dur="500"/>
                                        <p:tgtEl>
                                          <p:spTgt spid="8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0" name="Shape 810"/>
        <p:cNvGrpSpPr/>
        <p:nvPr/>
      </p:nvGrpSpPr>
      <p:grpSpPr>
        <a:xfrm>
          <a:off x="0" y="0"/>
          <a:ext cx="0" cy="0"/>
          <a:chOff x="0" y="0"/>
          <a:chExt cx="0" cy="0"/>
        </a:xfrm>
      </p:grpSpPr>
      <p:sp>
        <p:nvSpPr>
          <p:cNvPr id="811" name="Google Shape;811;p27"/>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12" name="Google Shape;812;p27"/>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13" name="Google Shape;813;p27"/>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14" name="Google Shape;814;p27"/>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815" name="Google Shape;815;p27"/>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816" name="Google Shape;816;p27"/>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817" name="Google Shape;817;p27"/>
          <p:cNvSpPr txBox="1"/>
          <p:nvPr/>
        </p:nvSpPr>
        <p:spPr>
          <a:xfrm>
            <a:off x="5506954" y="605368"/>
            <a:ext cx="568863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CONSIDERANDO SOLO LAS CARGAS </a:t>
            </a:r>
            <a:r>
              <a:rPr b="1" lang="es-ES" sz="1600">
                <a:solidFill>
                  <a:schemeClr val="accent2"/>
                </a:solidFill>
                <a:latin typeface="Arial"/>
                <a:ea typeface="Arial"/>
                <a:cs typeface="Arial"/>
                <a:sym typeface="Arial"/>
              </a:rPr>
              <a:t>GRAVITATORIAS:</a:t>
            </a:r>
            <a:endParaRPr b="1" sz="1600">
              <a:solidFill>
                <a:schemeClr val="accent2"/>
              </a:solidFill>
              <a:latin typeface="Arial"/>
              <a:ea typeface="Arial"/>
              <a:cs typeface="Arial"/>
              <a:sym typeface="Arial"/>
            </a:endParaRPr>
          </a:p>
        </p:txBody>
      </p:sp>
      <p:sp>
        <p:nvSpPr>
          <p:cNvPr id="818" name="Google Shape;818;p27"/>
          <p:cNvSpPr/>
          <p:nvPr/>
        </p:nvSpPr>
        <p:spPr>
          <a:xfrm>
            <a:off x="407368" y="4759121"/>
            <a:ext cx="11801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U</a:t>
            </a:r>
            <a:r>
              <a:rPr b="1" baseline="-25000" lang="es-ES" sz="1800">
                <a:solidFill>
                  <a:schemeClr val="dk1"/>
                </a:solidFill>
                <a:latin typeface="Arial"/>
                <a:ea typeface="Arial"/>
                <a:cs typeface="Arial"/>
                <a:sym typeface="Arial"/>
              </a:rPr>
              <a:t>1</a:t>
            </a:r>
            <a:r>
              <a:rPr b="1" lang="es-ES" sz="1800">
                <a:solidFill>
                  <a:schemeClr val="dk1"/>
                </a:solidFill>
                <a:latin typeface="Arial"/>
                <a:ea typeface="Arial"/>
                <a:cs typeface="Arial"/>
                <a:sym typeface="Arial"/>
              </a:rPr>
              <a:t> =1,4</a:t>
            </a:r>
            <a:r>
              <a:rPr b="1" baseline="-25000" lang="es-ES" sz="1800">
                <a:solidFill>
                  <a:schemeClr val="dk1"/>
                </a:solidFill>
                <a:latin typeface="Arial"/>
                <a:ea typeface="Arial"/>
                <a:cs typeface="Arial"/>
                <a:sym typeface="Arial"/>
              </a:rPr>
              <a:t> </a:t>
            </a:r>
            <a:r>
              <a:rPr b="1" lang="es-ES" sz="1800">
                <a:solidFill>
                  <a:schemeClr val="dk1"/>
                </a:solidFill>
                <a:latin typeface="Arial"/>
                <a:ea typeface="Arial"/>
                <a:cs typeface="Arial"/>
                <a:sym typeface="Arial"/>
              </a:rPr>
              <a:t>D</a:t>
            </a:r>
            <a:endParaRPr b="1" baseline="-25000" sz="1800">
              <a:solidFill>
                <a:schemeClr val="dk1"/>
              </a:solidFill>
              <a:latin typeface="Arial"/>
              <a:ea typeface="Arial"/>
              <a:cs typeface="Arial"/>
              <a:sym typeface="Arial"/>
            </a:endParaRPr>
          </a:p>
        </p:txBody>
      </p:sp>
      <p:sp>
        <p:nvSpPr>
          <p:cNvPr id="819" name="Google Shape;819;p27"/>
          <p:cNvSpPr txBox="1"/>
          <p:nvPr/>
        </p:nvSpPr>
        <p:spPr>
          <a:xfrm>
            <a:off x="144122" y="240565"/>
            <a:ext cx="511655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400"/>
              <a:buFont typeface="Arial"/>
              <a:buNone/>
            </a:pPr>
            <a:r>
              <a:rPr b="1" lang="es-ES" sz="2400">
                <a:solidFill>
                  <a:schemeClr val="accent2"/>
                </a:solidFill>
                <a:latin typeface="Arial"/>
                <a:ea typeface="Arial"/>
                <a:cs typeface="Arial"/>
                <a:sym typeface="Arial"/>
              </a:rPr>
              <a:t>COMBINACIONES DE CARGAS</a:t>
            </a:r>
            <a:endParaRPr/>
          </a:p>
        </p:txBody>
      </p:sp>
      <p:grpSp>
        <p:nvGrpSpPr>
          <p:cNvPr id="820" name="Google Shape;820;p27"/>
          <p:cNvGrpSpPr/>
          <p:nvPr/>
        </p:nvGrpSpPr>
        <p:grpSpPr>
          <a:xfrm>
            <a:off x="42562" y="1314485"/>
            <a:ext cx="5095491" cy="3338651"/>
            <a:chOff x="5005611" y="1676770"/>
            <a:chExt cx="7105650" cy="4034473"/>
          </a:xfrm>
        </p:grpSpPr>
        <p:pic>
          <p:nvPicPr>
            <p:cNvPr id="821" name="Google Shape;821;p27"/>
            <p:cNvPicPr preferRelativeResize="0"/>
            <p:nvPr/>
          </p:nvPicPr>
          <p:blipFill rotWithShape="1">
            <a:blip r:embed="rId5">
              <a:alphaModFix/>
            </a:blip>
            <a:srcRect b="0" l="0" r="0" t="0"/>
            <a:stretch/>
          </p:blipFill>
          <p:spPr>
            <a:xfrm>
              <a:off x="5015880" y="1676770"/>
              <a:ext cx="6934200" cy="3305175"/>
            </a:xfrm>
            <a:prstGeom prst="rect">
              <a:avLst/>
            </a:prstGeom>
            <a:noFill/>
            <a:ln>
              <a:noFill/>
            </a:ln>
          </p:spPr>
        </p:pic>
        <p:pic>
          <p:nvPicPr>
            <p:cNvPr id="822" name="Google Shape;822;p27"/>
            <p:cNvPicPr preferRelativeResize="0"/>
            <p:nvPr/>
          </p:nvPicPr>
          <p:blipFill rotWithShape="1">
            <a:blip r:embed="rId6">
              <a:alphaModFix/>
            </a:blip>
            <a:srcRect b="0" l="0" r="0" t="0"/>
            <a:stretch/>
          </p:blipFill>
          <p:spPr>
            <a:xfrm>
              <a:off x="5005611" y="4920668"/>
              <a:ext cx="7105650" cy="790575"/>
            </a:xfrm>
            <a:prstGeom prst="rect">
              <a:avLst/>
            </a:prstGeom>
            <a:noFill/>
            <a:ln>
              <a:noFill/>
            </a:ln>
          </p:spPr>
        </p:pic>
      </p:grpSp>
      <p:sp>
        <p:nvSpPr>
          <p:cNvPr id="823" name="Google Shape;823;p27"/>
          <p:cNvSpPr/>
          <p:nvPr/>
        </p:nvSpPr>
        <p:spPr>
          <a:xfrm>
            <a:off x="407368" y="5149811"/>
            <a:ext cx="20201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U</a:t>
            </a:r>
            <a:r>
              <a:rPr b="1" baseline="-25000" lang="es-ES" sz="1800">
                <a:solidFill>
                  <a:schemeClr val="dk1"/>
                </a:solidFill>
                <a:latin typeface="Arial"/>
                <a:ea typeface="Arial"/>
                <a:cs typeface="Arial"/>
                <a:sym typeface="Arial"/>
              </a:rPr>
              <a:t>2</a:t>
            </a:r>
            <a:r>
              <a:rPr b="1" lang="es-ES" sz="1800">
                <a:solidFill>
                  <a:schemeClr val="dk1"/>
                </a:solidFill>
                <a:latin typeface="Arial"/>
                <a:ea typeface="Arial"/>
                <a:cs typeface="Arial"/>
                <a:sym typeface="Arial"/>
              </a:rPr>
              <a:t> =</a:t>
            </a:r>
            <a:r>
              <a:rPr b="1" baseline="-25000" lang="es-ES" sz="1800">
                <a:solidFill>
                  <a:schemeClr val="dk1"/>
                </a:solidFill>
                <a:latin typeface="Arial"/>
                <a:ea typeface="Arial"/>
                <a:cs typeface="Arial"/>
                <a:sym typeface="Arial"/>
              </a:rPr>
              <a:t> </a:t>
            </a:r>
            <a:r>
              <a:rPr b="1" lang="es-ES" sz="1800">
                <a:solidFill>
                  <a:schemeClr val="dk1"/>
                </a:solidFill>
                <a:latin typeface="Arial"/>
                <a:ea typeface="Arial"/>
                <a:cs typeface="Arial"/>
                <a:sym typeface="Arial"/>
              </a:rPr>
              <a:t>1,2 D + 1,6 L</a:t>
            </a:r>
            <a:endParaRPr b="1" baseline="-25000" sz="1800">
              <a:solidFill>
                <a:schemeClr val="dk1"/>
              </a:solidFill>
              <a:latin typeface="Arial"/>
              <a:ea typeface="Arial"/>
              <a:cs typeface="Arial"/>
              <a:sym typeface="Arial"/>
            </a:endParaRPr>
          </a:p>
        </p:txBody>
      </p:sp>
      <p:sp>
        <p:nvSpPr>
          <p:cNvPr id="824" name="Google Shape;824;p27"/>
          <p:cNvSpPr txBox="1"/>
          <p:nvPr/>
        </p:nvSpPr>
        <p:spPr>
          <a:xfrm>
            <a:off x="8550957" y="3916899"/>
            <a:ext cx="259228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Se toma la </a:t>
            </a:r>
            <a:r>
              <a:rPr b="1" lang="es-ES" sz="1600">
                <a:solidFill>
                  <a:schemeClr val="accent2"/>
                </a:solidFill>
                <a:latin typeface="Arial"/>
                <a:ea typeface="Arial"/>
                <a:cs typeface="Arial"/>
                <a:sym typeface="Arial"/>
              </a:rPr>
              <a:t>MAYOR</a:t>
            </a:r>
            <a:endParaRPr b="1" sz="1600">
              <a:solidFill>
                <a:schemeClr val="accent2"/>
              </a:solidFill>
              <a:latin typeface="Arial"/>
              <a:ea typeface="Arial"/>
              <a:cs typeface="Arial"/>
              <a:sym typeface="Arial"/>
            </a:endParaRPr>
          </a:p>
        </p:txBody>
      </p:sp>
      <p:sp>
        <p:nvSpPr>
          <p:cNvPr id="825" name="Google Shape;825;p27"/>
          <p:cNvSpPr txBox="1"/>
          <p:nvPr/>
        </p:nvSpPr>
        <p:spPr>
          <a:xfrm>
            <a:off x="5340570" y="3004096"/>
            <a:ext cx="687320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Si combinamos y </a:t>
            </a:r>
            <a:r>
              <a:rPr b="1" lang="es-ES" sz="1600">
                <a:solidFill>
                  <a:schemeClr val="accent2"/>
                </a:solidFill>
                <a:latin typeface="Arial"/>
                <a:ea typeface="Arial"/>
                <a:cs typeface="Arial"/>
                <a:sym typeface="Arial"/>
              </a:rPr>
              <a:t>mayoramos </a:t>
            </a:r>
            <a:r>
              <a:rPr b="1" lang="es-ES" sz="1600">
                <a:solidFill>
                  <a:schemeClr val="dk1"/>
                </a:solidFill>
                <a:latin typeface="Arial"/>
                <a:ea typeface="Arial"/>
                <a:cs typeface="Arial"/>
                <a:sym typeface="Arial"/>
              </a:rPr>
              <a:t>las cargas            </a:t>
            </a:r>
            <a:r>
              <a:rPr b="1" lang="es-ES" sz="1800">
                <a:solidFill>
                  <a:schemeClr val="accent2"/>
                </a:solidFill>
                <a:latin typeface="Arial"/>
                <a:ea typeface="Arial"/>
                <a:cs typeface="Arial"/>
                <a:sym typeface="Arial"/>
              </a:rPr>
              <a:t>CARGAS ULTIMAS</a:t>
            </a:r>
            <a:endParaRPr b="1" sz="1600">
              <a:solidFill>
                <a:schemeClr val="accent2"/>
              </a:solidFill>
              <a:latin typeface="Arial"/>
              <a:ea typeface="Arial"/>
              <a:cs typeface="Arial"/>
              <a:sym typeface="Arial"/>
            </a:endParaRPr>
          </a:p>
        </p:txBody>
      </p:sp>
      <p:sp>
        <p:nvSpPr>
          <p:cNvPr id="826" name="Google Shape;826;p27"/>
          <p:cNvSpPr txBox="1"/>
          <p:nvPr/>
        </p:nvSpPr>
        <p:spPr>
          <a:xfrm>
            <a:off x="5277175" y="1381319"/>
            <a:ext cx="62322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Si combinamos las cargas             </a:t>
            </a:r>
            <a:r>
              <a:rPr b="1" lang="es-ES" sz="1800">
                <a:solidFill>
                  <a:schemeClr val="accent2"/>
                </a:solidFill>
                <a:latin typeface="Arial"/>
                <a:ea typeface="Arial"/>
                <a:cs typeface="Arial"/>
                <a:sym typeface="Arial"/>
              </a:rPr>
              <a:t>CARGAS DE SERVICIO</a:t>
            </a:r>
            <a:endParaRPr b="1" sz="1600">
              <a:solidFill>
                <a:schemeClr val="accent2"/>
              </a:solidFill>
              <a:latin typeface="Arial"/>
              <a:ea typeface="Arial"/>
              <a:cs typeface="Arial"/>
              <a:sym typeface="Arial"/>
            </a:endParaRPr>
          </a:p>
        </p:txBody>
      </p:sp>
      <p:sp>
        <p:nvSpPr>
          <p:cNvPr id="827" name="Google Shape;827;p27"/>
          <p:cNvSpPr/>
          <p:nvPr/>
        </p:nvSpPr>
        <p:spPr>
          <a:xfrm>
            <a:off x="6016711" y="1918717"/>
            <a:ext cx="143019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q</a:t>
            </a:r>
            <a:r>
              <a:rPr b="1" baseline="-25000" lang="es-ES" sz="1800">
                <a:solidFill>
                  <a:schemeClr val="dk1"/>
                </a:solidFill>
                <a:latin typeface="Arial"/>
                <a:ea typeface="Arial"/>
                <a:cs typeface="Arial"/>
                <a:sym typeface="Arial"/>
              </a:rPr>
              <a:t>s</a:t>
            </a:r>
            <a:r>
              <a:rPr b="1" lang="es-ES" sz="1800">
                <a:solidFill>
                  <a:schemeClr val="dk1"/>
                </a:solidFill>
                <a:latin typeface="Arial"/>
                <a:ea typeface="Arial"/>
                <a:cs typeface="Arial"/>
                <a:sym typeface="Arial"/>
              </a:rPr>
              <a:t> =</a:t>
            </a:r>
            <a:r>
              <a:rPr b="1" baseline="-25000" lang="es-ES" sz="1800">
                <a:solidFill>
                  <a:schemeClr val="dk1"/>
                </a:solidFill>
                <a:latin typeface="Arial"/>
                <a:ea typeface="Arial"/>
                <a:cs typeface="Arial"/>
                <a:sym typeface="Arial"/>
              </a:rPr>
              <a:t> </a:t>
            </a:r>
            <a:r>
              <a:rPr b="1" lang="es-ES" sz="1800">
                <a:solidFill>
                  <a:schemeClr val="dk1"/>
                </a:solidFill>
                <a:latin typeface="Arial"/>
                <a:ea typeface="Arial"/>
                <a:cs typeface="Arial"/>
                <a:sym typeface="Arial"/>
              </a:rPr>
              <a:t>q</a:t>
            </a:r>
            <a:r>
              <a:rPr b="1" baseline="-25000" lang="es-ES" sz="1800">
                <a:solidFill>
                  <a:schemeClr val="dk1"/>
                </a:solidFill>
                <a:latin typeface="Arial"/>
                <a:ea typeface="Arial"/>
                <a:cs typeface="Arial"/>
                <a:sym typeface="Arial"/>
              </a:rPr>
              <a:t>D</a:t>
            </a:r>
            <a:r>
              <a:rPr b="1" lang="es-ES" sz="1800">
                <a:solidFill>
                  <a:schemeClr val="dk1"/>
                </a:solidFill>
                <a:latin typeface="Arial"/>
                <a:ea typeface="Arial"/>
                <a:cs typeface="Arial"/>
                <a:sym typeface="Arial"/>
              </a:rPr>
              <a:t> + q</a:t>
            </a:r>
            <a:r>
              <a:rPr b="1" baseline="-25000" lang="es-ES" sz="1800">
                <a:solidFill>
                  <a:schemeClr val="dk1"/>
                </a:solidFill>
                <a:latin typeface="Arial"/>
                <a:ea typeface="Arial"/>
                <a:cs typeface="Arial"/>
                <a:sym typeface="Arial"/>
              </a:rPr>
              <a:t>L </a:t>
            </a:r>
            <a:endParaRPr/>
          </a:p>
        </p:txBody>
      </p:sp>
      <p:cxnSp>
        <p:nvCxnSpPr>
          <p:cNvPr id="828" name="Google Shape;828;p27"/>
          <p:cNvCxnSpPr/>
          <p:nvPr/>
        </p:nvCxnSpPr>
        <p:spPr>
          <a:xfrm>
            <a:off x="8136586" y="1589920"/>
            <a:ext cx="360040" cy="0"/>
          </a:xfrm>
          <a:prstGeom prst="straightConnector1">
            <a:avLst/>
          </a:prstGeom>
          <a:noFill/>
          <a:ln cap="flat" cmpd="sng" w="57150">
            <a:solidFill>
              <a:schemeClr val="accent2"/>
            </a:solidFill>
            <a:prstDash val="solid"/>
            <a:miter lim="800000"/>
            <a:headEnd len="sm" w="sm" type="none"/>
            <a:tailEnd len="med" w="med" type="triangle"/>
          </a:ln>
        </p:spPr>
      </p:cxnSp>
      <p:cxnSp>
        <p:nvCxnSpPr>
          <p:cNvPr id="829" name="Google Shape;829;p27"/>
          <p:cNvCxnSpPr/>
          <p:nvPr/>
        </p:nvCxnSpPr>
        <p:spPr>
          <a:xfrm>
            <a:off x="9552384" y="3198701"/>
            <a:ext cx="360040" cy="0"/>
          </a:xfrm>
          <a:prstGeom prst="straightConnector1">
            <a:avLst/>
          </a:prstGeom>
          <a:noFill/>
          <a:ln cap="flat" cmpd="sng" w="57150">
            <a:solidFill>
              <a:schemeClr val="accent2"/>
            </a:solidFill>
            <a:prstDash val="solid"/>
            <a:miter lim="800000"/>
            <a:headEnd len="sm" w="sm" type="none"/>
            <a:tailEnd len="med" w="med" type="triangle"/>
          </a:ln>
        </p:spPr>
      </p:cxnSp>
      <p:sp>
        <p:nvSpPr>
          <p:cNvPr id="830" name="Google Shape;830;p27"/>
          <p:cNvSpPr/>
          <p:nvPr/>
        </p:nvSpPr>
        <p:spPr>
          <a:xfrm>
            <a:off x="5815516" y="3642715"/>
            <a:ext cx="1513556"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q</a:t>
            </a:r>
            <a:r>
              <a:rPr b="1" baseline="-25000" lang="es-ES" sz="1800">
                <a:solidFill>
                  <a:schemeClr val="dk1"/>
                </a:solidFill>
                <a:latin typeface="Arial"/>
                <a:ea typeface="Arial"/>
                <a:cs typeface="Arial"/>
                <a:sym typeface="Arial"/>
              </a:rPr>
              <a:t>U1</a:t>
            </a:r>
            <a:r>
              <a:rPr b="1" lang="es-ES" sz="1800">
                <a:solidFill>
                  <a:schemeClr val="dk1"/>
                </a:solidFill>
                <a:latin typeface="Arial"/>
                <a:ea typeface="Arial"/>
                <a:cs typeface="Arial"/>
                <a:sym typeface="Arial"/>
              </a:rPr>
              <a:t> =</a:t>
            </a:r>
            <a:r>
              <a:rPr b="1" baseline="-25000" lang="es-ES" sz="1800">
                <a:solidFill>
                  <a:schemeClr val="dk1"/>
                </a:solidFill>
                <a:latin typeface="Arial"/>
                <a:ea typeface="Arial"/>
                <a:cs typeface="Arial"/>
                <a:sym typeface="Arial"/>
              </a:rPr>
              <a:t> </a:t>
            </a:r>
            <a:r>
              <a:rPr b="1" lang="es-ES" sz="1800">
                <a:solidFill>
                  <a:schemeClr val="dk1"/>
                </a:solidFill>
                <a:latin typeface="Arial"/>
                <a:ea typeface="Arial"/>
                <a:cs typeface="Arial"/>
                <a:sym typeface="Arial"/>
              </a:rPr>
              <a:t>1,4 q</a:t>
            </a:r>
            <a:r>
              <a:rPr b="1" baseline="-25000" lang="es-ES" sz="1800">
                <a:solidFill>
                  <a:schemeClr val="dk1"/>
                </a:solidFill>
                <a:latin typeface="Arial"/>
                <a:ea typeface="Arial"/>
                <a:cs typeface="Arial"/>
                <a:sym typeface="Arial"/>
              </a:rPr>
              <a:t>D</a:t>
            </a:r>
            <a:r>
              <a:rPr b="1" lang="es-ES" sz="1800">
                <a:solidFill>
                  <a:schemeClr val="dk1"/>
                </a:solidFill>
                <a:latin typeface="Arial"/>
                <a:ea typeface="Arial"/>
                <a:cs typeface="Arial"/>
                <a:sym typeface="Arial"/>
              </a:rPr>
              <a:t> </a:t>
            </a:r>
            <a:r>
              <a:rPr b="1" baseline="-25000" lang="es-ES" sz="1800">
                <a:solidFill>
                  <a:schemeClr val="dk1"/>
                </a:solidFill>
                <a:latin typeface="Arial"/>
                <a:ea typeface="Arial"/>
                <a:cs typeface="Arial"/>
                <a:sym typeface="Arial"/>
              </a:rPr>
              <a:t> </a:t>
            </a:r>
            <a:endParaRPr/>
          </a:p>
        </p:txBody>
      </p:sp>
      <p:sp>
        <p:nvSpPr>
          <p:cNvPr id="831" name="Google Shape;831;p27"/>
          <p:cNvSpPr/>
          <p:nvPr/>
        </p:nvSpPr>
        <p:spPr>
          <a:xfrm>
            <a:off x="5794278" y="4097556"/>
            <a:ext cx="2342308"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Arial"/>
              <a:buNone/>
            </a:pPr>
            <a:r>
              <a:rPr b="1" lang="es-ES" sz="1800">
                <a:solidFill>
                  <a:schemeClr val="dk1"/>
                </a:solidFill>
                <a:latin typeface="Arial"/>
                <a:ea typeface="Arial"/>
                <a:cs typeface="Arial"/>
                <a:sym typeface="Arial"/>
              </a:rPr>
              <a:t>q</a:t>
            </a:r>
            <a:r>
              <a:rPr b="1" baseline="-25000" lang="es-ES" sz="1800">
                <a:solidFill>
                  <a:schemeClr val="dk1"/>
                </a:solidFill>
                <a:latin typeface="Arial"/>
                <a:ea typeface="Arial"/>
                <a:cs typeface="Arial"/>
                <a:sym typeface="Arial"/>
              </a:rPr>
              <a:t>U2</a:t>
            </a:r>
            <a:r>
              <a:rPr b="1" lang="es-ES" sz="1800">
                <a:solidFill>
                  <a:schemeClr val="dk1"/>
                </a:solidFill>
                <a:latin typeface="Arial"/>
                <a:ea typeface="Arial"/>
                <a:cs typeface="Arial"/>
                <a:sym typeface="Arial"/>
              </a:rPr>
              <a:t> =</a:t>
            </a:r>
            <a:r>
              <a:rPr b="1" baseline="-25000" lang="es-ES" sz="1800">
                <a:solidFill>
                  <a:schemeClr val="dk1"/>
                </a:solidFill>
                <a:latin typeface="Arial"/>
                <a:ea typeface="Arial"/>
                <a:cs typeface="Arial"/>
                <a:sym typeface="Arial"/>
              </a:rPr>
              <a:t> </a:t>
            </a:r>
            <a:r>
              <a:rPr b="1" lang="es-ES" sz="1800">
                <a:solidFill>
                  <a:schemeClr val="dk1"/>
                </a:solidFill>
                <a:latin typeface="Arial"/>
                <a:ea typeface="Arial"/>
                <a:cs typeface="Arial"/>
                <a:sym typeface="Arial"/>
              </a:rPr>
              <a:t>1,2 q</a:t>
            </a:r>
            <a:r>
              <a:rPr b="1" baseline="-25000" lang="es-ES" sz="1800">
                <a:solidFill>
                  <a:schemeClr val="dk1"/>
                </a:solidFill>
                <a:latin typeface="Arial"/>
                <a:ea typeface="Arial"/>
                <a:cs typeface="Arial"/>
                <a:sym typeface="Arial"/>
              </a:rPr>
              <a:t>D</a:t>
            </a:r>
            <a:r>
              <a:rPr b="1" lang="es-ES" sz="1800">
                <a:solidFill>
                  <a:schemeClr val="dk1"/>
                </a:solidFill>
                <a:latin typeface="Arial"/>
                <a:ea typeface="Arial"/>
                <a:cs typeface="Arial"/>
                <a:sym typeface="Arial"/>
              </a:rPr>
              <a:t> + 1,6 q</a:t>
            </a:r>
            <a:r>
              <a:rPr b="1" baseline="-25000" lang="es-ES" sz="1800">
                <a:solidFill>
                  <a:schemeClr val="dk1"/>
                </a:solidFill>
                <a:latin typeface="Arial"/>
                <a:ea typeface="Arial"/>
                <a:cs typeface="Arial"/>
                <a:sym typeface="Arial"/>
              </a:rPr>
              <a:t>L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35" name="Shape 835"/>
        <p:cNvGrpSpPr/>
        <p:nvPr/>
      </p:nvGrpSpPr>
      <p:grpSpPr>
        <a:xfrm>
          <a:off x="0" y="0"/>
          <a:ext cx="0" cy="0"/>
          <a:chOff x="0" y="0"/>
          <a:chExt cx="0" cy="0"/>
        </a:xfrm>
      </p:grpSpPr>
      <p:sp>
        <p:nvSpPr>
          <p:cNvPr id="836" name="Google Shape;836;p28"/>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7" name="Google Shape;837;p28"/>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8" name="Google Shape;838;p28"/>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39" name="Google Shape;839;p28"/>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840" name="Google Shape;840;p28"/>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841" name="Google Shape;841;p28"/>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842" name="Google Shape;842;p28"/>
          <p:cNvPicPr preferRelativeResize="0"/>
          <p:nvPr/>
        </p:nvPicPr>
        <p:blipFill rotWithShape="1">
          <a:blip r:embed="rId5">
            <a:alphaModFix/>
          </a:blip>
          <a:srcRect b="0" l="0" r="0" t="0"/>
          <a:stretch/>
        </p:blipFill>
        <p:spPr>
          <a:xfrm>
            <a:off x="7248526" y="509588"/>
            <a:ext cx="3584575" cy="2532062"/>
          </a:xfrm>
          <a:prstGeom prst="rect">
            <a:avLst/>
          </a:prstGeom>
          <a:noFill/>
          <a:ln>
            <a:noFill/>
          </a:ln>
        </p:spPr>
      </p:pic>
      <p:sp>
        <p:nvSpPr>
          <p:cNvPr id="843" name="Google Shape;843;p28"/>
          <p:cNvSpPr txBox="1"/>
          <p:nvPr/>
        </p:nvSpPr>
        <p:spPr>
          <a:xfrm>
            <a:off x="7029450" y="3019425"/>
            <a:ext cx="4738688"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200">
                <a:solidFill>
                  <a:schemeClr val="dk1"/>
                </a:solidFill>
                <a:latin typeface="Arial"/>
                <a:ea typeface="Arial"/>
                <a:cs typeface="Arial"/>
                <a:sym typeface="Arial"/>
              </a:rPr>
              <a:t>DETALLE DE LOS MATERIALES </a:t>
            </a:r>
            <a:endParaRPr/>
          </a:p>
        </p:txBody>
      </p:sp>
      <p:cxnSp>
        <p:nvCxnSpPr>
          <p:cNvPr id="844" name="Google Shape;844;p28"/>
          <p:cNvCxnSpPr/>
          <p:nvPr/>
        </p:nvCxnSpPr>
        <p:spPr>
          <a:xfrm>
            <a:off x="8804276" y="2624138"/>
            <a:ext cx="1489075" cy="0"/>
          </a:xfrm>
          <a:prstGeom prst="straightConnector1">
            <a:avLst/>
          </a:prstGeom>
          <a:noFill/>
          <a:ln cap="flat" cmpd="sng" w="38100">
            <a:solidFill>
              <a:srgbClr val="FF0000"/>
            </a:solidFill>
            <a:prstDash val="solid"/>
            <a:miter lim="800000"/>
            <a:headEnd len="sm" w="sm" type="none"/>
            <a:tailEnd len="sm" w="sm" type="none"/>
          </a:ln>
        </p:spPr>
      </p:cxnSp>
      <p:cxnSp>
        <p:nvCxnSpPr>
          <p:cNvPr id="845" name="Google Shape;845;p28"/>
          <p:cNvCxnSpPr/>
          <p:nvPr/>
        </p:nvCxnSpPr>
        <p:spPr>
          <a:xfrm>
            <a:off x="8804276" y="2133600"/>
            <a:ext cx="1489075" cy="0"/>
          </a:xfrm>
          <a:prstGeom prst="straightConnector1">
            <a:avLst/>
          </a:prstGeom>
          <a:noFill/>
          <a:ln cap="flat" cmpd="sng" w="38100">
            <a:solidFill>
              <a:srgbClr val="FF0000"/>
            </a:solidFill>
            <a:prstDash val="solid"/>
            <a:miter lim="800000"/>
            <a:headEnd len="sm" w="sm" type="none"/>
            <a:tailEnd len="sm" w="sm" type="none"/>
          </a:ln>
        </p:spPr>
      </p:cxnSp>
      <p:cxnSp>
        <p:nvCxnSpPr>
          <p:cNvPr id="846" name="Google Shape;846;p28"/>
          <p:cNvCxnSpPr/>
          <p:nvPr/>
        </p:nvCxnSpPr>
        <p:spPr>
          <a:xfrm>
            <a:off x="8813801" y="2271713"/>
            <a:ext cx="1489075" cy="0"/>
          </a:xfrm>
          <a:prstGeom prst="straightConnector1">
            <a:avLst/>
          </a:prstGeom>
          <a:noFill/>
          <a:ln cap="flat" cmpd="sng" w="38100">
            <a:solidFill>
              <a:srgbClr val="FF0000"/>
            </a:solidFill>
            <a:prstDash val="solid"/>
            <a:miter lim="800000"/>
            <a:headEnd len="sm" w="sm" type="none"/>
            <a:tailEnd len="sm" w="sm" type="none"/>
          </a:ln>
        </p:spPr>
      </p:cxnSp>
      <p:grpSp>
        <p:nvGrpSpPr>
          <p:cNvPr id="847" name="Google Shape;847;p28"/>
          <p:cNvGrpSpPr/>
          <p:nvPr/>
        </p:nvGrpSpPr>
        <p:grpSpPr>
          <a:xfrm>
            <a:off x="0" y="554832"/>
            <a:ext cx="5608638" cy="2174875"/>
            <a:chOff x="389884" y="-291465"/>
            <a:chExt cx="5608505" cy="2173807"/>
          </a:xfrm>
        </p:grpSpPr>
        <p:pic>
          <p:nvPicPr>
            <p:cNvPr id="848" name="Google Shape;848;p28"/>
            <p:cNvPicPr preferRelativeResize="0"/>
            <p:nvPr/>
          </p:nvPicPr>
          <p:blipFill rotWithShape="1">
            <a:blip r:embed="rId6">
              <a:alphaModFix/>
            </a:blip>
            <a:srcRect b="0" l="72475" r="-259" t="61845"/>
            <a:stretch/>
          </p:blipFill>
          <p:spPr>
            <a:xfrm>
              <a:off x="4275725" y="1064016"/>
              <a:ext cx="1722664" cy="818326"/>
            </a:xfrm>
            <a:prstGeom prst="rect">
              <a:avLst/>
            </a:prstGeom>
            <a:noFill/>
            <a:ln>
              <a:noFill/>
            </a:ln>
          </p:spPr>
        </p:pic>
        <p:grpSp>
          <p:nvGrpSpPr>
            <p:cNvPr id="849" name="Google Shape;849;p28"/>
            <p:cNvGrpSpPr/>
            <p:nvPr/>
          </p:nvGrpSpPr>
          <p:grpSpPr>
            <a:xfrm>
              <a:off x="389884" y="-291465"/>
              <a:ext cx="5591944" cy="1380953"/>
              <a:chOff x="-1238250" y="2957770"/>
              <a:chExt cx="5591944" cy="1380953"/>
            </a:xfrm>
          </p:grpSpPr>
          <p:pic>
            <p:nvPicPr>
              <p:cNvPr id="850" name="Google Shape;850;p28"/>
              <p:cNvPicPr preferRelativeResize="0"/>
              <p:nvPr/>
            </p:nvPicPr>
            <p:blipFill rotWithShape="1">
              <a:blip r:embed="rId6">
                <a:alphaModFix/>
              </a:blip>
              <a:srcRect b="35611" l="41263" r="0" t="0"/>
              <a:stretch/>
            </p:blipFill>
            <p:spPr>
              <a:xfrm>
                <a:off x="683568" y="2957770"/>
                <a:ext cx="3670126" cy="1380953"/>
              </a:xfrm>
              <a:prstGeom prst="rect">
                <a:avLst/>
              </a:prstGeom>
              <a:noFill/>
              <a:ln>
                <a:noFill/>
              </a:ln>
            </p:spPr>
          </p:pic>
          <p:pic>
            <p:nvPicPr>
              <p:cNvPr id="851" name="Google Shape;851;p28"/>
              <p:cNvPicPr preferRelativeResize="0"/>
              <p:nvPr/>
            </p:nvPicPr>
            <p:blipFill rotWithShape="1">
              <a:blip r:embed="rId6">
                <a:alphaModFix/>
              </a:blip>
              <a:srcRect b="35611" l="0" r="69243" t="0"/>
              <a:stretch/>
            </p:blipFill>
            <p:spPr>
              <a:xfrm>
                <a:off x="-1238250" y="2957770"/>
                <a:ext cx="1921818" cy="1380953"/>
              </a:xfrm>
              <a:prstGeom prst="rect">
                <a:avLst/>
              </a:prstGeom>
              <a:noFill/>
              <a:ln>
                <a:noFill/>
              </a:ln>
            </p:spPr>
          </p:pic>
        </p:grpSp>
        <p:pic>
          <p:nvPicPr>
            <p:cNvPr id="852" name="Google Shape;852;p28"/>
            <p:cNvPicPr preferRelativeResize="0"/>
            <p:nvPr/>
          </p:nvPicPr>
          <p:blipFill rotWithShape="1">
            <a:blip r:embed="rId6">
              <a:alphaModFix/>
            </a:blip>
            <a:srcRect b="0" l="0" r="36526" t="61845"/>
            <a:stretch/>
          </p:blipFill>
          <p:spPr>
            <a:xfrm>
              <a:off x="389884" y="1057129"/>
              <a:ext cx="3966092" cy="818326"/>
            </a:xfrm>
            <a:prstGeom prst="rect">
              <a:avLst/>
            </a:prstGeom>
            <a:noFill/>
            <a:ln>
              <a:noFill/>
            </a:ln>
          </p:spPr>
        </p:pic>
      </p:grpSp>
      <p:sp>
        <p:nvSpPr>
          <p:cNvPr id="853" name="Google Shape;853;p28"/>
          <p:cNvSpPr txBox="1"/>
          <p:nvPr/>
        </p:nvSpPr>
        <p:spPr>
          <a:xfrm>
            <a:off x="131640" y="3460585"/>
            <a:ext cx="603636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600"/>
              <a:buFont typeface="Arial"/>
              <a:buNone/>
            </a:pPr>
            <a:r>
              <a:rPr b="1" lang="es-ES" sz="1600">
                <a:solidFill>
                  <a:schemeClr val="dk1"/>
                </a:solidFill>
                <a:latin typeface="Arial"/>
                <a:ea typeface="Arial"/>
                <a:cs typeface="Arial"/>
                <a:sym typeface="Arial"/>
              </a:rPr>
              <a:t>q</a:t>
            </a:r>
            <a:r>
              <a:rPr b="1" baseline="-25000" lang="es-ES" sz="1600">
                <a:solidFill>
                  <a:schemeClr val="dk1"/>
                </a:solidFill>
                <a:latin typeface="Arial"/>
                <a:ea typeface="Arial"/>
                <a:cs typeface="Arial"/>
                <a:sym typeface="Arial"/>
              </a:rPr>
              <a:t>s  </a:t>
            </a:r>
            <a:r>
              <a:rPr b="1" lang="es-ES" sz="1600">
                <a:solidFill>
                  <a:schemeClr val="dk1"/>
                </a:solidFill>
                <a:latin typeface="Arial"/>
                <a:ea typeface="Arial"/>
                <a:cs typeface="Arial"/>
                <a:sym typeface="Arial"/>
              </a:rPr>
              <a:t>= q</a:t>
            </a:r>
            <a:r>
              <a:rPr b="1" baseline="-25000" lang="es-ES" sz="1600">
                <a:solidFill>
                  <a:schemeClr val="dk1"/>
                </a:solidFill>
                <a:latin typeface="Arial"/>
                <a:ea typeface="Arial"/>
                <a:cs typeface="Arial"/>
                <a:sym typeface="Arial"/>
              </a:rPr>
              <a:t>D</a:t>
            </a:r>
            <a:r>
              <a:rPr b="1" lang="es-ES" sz="1600">
                <a:solidFill>
                  <a:schemeClr val="dk1"/>
                </a:solidFill>
                <a:latin typeface="Arial"/>
                <a:ea typeface="Arial"/>
                <a:cs typeface="Arial"/>
                <a:sym typeface="Arial"/>
              </a:rPr>
              <a:t>+q</a:t>
            </a:r>
            <a:r>
              <a:rPr b="1" baseline="-25000" lang="es-ES" sz="1600">
                <a:solidFill>
                  <a:schemeClr val="dk1"/>
                </a:solidFill>
                <a:latin typeface="Arial"/>
                <a:ea typeface="Arial"/>
                <a:cs typeface="Arial"/>
                <a:sym typeface="Arial"/>
              </a:rPr>
              <a:t>L</a:t>
            </a:r>
            <a:r>
              <a:rPr b="1" lang="es-ES" sz="1600">
                <a:solidFill>
                  <a:schemeClr val="dk1"/>
                </a:solidFill>
                <a:latin typeface="Arial"/>
                <a:ea typeface="Arial"/>
                <a:cs typeface="Arial"/>
                <a:sym typeface="Arial"/>
              </a:rPr>
              <a:t> = 524 kg/m</a:t>
            </a:r>
            <a:r>
              <a:rPr b="1" baseline="30000" lang="es-ES" sz="1600">
                <a:solidFill>
                  <a:schemeClr val="dk1"/>
                </a:solidFill>
                <a:latin typeface="Arial"/>
                <a:ea typeface="Arial"/>
                <a:cs typeface="Arial"/>
                <a:sym typeface="Arial"/>
              </a:rPr>
              <a:t>2</a:t>
            </a:r>
            <a:r>
              <a:rPr b="1" lang="es-ES" sz="1600">
                <a:solidFill>
                  <a:schemeClr val="dk1"/>
                </a:solidFill>
                <a:latin typeface="Arial"/>
                <a:ea typeface="Arial"/>
                <a:cs typeface="Arial"/>
                <a:sym typeface="Arial"/>
              </a:rPr>
              <a:t> + 100 kg/m</a:t>
            </a:r>
            <a:r>
              <a:rPr b="1" baseline="30000" lang="es-ES" sz="1600">
                <a:solidFill>
                  <a:schemeClr val="dk1"/>
                </a:solidFill>
                <a:latin typeface="Arial"/>
                <a:ea typeface="Arial"/>
                <a:cs typeface="Arial"/>
                <a:sym typeface="Arial"/>
              </a:rPr>
              <a:t>2</a:t>
            </a:r>
            <a:r>
              <a:rPr b="1" lang="es-ES" sz="1600">
                <a:solidFill>
                  <a:schemeClr val="dk1"/>
                </a:solidFill>
                <a:latin typeface="Arial"/>
                <a:ea typeface="Arial"/>
                <a:cs typeface="Arial"/>
                <a:sym typeface="Arial"/>
              </a:rPr>
              <a:t> = 624 kg/m</a:t>
            </a:r>
            <a:r>
              <a:rPr b="1" baseline="30000" lang="es-ES" sz="1600">
                <a:solidFill>
                  <a:schemeClr val="dk1"/>
                </a:solidFill>
                <a:latin typeface="Arial"/>
                <a:ea typeface="Arial"/>
                <a:cs typeface="Arial"/>
                <a:sym typeface="Arial"/>
              </a:rPr>
              <a:t>2  </a:t>
            </a:r>
            <a:endParaRPr b="1" sz="1600">
              <a:solidFill>
                <a:schemeClr val="dk1"/>
              </a:solidFill>
              <a:latin typeface="Arial"/>
              <a:ea typeface="Arial"/>
              <a:cs typeface="Arial"/>
              <a:sym typeface="Arial"/>
            </a:endParaRPr>
          </a:p>
        </p:txBody>
      </p:sp>
      <p:sp>
        <p:nvSpPr>
          <p:cNvPr id="854" name="Google Shape;854;p28"/>
          <p:cNvSpPr txBox="1"/>
          <p:nvPr/>
        </p:nvSpPr>
        <p:spPr>
          <a:xfrm>
            <a:off x="6801967" y="4181386"/>
            <a:ext cx="4838649"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lang="es-ES" sz="1400">
                <a:solidFill>
                  <a:schemeClr val="dk1"/>
                </a:solidFill>
                <a:latin typeface="Arial"/>
                <a:ea typeface="Arial"/>
                <a:cs typeface="Arial"/>
                <a:sym typeface="Arial"/>
              </a:rPr>
              <a:t>Considerando sólo </a:t>
            </a:r>
            <a:r>
              <a:rPr b="1" lang="es-ES" sz="1400">
                <a:solidFill>
                  <a:schemeClr val="dk1"/>
                </a:solidFill>
                <a:latin typeface="Arial"/>
                <a:ea typeface="Arial"/>
                <a:cs typeface="Arial"/>
                <a:sym typeface="Arial"/>
              </a:rPr>
              <a:t>acciones gravitatorias</a:t>
            </a:r>
            <a:endParaRPr/>
          </a:p>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 </a:t>
            </a:r>
            <a:r>
              <a:rPr lang="es-ES" sz="1400">
                <a:solidFill>
                  <a:schemeClr val="dk1"/>
                </a:solidFill>
                <a:latin typeface="Arial"/>
                <a:ea typeface="Arial"/>
                <a:cs typeface="Arial"/>
                <a:sym typeface="Arial"/>
              </a:rPr>
              <a:t>deberá adoptarse la de mayor valor entre:</a:t>
            </a:r>
            <a:endParaRPr/>
          </a:p>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400"/>
              <a:buFont typeface="Arial"/>
              <a:buNone/>
            </a:pPr>
            <a:r>
              <a:rPr lang="es-ES" sz="1400">
                <a:solidFill>
                  <a:schemeClr val="dk1"/>
                </a:solidFill>
                <a:latin typeface="Arial"/>
                <a:ea typeface="Arial"/>
                <a:cs typeface="Arial"/>
                <a:sym typeface="Arial"/>
              </a:rPr>
              <a:t>   U1 = 1.4 x q</a:t>
            </a:r>
            <a:r>
              <a:rPr baseline="-25000" lang="es-ES" sz="1400">
                <a:solidFill>
                  <a:schemeClr val="dk1"/>
                </a:solidFill>
                <a:latin typeface="Arial"/>
                <a:ea typeface="Arial"/>
                <a:cs typeface="Arial"/>
                <a:sym typeface="Arial"/>
              </a:rPr>
              <a:t>D</a:t>
            </a:r>
            <a:endParaRPr baseline="-25000" sz="14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400"/>
              <a:buFont typeface="Arial"/>
              <a:buNone/>
            </a:pPr>
            <a:r>
              <a:rPr lang="es-ES" sz="1400">
                <a:solidFill>
                  <a:schemeClr val="dk1"/>
                </a:solidFill>
                <a:latin typeface="Arial"/>
                <a:ea typeface="Arial"/>
                <a:cs typeface="Arial"/>
                <a:sym typeface="Arial"/>
              </a:rPr>
              <a:t>   U2 = 1.2 q</a:t>
            </a:r>
            <a:r>
              <a:rPr baseline="-25000" lang="es-ES" sz="1400">
                <a:solidFill>
                  <a:schemeClr val="dk1"/>
                </a:solidFill>
                <a:latin typeface="Arial"/>
                <a:ea typeface="Arial"/>
                <a:cs typeface="Arial"/>
                <a:sym typeface="Arial"/>
              </a:rPr>
              <a:t>D</a:t>
            </a:r>
            <a:r>
              <a:rPr lang="es-ES" sz="1400">
                <a:solidFill>
                  <a:schemeClr val="dk1"/>
                </a:solidFill>
                <a:latin typeface="Arial"/>
                <a:ea typeface="Arial"/>
                <a:cs typeface="Arial"/>
                <a:sym typeface="Arial"/>
              </a:rPr>
              <a:t> + 1.6 q</a:t>
            </a:r>
            <a:r>
              <a:rPr baseline="-25000" lang="es-ES" sz="1400">
                <a:solidFill>
                  <a:schemeClr val="dk1"/>
                </a:solidFill>
                <a:latin typeface="Arial"/>
                <a:ea typeface="Arial"/>
                <a:cs typeface="Arial"/>
                <a:sym typeface="Arial"/>
              </a:rPr>
              <a:t>L</a:t>
            </a:r>
            <a:endParaRPr baseline="-25000" sz="1400">
              <a:solidFill>
                <a:schemeClr val="dk1"/>
              </a:solidFill>
              <a:latin typeface="Arial"/>
              <a:ea typeface="Arial"/>
              <a:cs typeface="Arial"/>
              <a:sym typeface="Arial"/>
            </a:endParaRPr>
          </a:p>
        </p:txBody>
      </p:sp>
      <p:sp>
        <p:nvSpPr>
          <p:cNvPr id="855" name="Google Shape;855;p28"/>
          <p:cNvSpPr txBox="1"/>
          <p:nvPr/>
        </p:nvSpPr>
        <p:spPr>
          <a:xfrm>
            <a:off x="-146841" y="4376147"/>
            <a:ext cx="270053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Arial"/>
              <a:buNone/>
            </a:pPr>
            <a:r>
              <a:rPr lang="es-ES" sz="1400">
                <a:solidFill>
                  <a:schemeClr val="dk1"/>
                </a:solidFill>
                <a:latin typeface="Arial"/>
                <a:ea typeface="Arial"/>
                <a:cs typeface="Arial"/>
                <a:sym typeface="Arial"/>
              </a:rPr>
              <a:t> </a:t>
            </a:r>
            <a:r>
              <a:rPr b="1" lang="es-ES" sz="1400">
                <a:solidFill>
                  <a:schemeClr val="dk1"/>
                </a:solidFill>
                <a:latin typeface="Arial"/>
                <a:ea typeface="Arial"/>
                <a:cs typeface="Arial"/>
                <a:sym typeface="Arial"/>
              </a:rPr>
              <a:t>CARGA </a:t>
            </a:r>
            <a:r>
              <a:rPr b="1" lang="es-ES" sz="1400">
                <a:solidFill>
                  <a:schemeClr val="accent2"/>
                </a:solidFill>
                <a:latin typeface="Arial"/>
                <a:ea typeface="Arial"/>
                <a:cs typeface="Arial"/>
                <a:sym typeface="Arial"/>
              </a:rPr>
              <a:t>ÚLTIMA</a:t>
            </a:r>
            <a:r>
              <a:rPr b="1" lang="es-ES" sz="1400">
                <a:solidFill>
                  <a:schemeClr val="dk1"/>
                </a:solidFill>
                <a:latin typeface="Arial"/>
                <a:ea typeface="Arial"/>
                <a:cs typeface="Arial"/>
                <a:sym typeface="Arial"/>
              </a:rPr>
              <a:t> ( q</a:t>
            </a:r>
            <a:r>
              <a:rPr b="1" baseline="-25000" lang="es-ES" sz="1400">
                <a:solidFill>
                  <a:schemeClr val="dk1"/>
                </a:solidFill>
                <a:latin typeface="Arial"/>
                <a:ea typeface="Arial"/>
                <a:cs typeface="Arial"/>
                <a:sym typeface="Arial"/>
              </a:rPr>
              <a:t>u</a:t>
            </a:r>
            <a:r>
              <a:rPr b="1" lang="es-ES" sz="1400">
                <a:solidFill>
                  <a:schemeClr val="dk1"/>
                </a:solidFill>
                <a:latin typeface="Arial"/>
                <a:ea typeface="Arial"/>
                <a:cs typeface="Arial"/>
                <a:sym typeface="Arial"/>
              </a:rPr>
              <a:t>)  </a:t>
            </a:r>
            <a:endParaRPr b="1" sz="1400">
              <a:solidFill>
                <a:schemeClr val="dk1"/>
              </a:solidFill>
              <a:latin typeface="Arial"/>
              <a:ea typeface="Arial"/>
              <a:cs typeface="Arial"/>
              <a:sym typeface="Arial"/>
            </a:endParaRPr>
          </a:p>
        </p:txBody>
      </p:sp>
      <p:sp>
        <p:nvSpPr>
          <p:cNvPr id="856" name="Google Shape;856;p28"/>
          <p:cNvSpPr txBox="1"/>
          <p:nvPr/>
        </p:nvSpPr>
        <p:spPr>
          <a:xfrm>
            <a:off x="195585" y="4775528"/>
            <a:ext cx="546836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qu1 = 1.4 x 524 kg/m2 = 734 kg/m2</a:t>
            </a:r>
            <a:endParaRPr/>
          </a:p>
          <a:p>
            <a:pPr indent="0" lvl="0" marL="0" marR="0" rtl="0" algn="l">
              <a:spcBef>
                <a:spcPts val="0"/>
              </a:spcBef>
              <a:spcAft>
                <a:spcPts val="0"/>
              </a:spcAft>
              <a:buClr>
                <a:schemeClr val="dk1"/>
              </a:buClr>
              <a:buSzPts val="1400"/>
              <a:buFont typeface="Arial"/>
              <a:buNone/>
            </a:pPr>
            <a:r>
              <a:rPr b="1" lang="es-ES" sz="1400">
                <a:solidFill>
                  <a:schemeClr val="dk1"/>
                </a:solidFill>
                <a:latin typeface="Arial"/>
                <a:ea typeface="Arial"/>
                <a:cs typeface="Arial"/>
                <a:sym typeface="Arial"/>
              </a:rPr>
              <a:t>qu2 = 1.2 x 524 kg/m2 + 1.6 x 100 Kg/m2 = 789 kg/m2</a:t>
            </a:r>
            <a:endParaRPr b="1" sz="1400">
              <a:solidFill>
                <a:schemeClr val="dk1"/>
              </a:solidFill>
              <a:latin typeface="Arial"/>
              <a:ea typeface="Arial"/>
              <a:cs typeface="Arial"/>
              <a:sym typeface="Arial"/>
            </a:endParaRPr>
          </a:p>
        </p:txBody>
      </p:sp>
      <p:sp>
        <p:nvSpPr>
          <p:cNvPr id="857" name="Google Shape;857;p28"/>
          <p:cNvSpPr txBox="1"/>
          <p:nvPr/>
        </p:nvSpPr>
        <p:spPr>
          <a:xfrm>
            <a:off x="1366590" y="5811145"/>
            <a:ext cx="882015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600"/>
              <a:buFont typeface="Arial"/>
              <a:buNone/>
            </a:pPr>
            <a:r>
              <a:rPr b="1" lang="es-ES" sz="1600" cap="none">
                <a:solidFill>
                  <a:schemeClr val="dk1"/>
                </a:solidFill>
                <a:latin typeface="Arial"/>
                <a:ea typeface="Arial"/>
                <a:cs typeface="Arial"/>
                <a:sym typeface="Arial"/>
              </a:rPr>
              <a:t>SE ADOPTA CARGA ULTIMA    </a:t>
            </a:r>
            <a:r>
              <a:rPr b="1" lang="es-ES" sz="1600">
                <a:solidFill>
                  <a:schemeClr val="dk1"/>
                </a:solidFill>
                <a:latin typeface="Arial"/>
                <a:ea typeface="Arial"/>
                <a:cs typeface="Arial"/>
                <a:sym typeface="Arial"/>
              </a:rPr>
              <a:t>q</a:t>
            </a:r>
            <a:r>
              <a:rPr b="1" baseline="-25000" lang="es-ES" sz="1600">
                <a:solidFill>
                  <a:schemeClr val="dk1"/>
                </a:solidFill>
                <a:latin typeface="Arial"/>
                <a:ea typeface="Arial"/>
                <a:cs typeface="Arial"/>
                <a:sym typeface="Arial"/>
              </a:rPr>
              <a:t>u  </a:t>
            </a:r>
            <a:r>
              <a:rPr b="1" lang="es-ES" sz="1600">
                <a:solidFill>
                  <a:schemeClr val="dk1"/>
                </a:solidFill>
                <a:latin typeface="Arial"/>
                <a:ea typeface="Arial"/>
                <a:cs typeface="Arial"/>
                <a:sym typeface="Arial"/>
              </a:rPr>
              <a:t>= 790 kg/m</a:t>
            </a:r>
            <a:r>
              <a:rPr b="1" baseline="30000" lang="es-ES" sz="1600">
                <a:solidFill>
                  <a:schemeClr val="dk1"/>
                </a:solidFill>
                <a:latin typeface="Arial"/>
                <a:ea typeface="Arial"/>
                <a:cs typeface="Arial"/>
                <a:sym typeface="Arial"/>
              </a:rPr>
              <a:t>2</a:t>
            </a:r>
            <a:r>
              <a:rPr b="1" lang="es-ES" sz="1600">
                <a:solidFill>
                  <a:schemeClr val="dk1"/>
                </a:solidFill>
                <a:latin typeface="Arial"/>
                <a:ea typeface="Arial"/>
                <a:cs typeface="Arial"/>
                <a:sym typeface="Arial"/>
              </a:rPr>
              <a:t> </a:t>
            </a:r>
            <a:endParaRPr b="1" sz="1600">
              <a:solidFill>
                <a:schemeClr val="dk1"/>
              </a:solidFill>
              <a:latin typeface="Arial"/>
              <a:ea typeface="Arial"/>
              <a:cs typeface="Arial"/>
              <a:sym typeface="Arial"/>
            </a:endParaRPr>
          </a:p>
        </p:txBody>
      </p:sp>
      <p:sp>
        <p:nvSpPr>
          <p:cNvPr id="858" name="Google Shape;858;p28"/>
          <p:cNvSpPr/>
          <p:nvPr/>
        </p:nvSpPr>
        <p:spPr>
          <a:xfrm>
            <a:off x="3625890" y="4858305"/>
            <a:ext cx="1363663" cy="530225"/>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Arial"/>
              <a:ea typeface="Arial"/>
              <a:cs typeface="Arial"/>
              <a:sym typeface="Arial"/>
            </a:endParaRPr>
          </a:p>
        </p:txBody>
      </p:sp>
      <p:sp>
        <p:nvSpPr>
          <p:cNvPr id="859" name="Google Shape;859;p28"/>
          <p:cNvSpPr/>
          <p:nvPr/>
        </p:nvSpPr>
        <p:spPr>
          <a:xfrm>
            <a:off x="3575720" y="3397415"/>
            <a:ext cx="1363662" cy="531813"/>
          </a:xfrm>
          <a:prstGeom prst="ellipse">
            <a:avLst/>
          </a:prstGeom>
          <a:noFill/>
          <a:ln cap="flat" cmpd="sng" w="38100">
            <a:solidFill>
              <a:srgbClr val="FF66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dk1"/>
              </a:solidFill>
              <a:latin typeface="Arial"/>
              <a:ea typeface="Arial"/>
              <a:cs typeface="Arial"/>
              <a:sym typeface="Arial"/>
            </a:endParaRPr>
          </a:p>
        </p:txBody>
      </p:sp>
      <p:sp>
        <p:nvSpPr>
          <p:cNvPr id="860" name="Google Shape;860;p28"/>
          <p:cNvSpPr/>
          <p:nvPr/>
        </p:nvSpPr>
        <p:spPr>
          <a:xfrm>
            <a:off x="-384817" y="6326"/>
            <a:ext cx="870200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accent2"/>
              </a:buClr>
              <a:buSzPts val="2000"/>
              <a:buFont typeface="Arial"/>
              <a:buNone/>
            </a:pPr>
            <a:r>
              <a:rPr b="1" lang="es-ES" sz="2000">
                <a:solidFill>
                  <a:schemeClr val="accent2"/>
                </a:solidFill>
                <a:latin typeface="Arial"/>
                <a:ea typeface="Arial"/>
                <a:cs typeface="Arial"/>
                <a:sym typeface="Arial"/>
              </a:rPr>
              <a:t>ANÁLISIS DE CARGAS DEL PLANO SUPERIOR</a:t>
            </a:r>
            <a:endParaRPr/>
          </a:p>
        </p:txBody>
      </p:sp>
      <p:sp>
        <p:nvSpPr>
          <p:cNvPr id="861" name="Google Shape;861;p28"/>
          <p:cNvSpPr/>
          <p:nvPr/>
        </p:nvSpPr>
        <p:spPr>
          <a:xfrm>
            <a:off x="7248128" y="1212886"/>
            <a:ext cx="3168352" cy="271898"/>
          </a:xfrm>
          <a:prstGeom prst="rect">
            <a:avLst/>
          </a:prstGeom>
          <a:solidFill>
            <a:srgbClr val="757070">
              <a:alpha val="63137"/>
            </a:srgbClr>
          </a:solidFill>
          <a:ln cap="flat" cmpd="sng" w="12700">
            <a:solidFill>
              <a:srgbClr val="3F3F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862" name="Google Shape;862;p28"/>
          <p:cNvSpPr/>
          <p:nvPr/>
        </p:nvSpPr>
        <p:spPr>
          <a:xfrm>
            <a:off x="7248128" y="1480438"/>
            <a:ext cx="3168352" cy="59855"/>
          </a:xfrm>
          <a:prstGeom prst="rect">
            <a:avLst/>
          </a:prstGeom>
          <a:solidFill>
            <a:srgbClr val="FEE599">
              <a:alpha val="63137"/>
            </a:srgb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863" name="Google Shape;863;p28"/>
          <p:cNvSpPr/>
          <p:nvPr/>
        </p:nvSpPr>
        <p:spPr>
          <a:xfrm rot="-180000">
            <a:off x="7241901" y="721204"/>
            <a:ext cx="3172485" cy="154861"/>
          </a:xfrm>
          <a:prstGeom prst="parallelogram">
            <a:avLst>
              <a:gd fmla="val 10971" name="adj"/>
            </a:avLst>
          </a:prstGeom>
          <a:solidFill>
            <a:srgbClr val="F4B183">
              <a:alpha val="49019"/>
            </a:srgb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864" name="Google Shape;864;p28"/>
          <p:cNvSpPr/>
          <p:nvPr/>
        </p:nvSpPr>
        <p:spPr>
          <a:xfrm>
            <a:off x="7249459" y="794871"/>
            <a:ext cx="3161553" cy="400423"/>
          </a:xfrm>
          <a:custGeom>
            <a:rect b="b" l="l" r="r" t="t"/>
            <a:pathLst>
              <a:path extrusionOk="0" h="400423" w="3161553">
                <a:moveTo>
                  <a:pt x="0" y="400423"/>
                </a:moveTo>
                <a:lnTo>
                  <a:pt x="3161553" y="400423"/>
                </a:lnTo>
                <a:lnTo>
                  <a:pt x="3161553" y="0"/>
                </a:lnTo>
                <a:lnTo>
                  <a:pt x="0" y="179294"/>
                </a:lnTo>
                <a:lnTo>
                  <a:pt x="0" y="400423"/>
                </a:lnTo>
                <a:close/>
              </a:path>
            </a:pathLst>
          </a:custGeom>
          <a:solidFill>
            <a:srgbClr val="548135">
              <a:alpha val="45098"/>
            </a:srgbClr>
          </a:solidFill>
          <a:ln cap="flat" cmpd="sng" w="12700">
            <a:solidFill>
              <a:srgbClr val="E1EFD8">
                <a:alpha val="65098"/>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cxnSp>
        <p:nvCxnSpPr>
          <p:cNvPr id="865" name="Google Shape;865;p28"/>
          <p:cNvCxnSpPr/>
          <p:nvPr/>
        </p:nvCxnSpPr>
        <p:spPr>
          <a:xfrm flipH="1" rot="10800000">
            <a:off x="7240022" y="619580"/>
            <a:ext cx="3170990" cy="167355"/>
          </a:xfrm>
          <a:prstGeom prst="straightConnector1">
            <a:avLst/>
          </a:prstGeom>
          <a:noFill/>
          <a:ln cap="flat" cmpd="sng" w="38100">
            <a:solidFill>
              <a:srgbClr val="9DC3E6">
                <a:alpha val="76078"/>
              </a:srgbClr>
            </a:solidFill>
            <a:prstDash val="solid"/>
            <a:miter lim="800000"/>
            <a:headEnd len="sm" w="sm" type="none"/>
            <a:tailEnd len="sm" w="sm" type="none"/>
          </a:ln>
        </p:spPr>
      </p:cxnSp>
      <p:cxnSp>
        <p:nvCxnSpPr>
          <p:cNvPr id="866" name="Google Shape;866;p28"/>
          <p:cNvCxnSpPr/>
          <p:nvPr/>
        </p:nvCxnSpPr>
        <p:spPr>
          <a:xfrm flipH="1" rot="10800000">
            <a:off x="7240022" y="581368"/>
            <a:ext cx="3170990" cy="167355"/>
          </a:xfrm>
          <a:prstGeom prst="straightConnector1">
            <a:avLst/>
          </a:prstGeom>
          <a:noFill/>
          <a:ln cap="flat" cmpd="sng" w="38100">
            <a:solidFill>
              <a:schemeClr val="accent2">
                <a:alpha val="76078"/>
              </a:schemeClr>
            </a:solidFill>
            <a:prstDash val="solid"/>
            <a:miter lim="800000"/>
            <a:headEnd len="sm" w="sm" type="none"/>
            <a:tailEnd len="sm" w="sm" type="none"/>
          </a:ln>
        </p:spPr>
      </p:cxnSp>
      <p:cxnSp>
        <p:nvCxnSpPr>
          <p:cNvPr id="867" name="Google Shape;867;p28"/>
          <p:cNvCxnSpPr/>
          <p:nvPr/>
        </p:nvCxnSpPr>
        <p:spPr>
          <a:xfrm rot="10800000">
            <a:off x="5776665" y="794871"/>
            <a:ext cx="391343" cy="0"/>
          </a:xfrm>
          <a:prstGeom prst="straightConnector1">
            <a:avLst/>
          </a:prstGeom>
          <a:noFill/>
          <a:ln cap="flat" cmpd="sng" w="28575">
            <a:solidFill>
              <a:srgbClr val="595959"/>
            </a:solidFill>
            <a:prstDash val="solid"/>
            <a:miter lim="800000"/>
            <a:headEnd len="sm" w="sm" type="none"/>
            <a:tailEnd len="med" w="med" type="triangle"/>
          </a:ln>
        </p:spPr>
      </p:cxnSp>
      <p:cxnSp>
        <p:nvCxnSpPr>
          <p:cNvPr id="868" name="Google Shape;868;p28"/>
          <p:cNvCxnSpPr/>
          <p:nvPr/>
        </p:nvCxnSpPr>
        <p:spPr>
          <a:xfrm rot="10800000">
            <a:off x="5776664" y="1052736"/>
            <a:ext cx="391343" cy="0"/>
          </a:xfrm>
          <a:prstGeom prst="straightConnector1">
            <a:avLst/>
          </a:prstGeom>
          <a:noFill/>
          <a:ln cap="flat" cmpd="sng" w="28575">
            <a:solidFill>
              <a:srgbClr val="A8D08C"/>
            </a:solidFill>
            <a:prstDash val="solid"/>
            <a:miter lim="800000"/>
            <a:headEnd len="sm" w="sm" type="none"/>
            <a:tailEnd len="med" w="med" type="triangle"/>
          </a:ln>
        </p:spPr>
      </p:cxnSp>
      <p:cxnSp>
        <p:nvCxnSpPr>
          <p:cNvPr id="869" name="Google Shape;869;p28"/>
          <p:cNvCxnSpPr/>
          <p:nvPr/>
        </p:nvCxnSpPr>
        <p:spPr>
          <a:xfrm rot="10800000">
            <a:off x="5776664" y="1245647"/>
            <a:ext cx="391343" cy="0"/>
          </a:xfrm>
          <a:prstGeom prst="straightConnector1">
            <a:avLst/>
          </a:prstGeom>
          <a:noFill/>
          <a:ln cap="flat" cmpd="sng" w="28575">
            <a:solidFill>
              <a:schemeClr val="accent1"/>
            </a:solidFill>
            <a:prstDash val="solid"/>
            <a:miter lim="800000"/>
            <a:headEnd len="sm" w="sm" type="none"/>
            <a:tailEnd len="med" w="med" type="triangle"/>
          </a:ln>
        </p:spPr>
      </p:cxnSp>
      <p:cxnSp>
        <p:nvCxnSpPr>
          <p:cNvPr id="870" name="Google Shape;870;p28"/>
          <p:cNvCxnSpPr/>
          <p:nvPr/>
        </p:nvCxnSpPr>
        <p:spPr>
          <a:xfrm rot="10800000">
            <a:off x="5776663" y="1510365"/>
            <a:ext cx="391343" cy="0"/>
          </a:xfrm>
          <a:prstGeom prst="straightConnector1">
            <a:avLst/>
          </a:prstGeom>
          <a:noFill/>
          <a:ln cap="flat" cmpd="sng" w="28575">
            <a:solidFill>
              <a:schemeClr val="accent2"/>
            </a:solidFill>
            <a:prstDash val="solid"/>
            <a:miter lim="800000"/>
            <a:headEnd len="sm" w="sm" type="none"/>
            <a:tailEnd len="med" w="med" type="triangle"/>
          </a:ln>
        </p:spPr>
      </p:cxnSp>
      <p:cxnSp>
        <p:nvCxnSpPr>
          <p:cNvPr id="871" name="Google Shape;871;p28"/>
          <p:cNvCxnSpPr/>
          <p:nvPr/>
        </p:nvCxnSpPr>
        <p:spPr>
          <a:xfrm rot="10800000">
            <a:off x="5776664" y="1775619"/>
            <a:ext cx="391343" cy="0"/>
          </a:xfrm>
          <a:prstGeom prst="straightConnector1">
            <a:avLst/>
          </a:prstGeom>
          <a:noFill/>
          <a:ln cap="flat" cmpd="sng" w="28575">
            <a:solidFill>
              <a:srgbClr val="FFD966"/>
            </a:solidFill>
            <a:prstDash val="solid"/>
            <a:miter lim="800000"/>
            <a:headEnd len="sm" w="sm" type="none"/>
            <a:tailEnd len="med" w="med" type="triangle"/>
          </a:ln>
        </p:spPr>
      </p:cxnSp>
      <p:sp>
        <p:nvSpPr>
          <p:cNvPr id="872" name="Google Shape;872;p28"/>
          <p:cNvSpPr txBox="1"/>
          <p:nvPr/>
        </p:nvSpPr>
        <p:spPr>
          <a:xfrm>
            <a:off x="-240704" y="2928342"/>
            <a:ext cx="346943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600"/>
              <a:buFont typeface="Arial"/>
              <a:buNone/>
            </a:pPr>
            <a:r>
              <a:rPr lang="es-ES" sz="1600">
                <a:solidFill>
                  <a:schemeClr val="dk1"/>
                </a:solidFill>
                <a:latin typeface="Arial"/>
                <a:ea typeface="Arial"/>
                <a:cs typeface="Arial"/>
                <a:sym typeface="Arial"/>
              </a:rPr>
              <a:t> </a:t>
            </a:r>
            <a:r>
              <a:rPr b="1" lang="es-ES" sz="1400">
                <a:solidFill>
                  <a:schemeClr val="dk1"/>
                </a:solidFill>
                <a:latin typeface="Arial"/>
                <a:ea typeface="Arial"/>
                <a:cs typeface="Arial"/>
                <a:sym typeface="Arial"/>
              </a:rPr>
              <a:t>CARGA </a:t>
            </a:r>
            <a:r>
              <a:rPr b="1" lang="es-ES" sz="1400">
                <a:solidFill>
                  <a:schemeClr val="accent2"/>
                </a:solidFill>
                <a:latin typeface="Arial"/>
                <a:ea typeface="Arial"/>
                <a:cs typeface="Arial"/>
                <a:sym typeface="Arial"/>
              </a:rPr>
              <a:t>DE SERVICIO </a:t>
            </a:r>
            <a:r>
              <a:rPr b="1" lang="es-ES" sz="1400">
                <a:solidFill>
                  <a:schemeClr val="dk1"/>
                </a:solidFill>
                <a:latin typeface="Arial"/>
                <a:ea typeface="Arial"/>
                <a:cs typeface="Arial"/>
                <a:sym typeface="Arial"/>
              </a:rPr>
              <a:t>(q</a:t>
            </a:r>
            <a:r>
              <a:rPr b="1" baseline="-25000" lang="es-ES" sz="1400">
                <a:solidFill>
                  <a:schemeClr val="dk1"/>
                </a:solidFill>
                <a:latin typeface="Arial"/>
                <a:ea typeface="Arial"/>
                <a:cs typeface="Arial"/>
                <a:sym typeface="Arial"/>
              </a:rPr>
              <a:t>s</a:t>
            </a:r>
            <a:r>
              <a:rPr b="1" lang="es-ES" sz="1400">
                <a:solidFill>
                  <a:schemeClr val="dk1"/>
                </a:solidFill>
                <a:latin typeface="Arial"/>
                <a:ea typeface="Arial"/>
                <a:cs typeface="Arial"/>
                <a:sym typeface="Arial"/>
              </a:rPr>
              <a:t> )</a:t>
            </a:r>
            <a:endParaRPr b="1" sz="14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4"/>
                                        </p:tgtEl>
                                        <p:attrNameLst>
                                          <p:attrName>style.visibility</p:attrName>
                                        </p:attrNameLst>
                                      </p:cBhvr>
                                      <p:to>
                                        <p:strVal val="visible"/>
                                      </p:to>
                                    </p:set>
                                    <p:animEffect filter="fade" transition="in">
                                      <p:cBhvr>
                                        <p:cTn dur="500"/>
                                        <p:tgtEl>
                                          <p:spTgt spid="844"/>
                                        </p:tgtEl>
                                      </p:cBhvr>
                                    </p:animEffect>
                                  </p:childTnLst>
                                </p:cTn>
                              </p:par>
                              <p:par>
                                <p:cTn fill="hold" nodeType="withEffect" presetClass="entr" presetID="10" presetSubtype="0">
                                  <p:stCondLst>
                                    <p:cond delay="0"/>
                                  </p:stCondLst>
                                  <p:childTnLst>
                                    <p:set>
                                      <p:cBhvr>
                                        <p:cTn dur="1" fill="hold">
                                          <p:stCondLst>
                                            <p:cond delay="0"/>
                                          </p:stCondLst>
                                        </p:cTn>
                                        <p:tgtEl>
                                          <p:spTgt spid="872"/>
                                        </p:tgtEl>
                                        <p:attrNameLst>
                                          <p:attrName>style.visibility</p:attrName>
                                        </p:attrNameLst>
                                      </p:cBhvr>
                                      <p:to>
                                        <p:strVal val="visible"/>
                                      </p:to>
                                    </p:set>
                                    <p:animEffect filter="fade" transition="in">
                                      <p:cBhvr>
                                        <p:cTn dur="500"/>
                                        <p:tgtEl>
                                          <p:spTgt spid="872"/>
                                        </p:tgtEl>
                                      </p:cBhvr>
                                    </p:animEffect>
                                  </p:childTnLst>
                                </p:cTn>
                              </p:par>
                              <p:par>
                                <p:cTn fill="hold" nodeType="withEffect" presetClass="entr" presetID="10" presetSubtype="0">
                                  <p:stCondLst>
                                    <p:cond delay="0"/>
                                  </p:stCondLst>
                                  <p:childTnLst>
                                    <p:set>
                                      <p:cBhvr>
                                        <p:cTn dur="1" fill="hold">
                                          <p:stCondLst>
                                            <p:cond delay="0"/>
                                          </p:stCondLst>
                                        </p:cTn>
                                        <p:tgtEl>
                                          <p:spTgt spid="845"/>
                                        </p:tgtEl>
                                        <p:attrNameLst>
                                          <p:attrName>style.visibility</p:attrName>
                                        </p:attrNameLst>
                                      </p:cBhvr>
                                      <p:to>
                                        <p:strVal val="visible"/>
                                      </p:to>
                                    </p:set>
                                    <p:animEffect filter="fade" transition="in">
                                      <p:cBhvr>
                                        <p:cTn dur="500"/>
                                        <p:tgtEl>
                                          <p:spTgt spid="845"/>
                                        </p:tgtEl>
                                      </p:cBhvr>
                                    </p:animEffect>
                                  </p:childTnLst>
                                </p:cTn>
                              </p:par>
                              <p:par>
                                <p:cTn fill="hold" nodeType="with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500"/>
                                        <p:tgtEl>
                                          <p:spTgt spid="846"/>
                                        </p:tgtEl>
                                      </p:cBhvr>
                                    </p:animEffect>
                                  </p:childTnLst>
                                </p:cTn>
                              </p:par>
                              <p:par>
                                <p:cTn fill="hold" nodeType="withEffect" presetClass="entr" presetID="10" presetSubtype="0">
                                  <p:stCondLst>
                                    <p:cond delay="0"/>
                                  </p:stCondLst>
                                  <p:childTnLst>
                                    <p:set>
                                      <p:cBhvr>
                                        <p:cTn dur="1" fill="hold">
                                          <p:stCondLst>
                                            <p:cond delay="0"/>
                                          </p:stCondLst>
                                        </p:cTn>
                                        <p:tgtEl>
                                          <p:spTgt spid="853"/>
                                        </p:tgtEl>
                                        <p:attrNameLst>
                                          <p:attrName>style.visibility</p:attrName>
                                        </p:attrNameLst>
                                      </p:cBhvr>
                                      <p:to>
                                        <p:strVal val="visible"/>
                                      </p:to>
                                    </p:set>
                                    <p:animEffect filter="fade" transition="in">
                                      <p:cBhvr>
                                        <p:cTn dur="500"/>
                                        <p:tgtEl>
                                          <p:spTgt spid="8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4"/>
                                        </p:tgtEl>
                                        <p:attrNameLst>
                                          <p:attrName>style.visibility</p:attrName>
                                        </p:attrNameLst>
                                      </p:cBhvr>
                                      <p:to>
                                        <p:strVal val="visible"/>
                                      </p:to>
                                    </p:set>
                                    <p:animEffect filter="fade" transition="in">
                                      <p:cBhvr>
                                        <p:cTn dur="500"/>
                                        <p:tgtEl>
                                          <p:spTgt spid="8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5"/>
                                        </p:tgtEl>
                                        <p:attrNameLst>
                                          <p:attrName>style.visibility</p:attrName>
                                        </p:attrNameLst>
                                      </p:cBhvr>
                                      <p:to>
                                        <p:strVal val="visible"/>
                                      </p:to>
                                    </p:set>
                                    <p:animEffect filter="fade" transition="in">
                                      <p:cBhvr>
                                        <p:cTn dur="500"/>
                                        <p:tgtEl>
                                          <p:spTgt spid="855"/>
                                        </p:tgtEl>
                                      </p:cBhvr>
                                    </p:animEffect>
                                  </p:childTnLst>
                                </p:cTn>
                              </p:par>
                              <p:par>
                                <p:cTn fill="hold" nodeType="withEffect" presetClass="entr" presetID="10" presetSubtype="0">
                                  <p:stCondLst>
                                    <p:cond delay="0"/>
                                  </p:stCondLst>
                                  <p:childTnLst>
                                    <p:set>
                                      <p:cBhvr>
                                        <p:cTn dur="1" fill="hold">
                                          <p:stCondLst>
                                            <p:cond delay="0"/>
                                          </p:stCondLst>
                                        </p:cTn>
                                        <p:tgtEl>
                                          <p:spTgt spid="856"/>
                                        </p:tgtEl>
                                        <p:attrNameLst>
                                          <p:attrName>style.visibility</p:attrName>
                                        </p:attrNameLst>
                                      </p:cBhvr>
                                      <p:to>
                                        <p:strVal val="visible"/>
                                      </p:to>
                                    </p:set>
                                    <p:animEffect filter="fade" transition="in">
                                      <p:cBhvr>
                                        <p:cTn dur="500"/>
                                        <p:tgtEl>
                                          <p:spTgt spid="8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8"/>
                                        </p:tgtEl>
                                        <p:attrNameLst>
                                          <p:attrName>style.visibility</p:attrName>
                                        </p:attrNameLst>
                                      </p:cBhvr>
                                      <p:to>
                                        <p:strVal val="visible"/>
                                      </p:to>
                                    </p:set>
                                    <p:animEffect filter="fade" transition="in">
                                      <p:cBhvr>
                                        <p:cTn dur="500"/>
                                        <p:tgtEl>
                                          <p:spTgt spid="858"/>
                                        </p:tgtEl>
                                      </p:cBhvr>
                                    </p:animEffect>
                                  </p:childTnLst>
                                </p:cTn>
                              </p:par>
                              <p:par>
                                <p:cTn fill="hold" nodeType="withEffect" presetClass="entr" presetID="10" presetSubtype="0">
                                  <p:stCondLst>
                                    <p:cond delay="0"/>
                                  </p:stCondLst>
                                  <p:childTnLst>
                                    <p:set>
                                      <p:cBhvr>
                                        <p:cTn dur="1" fill="hold">
                                          <p:stCondLst>
                                            <p:cond delay="0"/>
                                          </p:stCondLst>
                                        </p:cTn>
                                        <p:tgtEl>
                                          <p:spTgt spid="859"/>
                                        </p:tgtEl>
                                        <p:attrNameLst>
                                          <p:attrName>style.visibility</p:attrName>
                                        </p:attrNameLst>
                                      </p:cBhvr>
                                      <p:to>
                                        <p:strVal val="visible"/>
                                      </p:to>
                                    </p:set>
                                    <p:animEffect filter="fade" transition="in">
                                      <p:cBhvr>
                                        <p:cTn dur="500"/>
                                        <p:tgtEl>
                                          <p:spTgt spid="8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7"/>
                                        </p:tgtEl>
                                        <p:attrNameLst>
                                          <p:attrName>style.visibility</p:attrName>
                                        </p:attrNameLst>
                                      </p:cBhvr>
                                      <p:to>
                                        <p:strVal val="visible"/>
                                      </p:to>
                                    </p:set>
                                    <p:animEffect filter="fade" transition="in">
                                      <p:cBhvr>
                                        <p:cTn dur="500"/>
                                        <p:tgtEl>
                                          <p:spTgt spid="8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76" name="Shape 876"/>
        <p:cNvGrpSpPr/>
        <p:nvPr/>
      </p:nvGrpSpPr>
      <p:grpSpPr>
        <a:xfrm>
          <a:off x="0" y="0"/>
          <a:ext cx="0" cy="0"/>
          <a:chOff x="0" y="0"/>
          <a:chExt cx="0" cy="0"/>
        </a:xfrm>
      </p:grpSpPr>
      <p:sp>
        <p:nvSpPr>
          <p:cNvPr id="877" name="Google Shape;877;p29"/>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78" name="Google Shape;878;p29"/>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79" name="Google Shape;879;p29"/>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80" name="Google Shape;880;p29"/>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881" name="Google Shape;881;p29"/>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882" name="Google Shape;882;p29"/>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883" name="Google Shape;883;p29"/>
          <p:cNvSpPr/>
          <p:nvPr/>
        </p:nvSpPr>
        <p:spPr>
          <a:xfrm>
            <a:off x="708100" y="1700808"/>
            <a:ext cx="9780387"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Análisis de cargas del plano superior</a:t>
            </a:r>
            <a:endParaRPr/>
          </a:p>
          <a:p>
            <a:pPr indent="0" lvl="0" marL="0" marR="0" rtl="0" algn="l">
              <a:spcBef>
                <a:spcPts val="0"/>
              </a:spcBef>
              <a:spcAft>
                <a:spcPts val="0"/>
              </a:spcAft>
              <a:buNone/>
            </a:pPr>
            <a:r>
              <a:t/>
            </a:r>
            <a:endParaRPr b="1" sz="2800">
              <a:solidFill>
                <a:schemeClr val="accent2"/>
              </a:solidFill>
              <a:latin typeface="Arial"/>
              <a:ea typeface="Arial"/>
              <a:cs typeface="Arial"/>
              <a:sym typeface="Arial"/>
            </a:endParaRPr>
          </a:p>
          <a:p>
            <a:pPr indent="-457200" lvl="0" marL="457200" marR="0" rtl="0" algn="l">
              <a:spcBef>
                <a:spcPts val="0"/>
              </a:spcBef>
              <a:spcAft>
                <a:spcPts val="0"/>
              </a:spcAft>
              <a:buClr>
                <a:schemeClr val="accent2"/>
              </a:buClr>
              <a:buSzPts val="2800"/>
              <a:buFont typeface="Arial"/>
              <a:buChar char="•"/>
            </a:pPr>
            <a:r>
              <a:rPr b="1" lang="es-ES" sz="2800">
                <a:solidFill>
                  <a:schemeClr val="accent2"/>
                </a:solidFill>
                <a:latin typeface="Arial"/>
                <a:ea typeface="Arial"/>
                <a:cs typeface="Arial"/>
                <a:sym typeface="Arial"/>
              </a:rPr>
              <a:t>En entramados de </a:t>
            </a:r>
            <a:r>
              <a:rPr b="1" lang="es-ES" sz="2800">
                <a:solidFill>
                  <a:schemeClr val="dk1"/>
                </a:solidFill>
                <a:latin typeface="Arial"/>
                <a:ea typeface="Arial"/>
                <a:cs typeface="Arial"/>
                <a:sym typeface="Arial"/>
              </a:rPr>
              <a:t>madera </a:t>
            </a:r>
            <a:r>
              <a:rPr b="1" lang="es-ES" sz="2800">
                <a:solidFill>
                  <a:schemeClr val="accent2"/>
                </a:solidFill>
                <a:latin typeface="Arial"/>
                <a:ea typeface="Arial"/>
                <a:cs typeface="Arial"/>
                <a:sym typeface="Arial"/>
              </a:rPr>
              <a:t>y acero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pic>
        <p:nvPicPr>
          <p:cNvPr id="889" name="Google Shape;889;p30"/>
          <p:cNvPicPr preferRelativeResize="0"/>
          <p:nvPr/>
        </p:nvPicPr>
        <p:blipFill rotWithShape="1">
          <a:blip r:embed="rId3">
            <a:alphaModFix/>
          </a:blip>
          <a:srcRect b="0" l="0" r="0" t="0"/>
          <a:stretch/>
        </p:blipFill>
        <p:spPr>
          <a:xfrm>
            <a:off x="0" y="-176466"/>
            <a:ext cx="4423320" cy="6629801"/>
          </a:xfrm>
          <a:prstGeom prst="rect">
            <a:avLst/>
          </a:prstGeom>
          <a:noFill/>
          <a:ln>
            <a:noFill/>
          </a:ln>
        </p:spPr>
      </p:pic>
      <p:sp>
        <p:nvSpPr>
          <p:cNvPr id="890" name="Google Shape;890;p30"/>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891" name="Google Shape;891;p30"/>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892" name="Google Shape;892;p30"/>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893" name="Google Shape;893;p30"/>
          <p:cNvSpPr txBox="1"/>
          <p:nvPr/>
        </p:nvSpPr>
        <p:spPr>
          <a:xfrm>
            <a:off x="8863365" y="6490595"/>
            <a:ext cx="414224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sz="1600">
              <a:solidFill>
                <a:schemeClr val="accent2"/>
              </a:solidFill>
              <a:latin typeface="Arial"/>
              <a:ea typeface="Arial"/>
              <a:cs typeface="Arial"/>
              <a:sym typeface="Arial"/>
            </a:endParaRPr>
          </a:p>
        </p:txBody>
      </p:sp>
      <p:sp>
        <p:nvSpPr>
          <p:cNvPr id="894" name="Google Shape;894;p30"/>
          <p:cNvSpPr/>
          <p:nvPr/>
        </p:nvSpPr>
        <p:spPr>
          <a:xfrm>
            <a:off x="104104" y="5517232"/>
            <a:ext cx="28585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rgbClr val="000000"/>
                </a:solidFill>
                <a:latin typeface="Calibri"/>
                <a:ea typeface="Calibri"/>
                <a:cs typeface="Calibri"/>
                <a:sym typeface="Calibri"/>
              </a:rPr>
              <a:t>Casa Zavadisca/</a:t>
            </a:r>
            <a:endParaRPr/>
          </a:p>
          <a:p>
            <a:pPr indent="0" lvl="0" marL="0" marR="0" rtl="0" algn="l">
              <a:spcBef>
                <a:spcPts val="0"/>
              </a:spcBef>
              <a:spcAft>
                <a:spcPts val="0"/>
              </a:spcAft>
              <a:buNone/>
            </a:pPr>
            <a:r>
              <a:rPr b="1" lang="es-ES" sz="2000">
                <a:solidFill>
                  <a:srgbClr val="000000"/>
                </a:solidFill>
                <a:latin typeface="Calibri"/>
                <a:ea typeface="Calibri"/>
                <a:cs typeface="Calibri"/>
                <a:sym typeface="Calibri"/>
              </a:rPr>
              <a:t>Napadensky Arquitectos</a:t>
            </a:r>
            <a:endParaRPr b="1" sz="2000">
              <a:solidFill>
                <a:srgbClr val="000000"/>
              </a:solidFill>
              <a:latin typeface="Calibri"/>
              <a:ea typeface="Calibri"/>
              <a:cs typeface="Calibri"/>
              <a:sym typeface="Calibri"/>
            </a:endParaRPr>
          </a:p>
        </p:txBody>
      </p:sp>
      <p:pic>
        <p:nvPicPr>
          <p:cNvPr id="895" name="Google Shape;895;p30"/>
          <p:cNvPicPr preferRelativeResize="0"/>
          <p:nvPr/>
        </p:nvPicPr>
        <p:blipFill rotWithShape="1">
          <a:blip r:embed="rId6">
            <a:alphaModFix/>
          </a:blip>
          <a:srcRect b="53237" l="48415" r="6410" t="2943"/>
          <a:stretch/>
        </p:blipFill>
        <p:spPr>
          <a:xfrm>
            <a:off x="5951984" y="-8359"/>
            <a:ext cx="4320480" cy="280831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99" name="Shape 899"/>
        <p:cNvGrpSpPr/>
        <p:nvPr/>
      </p:nvGrpSpPr>
      <p:grpSpPr>
        <a:xfrm>
          <a:off x="0" y="0"/>
          <a:ext cx="0" cy="0"/>
          <a:chOff x="0" y="0"/>
          <a:chExt cx="0" cy="0"/>
        </a:xfrm>
      </p:grpSpPr>
      <p:sp>
        <p:nvSpPr>
          <p:cNvPr id="900" name="Google Shape;900;p31"/>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1" name="Google Shape;901;p31"/>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2" name="Google Shape;902;p31"/>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903" name="Google Shape;903;p31"/>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904" name="Google Shape;904;p31"/>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905" name="Google Shape;905;p31"/>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906" name="Google Shape;906;p31"/>
          <p:cNvPicPr preferRelativeResize="0"/>
          <p:nvPr/>
        </p:nvPicPr>
        <p:blipFill rotWithShape="1">
          <a:blip r:embed="rId5">
            <a:alphaModFix/>
          </a:blip>
          <a:srcRect b="0" l="0" r="0" t="0"/>
          <a:stretch/>
        </p:blipFill>
        <p:spPr>
          <a:xfrm>
            <a:off x="0" y="947135"/>
            <a:ext cx="11801232" cy="4082335"/>
          </a:xfrm>
          <a:prstGeom prst="rect">
            <a:avLst/>
          </a:prstGeom>
          <a:noFill/>
          <a:ln>
            <a:noFill/>
          </a:ln>
        </p:spPr>
      </p:pic>
      <p:sp>
        <p:nvSpPr>
          <p:cNvPr id="907" name="Google Shape;907;p31"/>
          <p:cNvSpPr txBox="1"/>
          <p:nvPr/>
        </p:nvSpPr>
        <p:spPr>
          <a:xfrm>
            <a:off x="167266" y="4089072"/>
            <a:ext cx="80486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600"/>
              <a:buFont typeface="Arial"/>
              <a:buNone/>
            </a:pPr>
            <a:r>
              <a:rPr lang="es-ES" sz="1600">
                <a:solidFill>
                  <a:srgbClr val="000000"/>
                </a:solidFill>
                <a:latin typeface="Arial"/>
                <a:ea typeface="Arial"/>
                <a:cs typeface="Arial"/>
                <a:sym typeface="Arial"/>
              </a:rPr>
              <a:t>PX1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alpha val="18823"/>
          </a:schemeClr>
        </a:solidFill>
      </p:bgPr>
    </p:bg>
    <p:spTree>
      <p:nvGrpSpPr>
        <p:cNvPr id="912" name="Shape 912"/>
        <p:cNvGrpSpPr/>
        <p:nvPr/>
      </p:nvGrpSpPr>
      <p:grpSpPr>
        <a:xfrm>
          <a:off x="0" y="0"/>
          <a:ext cx="0" cy="0"/>
          <a:chOff x="0" y="0"/>
          <a:chExt cx="0" cy="0"/>
        </a:xfrm>
      </p:grpSpPr>
      <p:pic>
        <p:nvPicPr>
          <p:cNvPr id="913" name="Google Shape;913;p32"/>
          <p:cNvPicPr preferRelativeResize="0"/>
          <p:nvPr/>
        </p:nvPicPr>
        <p:blipFill rotWithShape="1">
          <a:blip r:embed="rId3">
            <a:alphaModFix/>
          </a:blip>
          <a:srcRect b="0" l="0" r="0" t="9357"/>
          <a:stretch/>
        </p:blipFill>
        <p:spPr>
          <a:xfrm>
            <a:off x="-287097" y="454528"/>
            <a:ext cx="6662918" cy="2728442"/>
          </a:xfrm>
          <a:prstGeom prst="rect">
            <a:avLst/>
          </a:prstGeom>
          <a:noFill/>
          <a:ln>
            <a:noFill/>
          </a:ln>
        </p:spPr>
      </p:pic>
      <p:pic>
        <p:nvPicPr>
          <p:cNvPr id="914" name="Google Shape;914;p32"/>
          <p:cNvPicPr preferRelativeResize="0"/>
          <p:nvPr/>
        </p:nvPicPr>
        <p:blipFill rotWithShape="1">
          <a:blip r:embed="rId4">
            <a:alphaModFix/>
          </a:blip>
          <a:srcRect b="0" l="0" r="31886" t="0"/>
          <a:stretch/>
        </p:blipFill>
        <p:spPr>
          <a:xfrm>
            <a:off x="6430327" y="-38363"/>
            <a:ext cx="5885055" cy="6479958"/>
          </a:xfrm>
          <a:prstGeom prst="rect">
            <a:avLst/>
          </a:prstGeom>
          <a:noFill/>
          <a:ln>
            <a:noFill/>
          </a:ln>
        </p:spPr>
      </p:pic>
      <p:sp>
        <p:nvSpPr>
          <p:cNvPr id="915" name="Google Shape;915;p32"/>
          <p:cNvSpPr/>
          <p:nvPr/>
        </p:nvSpPr>
        <p:spPr>
          <a:xfrm>
            <a:off x="-136033" y="1806947"/>
            <a:ext cx="4537083" cy="68943"/>
          </a:xfrm>
          <a:prstGeom prst="rect">
            <a:avLst/>
          </a:prstGeom>
          <a:solidFill>
            <a:schemeClr val="accent2"/>
          </a:solidFill>
          <a:ln cap="flat" cmpd="sng" w="12700">
            <a:solidFill>
              <a:srgbClr val="AC5B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16" name="Google Shape;916;p32"/>
          <p:cNvSpPr/>
          <p:nvPr/>
        </p:nvSpPr>
        <p:spPr>
          <a:xfrm>
            <a:off x="6432412" y="740905"/>
            <a:ext cx="5907505" cy="5715000"/>
          </a:xfrm>
          <a:custGeom>
            <a:rect b="b" l="l" r="r" t="t"/>
            <a:pathLst>
              <a:path extrusionOk="0" h="5715000" w="5907505">
                <a:moveTo>
                  <a:pt x="0" y="228600"/>
                </a:moveTo>
                <a:cubicBezTo>
                  <a:pt x="4010" y="2053389"/>
                  <a:pt x="8021" y="3878179"/>
                  <a:pt x="12031" y="5702968"/>
                </a:cubicBezTo>
                <a:lnTo>
                  <a:pt x="5907505" y="5715000"/>
                </a:lnTo>
                <a:lnTo>
                  <a:pt x="5883442" y="0"/>
                </a:lnTo>
                <a:lnTo>
                  <a:pt x="0" y="228600"/>
                </a:lnTo>
                <a:close/>
              </a:path>
            </a:pathLst>
          </a:custGeom>
          <a:solidFill>
            <a:srgbClr val="ED7D31">
              <a:alpha val="69803"/>
            </a:srgbClr>
          </a:solidFill>
          <a:ln cap="flat" cmpd="sng" w="12700">
            <a:solidFill>
              <a:srgbClr val="AC5B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17" name="Google Shape;917;p32"/>
          <p:cNvGrpSpPr/>
          <p:nvPr/>
        </p:nvGrpSpPr>
        <p:grpSpPr>
          <a:xfrm>
            <a:off x="60015" y="1674965"/>
            <a:ext cx="3545851" cy="111803"/>
            <a:chOff x="251662" y="1703860"/>
            <a:chExt cx="3545851" cy="111803"/>
          </a:xfrm>
        </p:grpSpPr>
        <p:sp>
          <p:nvSpPr>
            <p:cNvPr id="918" name="Google Shape;918;p32"/>
            <p:cNvSpPr/>
            <p:nvPr/>
          </p:nvSpPr>
          <p:spPr>
            <a:xfrm>
              <a:off x="251662" y="1703860"/>
              <a:ext cx="144016" cy="99392"/>
            </a:xfrm>
            <a:prstGeom prst="rect">
              <a:avLst/>
            </a:prstGeom>
            <a:solidFill>
              <a:srgbClr val="FF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19" name="Google Shape;919;p32"/>
            <p:cNvSpPr/>
            <p:nvPr/>
          </p:nvSpPr>
          <p:spPr>
            <a:xfrm>
              <a:off x="1919536" y="1716271"/>
              <a:ext cx="144016" cy="99392"/>
            </a:xfrm>
            <a:prstGeom prst="rect">
              <a:avLst/>
            </a:prstGeom>
            <a:solidFill>
              <a:srgbClr val="FF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20" name="Google Shape;920;p32"/>
            <p:cNvSpPr/>
            <p:nvPr/>
          </p:nvSpPr>
          <p:spPr>
            <a:xfrm>
              <a:off x="3653497" y="1716271"/>
              <a:ext cx="144016" cy="99392"/>
            </a:xfrm>
            <a:prstGeom prst="rect">
              <a:avLst/>
            </a:prstGeom>
            <a:solidFill>
              <a:srgbClr val="FF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921" name="Google Shape;921;p32"/>
          <p:cNvGrpSpPr/>
          <p:nvPr/>
        </p:nvGrpSpPr>
        <p:grpSpPr>
          <a:xfrm>
            <a:off x="6424150" y="745685"/>
            <a:ext cx="6033201" cy="5704961"/>
            <a:chOff x="6232872" y="731934"/>
            <a:chExt cx="6033201" cy="5704961"/>
          </a:xfrm>
        </p:grpSpPr>
        <p:cxnSp>
          <p:nvCxnSpPr>
            <p:cNvPr id="922" name="Google Shape;922;p32"/>
            <p:cNvCxnSpPr/>
            <p:nvPr/>
          </p:nvCxnSpPr>
          <p:spPr>
            <a:xfrm>
              <a:off x="6276161" y="2996952"/>
              <a:ext cx="5004415" cy="3439943"/>
            </a:xfrm>
            <a:prstGeom prst="straightConnector1">
              <a:avLst/>
            </a:prstGeom>
            <a:noFill/>
            <a:ln cap="flat" cmpd="sng" w="76200">
              <a:solidFill>
                <a:srgbClr val="FF0000"/>
              </a:solidFill>
              <a:prstDash val="solid"/>
              <a:miter lim="800000"/>
              <a:headEnd len="sm" w="sm" type="none"/>
              <a:tailEnd len="sm" w="sm" type="none"/>
            </a:ln>
          </p:spPr>
        </p:cxnSp>
        <p:cxnSp>
          <p:nvCxnSpPr>
            <p:cNvPr id="923" name="Google Shape;923;p32"/>
            <p:cNvCxnSpPr/>
            <p:nvPr/>
          </p:nvCxnSpPr>
          <p:spPr>
            <a:xfrm>
              <a:off x="6306192" y="1916832"/>
              <a:ext cx="5812488" cy="3425211"/>
            </a:xfrm>
            <a:prstGeom prst="straightConnector1">
              <a:avLst/>
            </a:prstGeom>
            <a:noFill/>
            <a:ln cap="flat" cmpd="sng" w="76200">
              <a:solidFill>
                <a:srgbClr val="FF0000"/>
              </a:solidFill>
              <a:prstDash val="solid"/>
              <a:miter lim="800000"/>
              <a:headEnd len="sm" w="sm" type="none"/>
              <a:tailEnd len="sm" w="sm" type="none"/>
            </a:ln>
          </p:spPr>
        </p:cxnSp>
        <p:cxnSp>
          <p:nvCxnSpPr>
            <p:cNvPr id="924" name="Google Shape;924;p32"/>
            <p:cNvCxnSpPr/>
            <p:nvPr/>
          </p:nvCxnSpPr>
          <p:spPr>
            <a:xfrm>
              <a:off x="6232872" y="1309974"/>
              <a:ext cx="5989912" cy="3055130"/>
            </a:xfrm>
            <a:prstGeom prst="straightConnector1">
              <a:avLst/>
            </a:prstGeom>
            <a:noFill/>
            <a:ln cap="flat" cmpd="sng" w="76200">
              <a:solidFill>
                <a:srgbClr val="FF0000"/>
              </a:solidFill>
              <a:prstDash val="solid"/>
              <a:miter lim="800000"/>
              <a:headEnd len="sm" w="sm" type="none"/>
              <a:tailEnd len="sm" w="sm" type="none"/>
            </a:ln>
          </p:spPr>
        </p:cxnSp>
        <p:cxnSp>
          <p:nvCxnSpPr>
            <p:cNvPr id="925" name="Google Shape;925;p32"/>
            <p:cNvCxnSpPr/>
            <p:nvPr/>
          </p:nvCxnSpPr>
          <p:spPr>
            <a:xfrm>
              <a:off x="6319450" y="963362"/>
              <a:ext cx="5934118" cy="2666075"/>
            </a:xfrm>
            <a:prstGeom prst="straightConnector1">
              <a:avLst/>
            </a:prstGeom>
            <a:noFill/>
            <a:ln cap="flat" cmpd="sng" w="76200">
              <a:solidFill>
                <a:srgbClr val="FF0000"/>
              </a:solidFill>
              <a:prstDash val="solid"/>
              <a:miter lim="800000"/>
              <a:headEnd len="sm" w="sm" type="none"/>
              <a:tailEnd len="sm" w="sm" type="none"/>
            </a:ln>
          </p:spPr>
        </p:cxnSp>
        <p:cxnSp>
          <p:nvCxnSpPr>
            <p:cNvPr id="926" name="Google Shape;926;p32"/>
            <p:cNvCxnSpPr/>
            <p:nvPr/>
          </p:nvCxnSpPr>
          <p:spPr>
            <a:xfrm>
              <a:off x="6960096" y="915678"/>
              <a:ext cx="5305977" cy="2127284"/>
            </a:xfrm>
            <a:prstGeom prst="straightConnector1">
              <a:avLst/>
            </a:prstGeom>
            <a:noFill/>
            <a:ln cap="flat" cmpd="sng" w="76200">
              <a:solidFill>
                <a:srgbClr val="FF0000"/>
              </a:solidFill>
              <a:prstDash val="solid"/>
              <a:miter lim="800000"/>
              <a:headEnd len="sm" w="sm" type="none"/>
              <a:tailEnd len="sm" w="sm" type="none"/>
            </a:ln>
          </p:spPr>
        </p:cxnSp>
        <p:cxnSp>
          <p:nvCxnSpPr>
            <p:cNvPr id="927" name="Google Shape;927;p32"/>
            <p:cNvCxnSpPr/>
            <p:nvPr/>
          </p:nvCxnSpPr>
          <p:spPr>
            <a:xfrm>
              <a:off x="7532649" y="879981"/>
              <a:ext cx="4704564" cy="1828939"/>
            </a:xfrm>
            <a:prstGeom prst="straightConnector1">
              <a:avLst/>
            </a:prstGeom>
            <a:noFill/>
            <a:ln cap="flat" cmpd="sng" w="76200">
              <a:solidFill>
                <a:srgbClr val="FF0000"/>
              </a:solidFill>
              <a:prstDash val="solid"/>
              <a:miter lim="800000"/>
              <a:headEnd len="sm" w="sm" type="none"/>
              <a:tailEnd len="sm" w="sm" type="none"/>
            </a:ln>
          </p:spPr>
        </p:cxnSp>
        <p:cxnSp>
          <p:nvCxnSpPr>
            <p:cNvPr id="928" name="Google Shape;928;p32"/>
            <p:cNvCxnSpPr/>
            <p:nvPr/>
          </p:nvCxnSpPr>
          <p:spPr>
            <a:xfrm>
              <a:off x="7997081" y="878290"/>
              <a:ext cx="4256487" cy="1603199"/>
            </a:xfrm>
            <a:prstGeom prst="straightConnector1">
              <a:avLst/>
            </a:prstGeom>
            <a:noFill/>
            <a:ln cap="flat" cmpd="sng" w="76200">
              <a:solidFill>
                <a:srgbClr val="FF0000"/>
              </a:solidFill>
              <a:prstDash val="solid"/>
              <a:miter lim="800000"/>
              <a:headEnd len="sm" w="sm" type="none"/>
              <a:tailEnd len="sm" w="sm" type="none"/>
            </a:ln>
          </p:spPr>
        </p:cxnSp>
        <p:cxnSp>
          <p:nvCxnSpPr>
            <p:cNvPr id="929" name="Google Shape;929;p32"/>
            <p:cNvCxnSpPr/>
            <p:nvPr/>
          </p:nvCxnSpPr>
          <p:spPr>
            <a:xfrm>
              <a:off x="8445158" y="840104"/>
              <a:ext cx="3768539" cy="1412154"/>
            </a:xfrm>
            <a:prstGeom prst="straightConnector1">
              <a:avLst/>
            </a:prstGeom>
            <a:noFill/>
            <a:ln cap="flat" cmpd="sng" w="76200">
              <a:solidFill>
                <a:srgbClr val="FF0000"/>
              </a:solidFill>
              <a:prstDash val="solid"/>
              <a:miter lim="800000"/>
              <a:headEnd len="sm" w="sm" type="none"/>
              <a:tailEnd len="sm" w="sm" type="none"/>
            </a:ln>
          </p:spPr>
        </p:cxnSp>
        <p:cxnSp>
          <p:nvCxnSpPr>
            <p:cNvPr id="930" name="Google Shape;930;p32"/>
            <p:cNvCxnSpPr/>
            <p:nvPr/>
          </p:nvCxnSpPr>
          <p:spPr>
            <a:xfrm>
              <a:off x="8850048" y="818314"/>
              <a:ext cx="3380757" cy="1250336"/>
            </a:xfrm>
            <a:prstGeom prst="straightConnector1">
              <a:avLst/>
            </a:prstGeom>
            <a:noFill/>
            <a:ln cap="flat" cmpd="sng" w="76200">
              <a:solidFill>
                <a:srgbClr val="FF0000"/>
              </a:solidFill>
              <a:prstDash val="solid"/>
              <a:miter lim="800000"/>
              <a:headEnd len="sm" w="sm" type="none"/>
              <a:tailEnd len="sm" w="sm" type="none"/>
            </a:ln>
          </p:spPr>
        </p:cxnSp>
        <p:cxnSp>
          <p:nvCxnSpPr>
            <p:cNvPr id="931" name="Google Shape;931;p32"/>
            <p:cNvCxnSpPr/>
            <p:nvPr/>
          </p:nvCxnSpPr>
          <p:spPr>
            <a:xfrm>
              <a:off x="9227828" y="808105"/>
              <a:ext cx="3002977" cy="1072058"/>
            </a:xfrm>
            <a:prstGeom prst="straightConnector1">
              <a:avLst/>
            </a:prstGeom>
            <a:noFill/>
            <a:ln cap="flat" cmpd="sng" w="76200">
              <a:solidFill>
                <a:srgbClr val="FF0000"/>
              </a:solidFill>
              <a:prstDash val="solid"/>
              <a:miter lim="800000"/>
              <a:headEnd len="sm" w="sm" type="none"/>
              <a:tailEnd len="sm" w="sm" type="none"/>
            </a:ln>
          </p:spPr>
        </p:cxnSp>
        <p:cxnSp>
          <p:nvCxnSpPr>
            <p:cNvPr id="932" name="Google Shape;932;p32"/>
            <p:cNvCxnSpPr/>
            <p:nvPr/>
          </p:nvCxnSpPr>
          <p:spPr>
            <a:xfrm>
              <a:off x="9551073" y="799823"/>
              <a:ext cx="2679732" cy="927301"/>
            </a:xfrm>
            <a:prstGeom prst="straightConnector1">
              <a:avLst/>
            </a:prstGeom>
            <a:noFill/>
            <a:ln cap="flat" cmpd="sng" w="76200">
              <a:solidFill>
                <a:srgbClr val="FF0000"/>
              </a:solidFill>
              <a:prstDash val="solid"/>
              <a:miter lim="800000"/>
              <a:headEnd len="sm" w="sm" type="none"/>
              <a:tailEnd len="sm" w="sm" type="none"/>
            </a:ln>
          </p:spPr>
        </p:cxnSp>
        <p:cxnSp>
          <p:nvCxnSpPr>
            <p:cNvPr id="933" name="Google Shape;933;p32"/>
            <p:cNvCxnSpPr/>
            <p:nvPr/>
          </p:nvCxnSpPr>
          <p:spPr>
            <a:xfrm>
              <a:off x="9984432" y="821980"/>
              <a:ext cx="2229265" cy="734731"/>
            </a:xfrm>
            <a:prstGeom prst="straightConnector1">
              <a:avLst/>
            </a:prstGeom>
            <a:noFill/>
            <a:ln cap="flat" cmpd="sng" w="57150">
              <a:solidFill>
                <a:srgbClr val="FF0000"/>
              </a:solidFill>
              <a:prstDash val="solid"/>
              <a:miter lim="800000"/>
              <a:headEnd len="sm" w="sm" type="none"/>
              <a:tailEnd len="sm" w="sm" type="none"/>
            </a:ln>
          </p:spPr>
        </p:cxnSp>
        <p:cxnSp>
          <p:nvCxnSpPr>
            <p:cNvPr id="934" name="Google Shape;934;p32"/>
            <p:cNvCxnSpPr/>
            <p:nvPr/>
          </p:nvCxnSpPr>
          <p:spPr>
            <a:xfrm>
              <a:off x="10294001" y="792353"/>
              <a:ext cx="1919696" cy="643925"/>
            </a:xfrm>
            <a:prstGeom prst="straightConnector1">
              <a:avLst/>
            </a:prstGeom>
            <a:noFill/>
            <a:ln cap="flat" cmpd="sng" w="57150">
              <a:solidFill>
                <a:srgbClr val="FF0000"/>
              </a:solidFill>
              <a:prstDash val="solid"/>
              <a:miter lim="800000"/>
              <a:headEnd len="sm" w="sm" type="none"/>
              <a:tailEnd len="sm" w="sm" type="none"/>
            </a:ln>
          </p:spPr>
        </p:cxnSp>
        <p:cxnSp>
          <p:nvCxnSpPr>
            <p:cNvPr id="935" name="Google Shape;935;p32"/>
            <p:cNvCxnSpPr/>
            <p:nvPr/>
          </p:nvCxnSpPr>
          <p:spPr>
            <a:xfrm>
              <a:off x="10574238" y="782133"/>
              <a:ext cx="1617762" cy="518697"/>
            </a:xfrm>
            <a:prstGeom prst="straightConnector1">
              <a:avLst/>
            </a:prstGeom>
            <a:noFill/>
            <a:ln cap="flat" cmpd="sng" w="57150">
              <a:solidFill>
                <a:srgbClr val="FF0000"/>
              </a:solidFill>
              <a:prstDash val="solid"/>
              <a:miter lim="800000"/>
              <a:headEnd len="sm" w="sm" type="none"/>
              <a:tailEnd len="sm" w="sm" type="none"/>
            </a:ln>
          </p:spPr>
        </p:cxnSp>
        <p:cxnSp>
          <p:nvCxnSpPr>
            <p:cNvPr id="936" name="Google Shape;936;p32"/>
            <p:cNvCxnSpPr/>
            <p:nvPr/>
          </p:nvCxnSpPr>
          <p:spPr>
            <a:xfrm>
              <a:off x="10883241" y="770563"/>
              <a:ext cx="1316780" cy="418782"/>
            </a:xfrm>
            <a:prstGeom prst="straightConnector1">
              <a:avLst/>
            </a:prstGeom>
            <a:noFill/>
            <a:ln cap="flat" cmpd="sng" w="57150">
              <a:solidFill>
                <a:srgbClr val="FF0000"/>
              </a:solidFill>
              <a:prstDash val="solid"/>
              <a:miter lim="800000"/>
              <a:headEnd len="sm" w="sm" type="none"/>
              <a:tailEnd len="sm" w="sm" type="none"/>
            </a:ln>
          </p:spPr>
        </p:cxnSp>
        <p:cxnSp>
          <p:nvCxnSpPr>
            <p:cNvPr id="937" name="Google Shape;937;p32"/>
            <p:cNvCxnSpPr/>
            <p:nvPr/>
          </p:nvCxnSpPr>
          <p:spPr>
            <a:xfrm>
              <a:off x="11163478" y="766916"/>
              <a:ext cx="1042951" cy="342858"/>
            </a:xfrm>
            <a:prstGeom prst="straightConnector1">
              <a:avLst/>
            </a:prstGeom>
            <a:noFill/>
            <a:ln cap="flat" cmpd="sng" w="57150">
              <a:solidFill>
                <a:srgbClr val="FF0000"/>
              </a:solidFill>
              <a:prstDash val="solid"/>
              <a:miter lim="800000"/>
              <a:headEnd len="sm" w="sm" type="none"/>
              <a:tailEnd len="sm" w="sm" type="none"/>
            </a:ln>
          </p:spPr>
        </p:cxnSp>
        <p:cxnSp>
          <p:nvCxnSpPr>
            <p:cNvPr id="938" name="Google Shape;938;p32"/>
            <p:cNvCxnSpPr/>
            <p:nvPr/>
          </p:nvCxnSpPr>
          <p:spPr>
            <a:xfrm>
              <a:off x="11383119" y="742426"/>
              <a:ext cx="823310" cy="251662"/>
            </a:xfrm>
            <a:prstGeom prst="straightConnector1">
              <a:avLst/>
            </a:prstGeom>
            <a:noFill/>
            <a:ln cap="flat" cmpd="sng" w="38100">
              <a:solidFill>
                <a:srgbClr val="FF0000"/>
              </a:solidFill>
              <a:prstDash val="solid"/>
              <a:miter lim="800000"/>
              <a:headEnd len="sm" w="sm" type="none"/>
              <a:tailEnd len="sm" w="sm" type="none"/>
            </a:ln>
          </p:spPr>
        </p:cxnSp>
        <p:cxnSp>
          <p:nvCxnSpPr>
            <p:cNvPr id="939" name="Google Shape;939;p32"/>
            <p:cNvCxnSpPr/>
            <p:nvPr/>
          </p:nvCxnSpPr>
          <p:spPr>
            <a:xfrm>
              <a:off x="11622993" y="753819"/>
              <a:ext cx="569007" cy="170181"/>
            </a:xfrm>
            <a:prstGeom prst="straightConnector1">
              <a:avLst/>
            </a:prstGeom>
            <a:noFill/>
            <a:ln cap="flat" cmpd="sng" w="38100">
              <a:solidFill>
                <a:srgbClr val="FF0000"/>
              </a:solidFill>
              <a:prstDash val="solid"/>
              <a:miter lim="800000"/>
              <a:headEnd len="sm" w="sm" type="none"/>
              <a:tailEnd len="sm" w="sm" type="none"/>
            </a:ln>
          </p:spPr>
        </p:cxnSp>
        <p:cxnSp>
          <p:nvCxnSpPr>
            <p:cNvPr id="940" name="Google Shape;940;p32"/>
            <p:cNvCxnSpPr/>
            <p:nvPr/>
          </p:nvCxnSpPr>
          <p:spPr>
            <a:xfrm>
              <a:off x="11802049" y="741078"/>
              <a:ext cx="404380" cy="115422"/>
            </a:xfrm>
            <a:prstGeom prst="straightConnector1">
              <a:avLst/>
            </a:prstGeom>
            <a:noFill/>
            <a:ln cap="flat" cmpd="sng" w="38100">
              <a:solidFill>
                <a:srgbClr val="FF0000"/>
              </a:solidFill>
              <a:prstDash val="solid"/>
              <a:miter lim="800000"/>
              <a:headEnd len="sm" w="sm" type="none"/>
              <a:tailEnd len="sm" w="sm" type="none"/>
            </a:ln>
          </p:spPr>
        </p:cxnSp>
        <p:cxnSp>
          <p:nvCxnSpPr>
            <p:cNvPr id="941" name="Google Shape;941;p32"/>
            <p:cNvCxnSpPr/>
            <p:nvPr/>
          </p:nvCxnSpPr>
          <p:spPr>
            <a:xfrm>
              <a:off x="11959005" y="731934"/>
              <a:ext cx="278208" cy="81274"/>
            </a:xfrm>
            <a:prstGeom prst="straightConnector1">
              <a:avLst/>
            </a:prstGeom>
            <a:noFill/>
            <a:ln cap="flat" cmpd="sng" w="38100">
              <a:solidFill>
                <a:srgbClr val="FF0000"/>
              </a:solidFill>
              <a:prstDash val="solid"/>
              <a:miter lim="800000"/>
              <a:headEnd len="sm" w="sm" type="none"/>
              <a:tailEnd len="sm" w="sm" type="none"/>
            </a:ln>
          </p:spPr>
        </p:cxnSp>
      </p:grpSp>
      <p:sp>
        <p:nvSpPr>
          <p:cNvPr id="942" name="Google Shape;942;p32"/>
          <p:cNvSpPr/>
          <p:nvPr/>
        </p:nvSpPr>
        <p:spPr>
          <a:xfrm>
            <a:off x="-153123" y="1446650"/>
            <a:ext cx="4555588" cy="250832"/>
          </a:xfrm>
          <a:prstGeom prst="rect">
            <a:avLst/>
          </a:prstGeom>
          <a:solidFill>
            <a:srgbClr val="5B9BD5">
              <a:alpha val="80000"/>
            </a:srgb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s-ES" sz="1800">
                <a:solidFill>
                  <a:schemeClr val="lt1"/>
                </a:solidFill>
                <a:latin typeface="Arial"/>
                <a:ea typeface="Arial"/>
                <a:cs typeface="Arial"/>
                <a:sym typeface="Arial"/>
              </a:rPr>
              <a:t> </a:t>
            </a:r>
            <a:endParaRPr/>
          </a:p>
        </p:txBody>
      </p:sp>
      <p:grpSp>
        <p:nvGrpSpPr>
          <p:cNvPr id="943" name="Google Shape;943;p32"/>
          <p:cNvGrpSpPr/>
          <p:nvPr/>
        </p:nvGrpSpPr>
        <p:grpSpPr>
          <a:xfrm>
            <a:off x="6409649" y="731802"/>
            <a:ext cx="6013428" cy="5752301"/>
            <a:chOff x="6283429" y="740905"/>
            <a:chExt cx="6013428" cy="5752301"/>
          </a:xfrm>
        </p:grpSpPr>
        <p:cxnSp>
          <p:nvCxnSpPr>
            <p:cNvPr id="944" name="Google Shape;944;p32"/>
            <p:cNvCxnSpPr>
              <a:stCxn id="916" idx="0"/>
            </p:cNvCxnSpPr>
            <p:nvPr/>
          </p:nvCxnSpPr>
          <p:spPr>
            <a:xfrm flipH="1" rot="10800000">
              <a:off x="6432412" y="740905"/>
              <a:ext cx="5820900" cy="228600"/>
            </a:xfrm>
            <a:prstGeom prst="straightConnector1">
              <a:avLst/>
            </a:prstGeom>
            <a:noFill/>
            <a:ln cap="flat" cmpd="sng" w="57150">
              <a:solidFill>
                <a:schemeClr val="accent1"/>
              </a:solidFill>
              <a:prstDash val="solid"/>
              <a:miter lim="800000"/>
              <a:headEnd len="sm" w="sm" type="none"/>
              <a:tailEnd len="sm" w="sm" type="none"/>
            </a:ln>
          </p:spPr>
        </p:cxnSp>
        <p:cxnSp>
          <p:nvCxnSpPr>
            <p:cNvPr id="945" name="Google Shape;945;p32"/>
            <p:cNvCxnSpPr/>
            <p:nvPr/>
          </p:nvCxnSpPr>
          <p:spPr>
            <a:xfrm flipH="1" rot="10800000">
              <a:off x="6306192" y="813209"/>
              <a:ext cx="5907505" cy="670753"/>
            </a:xfrm>
            <a:prstGeom prst="straightConnector1">
              <a:avLst/>
            </a:prstGeom>
            <a:noFill/>
            <a:ln cap="flat" cmpd="sng" w="57150">
              <a:solidFill>
                <a:schemeClr val="accent1"/>
              </a:solidFill>
              <a:prstDash val="solid"/>
              <a:miter lim="800000"/>
              <a:headEnd len="sm" w="sm" type="none"/>
              <a:tailEnd len="sm" w="sm" type="none"/>
            </a:ln>
          </p:spPr>
        </p:cxnSp>
        <p:cxnSp>
          <p:nvCxnSpPr>
            <p:cNvPr id="946" name="Google Shape;946;p32"/>
            <p:cNvCxnSpPr/>
            <p:nvPr/>
          </p:nvCxnSpPr>
          <p:spPr>
            <a:xfrm flipH="1" rot="10800000">
              <a:off x="6328079" y="979239"/>
              <a:ext cx="5894705" cy="1194161"/>
            </a:xfrm>
            <a:prstGeom prst="straightConnector1">
              <a:avLst/>
            </a:prstGeom>
            <a:noFill/>
            <a:ln cap="flat" cmpd="sng" w="57150">
              <a:solidFill>
                <a:schemeClr val="accent1"/>
              </a:solidFill>
              <a:prstDash val="solid"/>
              <a:miter lim="800000"/>
              <a:headEnd len="sm" w="sm" type="none"/>
              <a:tailEnd len="sm" w="sm" type="none"/>
            </a:ln>
          </p:spPr>
        </p:cxnSp>
        <p:cxnSp>
          <p:nvCxnSpPr>
            <p:cNvPr id="947" name="Google Shape;947;p32"/>
            <p:cNvCxnSpPr/>
            <p:nvPr/>
          </p:nvCxnSpPr>
          <p:spPr>
            <a:xfrm flipH="1" rot="10800000">
              <a:off x="6283429" y="1259437"/>
              <a:ext cx="5923000" cy="1868581"/>
            </a:xfrm>
            <a:prstGeom prst="straightConnector1">
              <a:avLst/>
            </a:prstGeom>
            <a:noFill/>
            <a:ln cap="flat" cmpd="sng" w="57150">
              <a:solidFill>
                <a:schemeClr val="accent1"/>
              </a:solidFill>
              <a:prstDash val="solid"/>
              <a:miter lim="800000"/>
              <a:headEnd len="sm" w="sm" type="none"/>
              <a:tailEnd len="sm" w="sm" type="none"/>
            </a:ln>
          </p:spPr>
        </p:cxnSp>
        <p:cxnSp>
          <p:nvCxnSpPr>
            <p:cNvPr id="948" name="Google Shape;948;p32"/>
            <p:cNvCxnSpPr/>
            <p:nvPr/>
          </p:nvCxnSpPr>
          <p:spPr>
            <a:xfrm flipH="1" rot="10800000">
              <a:off x="6294607" y="1623483"/>
              <a:ext cx="5971466" cy="2867863"/>
            </a:xfrm>
            <a:prstGeom prst="straightConnector1">
              <a:avLst/>
            </a:prstGeom>
            <a:noFill/>
            <a:ln cap="flat" cmpd="sng" w="57150">
              <a:solidFill>
                <a:schemeClr val="accent1"/>
              </a:solidFill>
              <a:prstDash val="solid"/>
              <a:miter lim="800000"/>
              <a:headEnd len="sm" w="sm" type="none"/>
              <a:tailEnd len="sm" w="sm" type="none"/>
            </a:ln>
          </p:spPr>
        </p:cxnSp>
        <p:cxnSp>
          <p:nvCxnSpPr>
            <p:cNvPr id="949" name="Google Shape;949;p32"/>
            <p:cNvCxnSpPr/>
            <p:nvPr/>
          </p:nvCxnSpPr>
          <p:spPr>
            <a:xfrm flipH="1" rot="10800000">
              <a:off x="6776912" y="2003920"/>
              <a:ext cx="5519945" cy="4454334"/>
            </a:xfrm>
            <a:prstGeom prst="straightConnector1">
              <a:avLst/>
            </a:prstGeom>
            <a:noFill/>
            <a:ln cap="flat" cmpd="sng" w="57150">
              <a:solidFill>
                <a:schemeClr val="accent1"/>
              </a:solidFill>
              <a:prstDash val="solid"/>
              <a:miter lim="800000"/>
              <a:headEnd len="sm" w="sm" type="none"/>
              <a:tailEnd len="sm" w="sm" type="none"/>
            </a:ln>
          </p:spPr>
        </p:cxnSp>
        <p:cxnSp>
          <p:nvCxnSpPr>
            <p:cNvPr id="950" name="Google Shape;950;p32"/>
            <p:cNvCxnSpPr/>
            <p:nvPr/>
          </p:nvCxnSpPr>
          <p:spPr>
            <a:xfrm flipH="1" rot="10800000">
              <a:off x="9280340" y="3351904"/>
              <a:ext cx="2970091" cy="3078381"/>
            </a:xfrm>
            <a:prstGeom prst="straightConnector1">
              <a:avLst/>
            </a:prstGeom>
            <a:noFill/>
            <a:ln cap="flat" cmpd="sng" w="57150">
              <a:solidFill>
                <a:schemeClr val="accent1"/>
              </a:solidFill>
              <a:prstDash val="solid"/>
              <a:miter lim="800000"/>
              <a:headEnd len="sm" w="sm" type="none"/>
              <a:tailEnd len="sm" w="sm" type="none"/>
            </a:ln>
          </p:spPr>
        </p:cxnSp>
        <p:cxnSp>
          <p:nvCxnSpPr>
            <p:cNvPr id="951" name="Google Shape;951;p32"/>
            <p:cNvCxnSpPr/>
            <p:nvPr/>
          </p:nvCxnSpPr>
          <p:spPr>
            <a:xfrm flipH="1" rot="10800000">
              <a:off x="11440329" y="5332222"/>
              <a:ext cx="810102" cy="1160984"/>
            </a:xfrm>
            <a:prstGeom prst="straightConnector1">
              <a:avLst/>
            </a:prstGeom>
            <a:noFill/>
            <a:ln cap="flat" cmpd="sng" w="57150">
              <a:solidFill>
                <a:schemeClr val="accent1"/>
              </a:solidFill>
              <a:prstDash val="solid"/>
              <a:miter lim="800000"/>
              <a:headEnd len="sm" w="sm" type="none"/>
              <a:tailEnd len="sm" w="sm" type="none"/>
            </a:ln>
          </p:spPr>
        </p:cxnSp>
      </p:grpSp>
      <p:sp>
        <p:nvSpPr>
          <p:cNvPr id="952" name="Google Shape;952;p32"/>
          <p:cNvSpPr/>
          <p:nvPr/>
        </p:nvSpPr>
        <p:spPr>
          <a:xfrm>
            <a:off x="-165075" y="1333647"/>
            <a:ext cx="4567540" cy="112145"/>
          </a:xfrm>
          <a:prstGeom prst="rect">
            <a:avLst/>
          </a:prstGeom>
          <a:solidFill>
            <a:schemeClr val="accent3"/>
          </a:solidFill>
          <a:ln cap="flat" cmpd="sng" w="12700">
            <a:solidFill>
              <a:srgbClr val="78787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3" name="Google Shape;953;p32"/>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954" name="Google Shape;954;p32"/>
          <p:cNvPicPr preferRelativeResize="0"/>
          <p:nvPr/>
        </p:nvPicPr>
        <p:blipFill rotWithShape="1">
          <a:blip r:embed="rId5">
            <a:alphaModFix/>
          </a:blip>
          <a:srcRect b="0" l="0" r="0" t="0"/>
          <a:stretch/>
        </p:blipFill>
        <p:spPr>
          <a:xfrm>
            <a:off x="263352" y="6498864"/>
            <a:ext cx="2321619" cy="314512"/>
          </a:xfrm>
          <a:prstGeom prst="rect">
            <a:avLst/>
          </a:prstGeom>
          <a:noFill/>
          <a:ln>
            <a:noFill/>
          </a:ln>
        </p:spPr>
      </p:pic>
      <p:pic>
        <p:nvPicPr>
          <p:cNvPr id="955" name="Google Shape;955;p32"/>
          <p:cNvPicPr preferRelativeResize="0"/>
          <p:nvPr/>
        </p:nvPicPr>
        <p:blipFill rotWithShape="1">
          <a:blip r:embed="rId6">
            <a:alphaModFix/>
          </a:blip>
          <a:srcRect b="0" l="0" r="0" t="0"/>
          <a:stretch/>
        </p:blipFill>
        <p:spPr>
          <a:xfrm>
            <a:off x="1772024" y="6453335"/>
            <a:ext cx="2595784" cy="404683"/>
          </a:xfrm>
          <a:prstGeom prst="rect">
            <a:avLst/>
          </a:prstGeom>
          <a:noFill/>
          <a:ln>
            <a:noFill/>
          </a:ln>
        </p:spPr>
      </p:pic>
      <p:sp>
        <p:nvSpPr>
          <p:cNvPr id="956" name="Google Shape;956;p32"/>
          <p:cNvSpPr txBox="1"/>
          <p:nvPr/>
        </p:nvSpPr>
        <p:spPr>
          <a:xfrm>
            <a:off x="8184232" y="6471762"/>
            <a:ext cx="414224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b="0" i="0" lang="es-ES" sz="1600">
                <a:solidFill>
                  <a:schemeClr val="accent2"/>
                </a:solidFill>
                <a:latin typeface="Arial"/>
                <a:ea typeface="Arial"/>
                <a:cs typeface="Arial"/>
                <a:sym typeface="Arial"/>
              </a:rPr>
              <a:t>Organización Estructural</a:t>
            </a:r>
            <a:endParaRPr sz="1600">
              <a:solidFill>
                <a:schemeClr val="accent2"/>
              </a:solidFill>
              <a:latin typeface="Arial"/>
              <a:ea typeface="Arial"/>
              <a:cs typeface="Arial"/>
              <a:sym typeface="Arial"/>
            </a:endParaRPr>
          </a:p>
        </p:txBody>
      </p:sp>
      <p:sp>
        <p:nvSpPr>
          <p:cNvPr id="957" name="Google Shape;957;p32"/>
          <p:cNvSpPr/>
          <p:nvPr/>
        </p:nvSpPr>
        <p:spPr>
          <a:xfrm>
            <a:off x="73365" y="3216249"/>
            <a:ext cx="5518640"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Cabios de Eucaliptus </a:t>
            </a:r>
            <a:r>
              <a:rPr lang="es-ES" sz="1200" u="sng">
                <a:solidFill>
                  <a:schemeClr val="dk1"/>
                </a:solidFill>
                <a:latin typeface="Arial"/>
                <a:ea typeface="Arial"/>
                <a:cs typeface="Arial"/>
                <a:sym typeface="Arial"/>
              </a:rPr>
              <a:t>( 0,10m x 0,25m) x 430 kg/m³</a:t>
            </a:r>
            <a:r>
              <a:rPr lang="es-ES" sz="1200">
                <a:solidFill>
                  <a:schemeClr val="dk1"/>
                </a:solidFill>
                <a:latin typeface="Arial"/>
                <a:ea typeface="Arial"/>
                <a:cs typeface="Arial"/>
                <a:sym typeface="Arial"/>
              </a:rPr>
              <a:t>          18,0 kg/m</a:t>
            </a:r>
            <a:r>
              <a:rPr baseline="30000" lang="es-ES" sz="1200">
                <a:solidFill>
                  <a:schemeClr val="dk1"/>
                </a:solidFill>
                <a:latin typeface="Arial"/>
                <a:ea typeface="Arial"/>
                <a:cs typeface="Arial"/>
                <a:sym typeface="Arial"/>
              </a:rPr>
              <a:t>2</a:t>
            </a:r>
            <a:endParaRPr sz="1200">
              <a:solidFill>
                <a:schemeClr val="dk1"/>
              </a:solidFill>
              <a:latin typeface="Arial"/>
              <a:ea typeface="Arial"/>
              <a:cs typeface="Arial"/>
              <a:sym typeface="Arial"/>
            </a:endParaRPr>
          </a:p>
          <a:p>
            <a:pPr indent="0" lvl="0" marL="0" marR="0" rtl="0" algn="just">
              <a:spcBef>
                <a:spcPts val="0"/>
              </a:spcBef>
              <a:spcAft>
                <a:spcPts val="0"/>
              </a:spcAft>
              <a:buNone/>
            </a:pPr>
            <a:r>
              <a:rPr lang="es-ES" sz="1200">
                <a:solidFill>
                  <a:schemeClr val="dk1"/>
                </a:solidFill>
                <a:latin typeface="Arial"/>
                <a:ea typeface="Arial"/>
                <a:cs typeface="Arial"/>
                <a:sym typeface="Arial"/>
              </a:rPr>
              <a:t>                                                     0,60m </a:t>
            </a:r>
            <a:endParaRPr sz="1200">
              <a:solidFill>
                <a:schemeClr val="dk1"/>
              </a:solidFill>
              <a:latin typeface="Arial"/>
              <a:ea typeface="Arial"/>
              <a:cs typeface="Arial"/>
              <a:sym typeface="Arial"/>
            </a:endParaRPr>
          </a:p>
        </p:txBody>
      </p:sp>
      <p:cxnSp>
        <p:nvCxnSpPr>
          <p:cNvPr id="958" name="Google Shape;958;p32"/>
          <p:cNvCxnSpPr/>
          <p:nvPr/>
        </p:nvCxnSpPr>
        <p:spPr>
          <a:xfrm>
            <a:off x="3730306" y="5411350"/>
            <a:ext cx="1341487" cy="0"/>
          </a:xfrm>
          <a:prstGeom prst="straightConnector1">
            <a:avLst/>
          </a:prstGeom>
          <a:noFill/>
          <a:ln cap="flat" cmpd="sng" w="12700">
            <a:solidFill>
              <a:schemeClr val="dk1"/>
            </a:solidFill>
            <a:prstDash val="solid"/>
            <a:miter lim="800000"/>
            <a:headEnd len="sm" w="sm" type="none"/>
            <a:tailEnd len="sm" w="sm" type="none"/>
          </a:ln>
        </p:spPr>
      </p:cxnSp>
      <p:cxnSp>
        <p:nvCxnSpPr>
          <p:cNvPr id="959" name="Google Shape;959;p32"/>
          <p:cNvCxnSpPr/>
          <p:nvPr/>
        </p:nvCxnSpPr>
        <p:spPr>
          <a:xfrm>
            <a:off x="3572958" y="6037066"/>
            <a:ext cx="1656184" cy="0"/>
          </a:xfrm>
          <a:prstGeom prst="straightConnector1">
            <a:avLst/>
          </a:prstGeom>
          <a:noFill/>
          <a:ln cap="flat" cmpd="sng" w="12700">
            <a:solidFill>
              <a:schemeClr val="dk1"/>
            </a:solidFill>
            <a:prstDash val="solid"/>
            <a:miter lim="800000"/>
            <a:headEnd len="sm" w="sm" type="none"/>
            <a:tailEnd len="sm" w="sm" type="none"/>
          </a:ln>
        </p:spPr>
      </p:cxnSp>
      <p:sp>
        <p:nvSpPr>
          <p:cNvPr id="960" name="Google Shape;960;p32"/>
          <p:cNvSpPr/>
          <p:nvPr/>
        </p:nvSpPr>
        <p:spPr>
          <a:xfrm>
            <a:off x="72069" y="3771640"/>
            <a:ext cx="5519936" cy="27699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Machimbre de Eucaliptus         0,025 m x 430 kg/m³         10,8 kg/m²  </a:t>
            </a:r>
            <a:endParaRPr/>
          </a:p>
        </p:txBody>
      </p:sp>
      <p:sp>
        <p:nvSpPr>
          <p:cNvPr id="961" name="Google Shape;961;p32"/>
          <p:cNvSpPr/>
          <p:nvPr/>
        </p:nvSpPr>
        <p:spPr>
          <a:xfrm>
            <a:off x="72069" y="4191504"/>
            <a:ext cx="6003506"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Listones de pino  </a:t>
            </a:r>
            <a:r>
              <a:rPr lang="es-ES" sz="1200" u="sng">
                <a:solidFill>
                  <a:schemeClr val="dk1"/>
                </a:solidFill>
                <a:latin typeface="Arial"/>
                <a:ea typeface="Arial"/>
                <a:cs typeface="Arial"/>
                <a:sym typeface="Arial"/>
              </a:rPr>
              <a:t>(0,05m x 0,05m) x  390 kg/m³</a:t>
            </a:r>
            <a:r>
              <a:rPr lang="es-ES" sz="1200">
                <a:solidFill>
                  <a:schemeClr val="dk1"/>
                </a:solidFill>
                <a:latin typeface="Arial"/>
                <a:ea typeface="Arial"/>
                <a:cs typeface="Arial"/>
                <a:sym typeface="Arial"/>
              </a:rPr>
              <a:t>                  1,6 kg/m</a:t>
            </a:r>
            <a:r>
              <a:rPr baseline="30000" lang="es-ES" sz="1200">
                <a:solidFill>
                  <a:schemeClr val="dk1"/>
                </a:solidFill>
                <a:latin typeface="Arial"/>
                <a:ea typeface="Arial"/>
                <a:cs typeface="Arial"/>
                <a:sym typeface="Arial"/>
              </a:rPr>
              <a:t>2</a:t>
            </a:r>
            <a:r>
              <a:rPr lang="es-E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marR="0" rtl="0" algn="just">
              <a:spcBef>
                <a:spcPts val="0"/>
              </a:spcBef>
              <a:spcAft>
                <a:spcPts val="0"/>
              </a:spcAft>
              <a:buNone/>
            </a:pPr>
            <a:r>
              <a:rPr lang="es-ES" sz="1200">
                <a:solidFill>
                  <a:schemeClr val="dk1"/>
                </a:solidFill>
                <a:latin typeface="Arial"/>
                <a:ea typeface="Arial"/>
                <a:cs typeface="Arial"/>
                <a:sym typeface="Arial"/>
              </a:rPr>
              <a:t>                                             0,60m	</a:t>
            </a:r>
            <a:endParaRPr sz="1200">
              <a:solidFill>
                <a:schemeClr val="dk1"/>
              </a:solidFill>
              <a:latin typeface="Arial"/>
              <a:ea typeface="Arial"/>
              <a:cs typeface="Arial"/>
              <a:sym typeface="Arial"/>
            </a:endParaRPr>
          </a:p>
        </p:txBody>
      </p:sp>
      <p:sp>
        <p:nvSpPr>
          <p:cNvPr id="962" name="Google Shape;962;p32"/>
          <p:cNvSpPr/>
          <p:nvPr/>
        </p:nvSpPr>
        <p:spPr>
          <a:xfrm>
            <a:off x="68879" y="4692634"/>
            <a:ext cx="5307041"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Clavadera de pino  </a:t>
            </a:r>
            <a:r>
              <a:rPr lang="es-ES" sz="1200" u="sng">
                <a:solidFill>
                  <a:schemeClr val="dk1"/>
                </a:solidFill>
                <a:latin typeface="Arial"/>
                <a:ea typeface="Arial"/>
                <a:cs typeface="Arial"/>
                <a:sym typeface="Arial"/>
              </a:rPr>
              <a:t>(0,05m x 0,1m) x  390 kg/m³</a:t>
            </a:r>
            <a:r>
              <a:rPr lang="es-ES" sz="1200">
                <a:solidFill>
                  <a:schemeClr val="dk1"/>
                </a:solidFill>
                <a:latin typeface="Arial"/>
                <a:ea typeface="Arial"/>
                <a:cs typeface="Arial"/>
                <a:sym typeface="Arial"/>
              </a:rPr>
              <a:t>                 3,9 kg/m</a:t>
            </a:r>
            <a:r>
              <a:rPr baseline="30000" lang="es-ES" sz="1200">
                <a:solidFill>
                  <a:schemeClr val="dk1"/>
                </a:solidFill>
                <a:latin typeface="Arial"/>
                <a:ea typeface="Arial"/>
                <a:cs typeface="Arial"/>
                <a:sym typeface="Arial"/>
              </a:rPr>
              <a:t>2</a:t>
            </a:r>
            <a:r>
              <a:rPr lang="es-E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a:p>
            <a:pPr indent="0" lvl="0" marL="0" marR="0" rtl="0" algn="just">
              <a:spcBef>
                <a:spcPts val="0"/>
              </a:spcBef>
              <a:spcAft>
                <a:spcPts val="0"/>
              </a:spcAft>
              <a:buNone/>
            </a:pPr>
            <a:r>
              <a:rPr lang="es-ES" sz="1200">
                <a:solidFill>
                  <a:schemeClr val="dk1"/>
                </a:solidFill>
                <a:latin typeface="Arial"/>
                <a:ea typeface="Arial"/>
                <a:cs typeface="Arial"/>
                <a:sym typeface="Arial"/>
              </a:rPr>
              <a:t>                                                0,50m	</a:t>
            </a:r>
            <a:endParaRPr sz="1200">
              <a:solidFill>
                <a:schemeClr val="dk1"/>
              </a:solidFill>
              <a:latin typeface="Arial"/>
              <a:ea typeface="Arial"/>
              <a:cs typeface="Arial"/>
              <a:sym typeface="Arial"/>
            </a:endParaRPr>
          </a:p>
        </p:txBody>
      </p:sp>
      <p:sp>
        <p:nvSpPr>
          <p:cNvPr id="963" name="Google Shape;963;p32"/>
          <p:cNvSpPr/>
          <p:nvPr/>
        </p:nvSpPr>
        <p:spPr>
          <a:xfrm>
            <a:off x="71813" y="5148275"/>
            <a:ext cx="4800052" cy="27699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Cubierta de chapa acanalada                                              5,0 kg/m</a:t>
            </a:r>
            <a:r>
              <a:rPr baseline="30000" lang="es-ES" sz="1200">
                <a:solidFill>
                  <a:schemeClr val="dk1"/>
                </a:solidFill>
                <a:latin typeface="Arial"/>
                <a:ea typeface="Arial"/>
                <a:cs typeface="Arial"/>
                <a:sym typeface="Arial"/>
              </a:rPr>
              <a:t>2</a:t>
            </a:r>
            <a:r>
              <a:rPr lang="es-E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p:txBody>
      </p:sp>
      <p:sp>
        <p:nvSpPr>
          <p:cNvPr id="964" name="Google Shape;964;p32"/>
          <p:cNvSpPr/>
          <p:nvPr/>
        </p:nvSpPr>
        <p:spPr>
          <a:xfrm>
            <a:off x="64236" y="5752779"/>
            <a:ext cx="5007557" cy="27699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Carga variable ó viva                                                   </a:t>
            </a:r>
            <a:r>
              <a:rPr b="1" lang="es-ES" sz="1200">
                <a:solidFill>
                  <a:schemeClr val="dk1"/>
                </a:solidFill>
                <a:latin typeface="Arial"/>
                <a:ea typeface="Arial"/>
                <a:cs typeface="Arial"/>
                <a:sym typeface="Arial"/>
              </a:rPr>
              <a:t>L = 100,0   kg/m² </a:t>
            </a:r>
            <a:endParaRPr b="1" sz="1200">
              <a:solidFill>
                <a:schemeClr val="dk1"/>
              </a:solidFill>
              <a:latin typeface="Arial"/>
              <a:ea typeface="Arial"/>
              <a:cs typeface="Arial"/>
              <a:sym typeface="Arial"/>
            </a:endParaRPr>
          </a:p>
        </p:txBody>
      </p:sp>
      <p:sp>
        <p:nvSpPr>
          <p:cNvPr id="965" name="Google Shape;965;p32"/>
          <p:cNvSpPr/>
          <p:nvPr/>
        </p:nvSpPr>
        <p:spPr>
          <a:xfrm>
            <a:off x="71812" y="5477763"/>
            <a:ext cx="5849689" cy="27699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Carga permanente ó muerta                                       </a:t>
            </a:r>
            <a:r>
              <a:rPr b="1" lang="es-ES" sz="1200">
                <a:solidFill>
                  <a:schemeClr val="dk1"/>
                </a:solidFill>
                <a:latin typeface="Arial"/>
                <a:ea typeface="Arial"/>
                <a:cs typeface="Arial"/>
                <a:sym typeface="Arial"/>
              </a:rPr>
              <a:t>D =  39,3   kg/m²</a:t>
            </a:r>
            <a:endParaRPr b="1" sz="1200">
              <a:solidFill>
                <a:schemeClr val="dk1"/>
              </a:solidFill>
              <a:latin typeface="Arial"/>
              <a:ea typeface="Arial"/>
              <a:cs typeface="Arial"/>
              <a:sym typeface="Arial"/>
            </a:endParaRPr>
          </a:p>
        </p:txBody>
      </p:sp>
      <p:sp>
        <p:nvSpPr>
          <p:cNvPr id="966" name="Google Shape;966;p32"/>
          <p:cNvSpPr/>
          <p:nvPr/>
        </p:nvSpPr>
        <p:spPr>
          <a:xfrm>
            <a:off x="71813" y="6020112"/>
            <a:ext cx="5304108"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200">
                <a:solidFill>
                  <a:schemeClr val="dk1"/>
                </a:solidFill>
                <a:latin typeface="Arial"/>
                <a:ea typeface="Arial"/>
                <a:cs typeface="Arial"/>
                <a:sym typeface="Arial"/>
              </a:rPr>
              <a:t>Carga de servicio       	</a:t>
            </a:r>
            <a:r>
              <a:rPr lang="es-ES" sz="1200">
                <a:solidFill>
                  <a:schemeClr val="accent1"/>
                </a:solidFill>
                <a:latin typeface="Arial"/>
                <a:ea typeface="Arial"/>
                <a:cs typeface="Arial"/>
                <a:sym typeface="Arial"/>
              </a:rPr>
              <a:t>                                       </a:t>
            </a:r>
            <a:r>
              <a:rPr b="1" lang="es-ES" sz="1400">
                <a:solidFill>
                  <a:schemeClr val="accent1"/>
                </a:solidFill>
                <a:latin typeface="Arial"/>
                <a:ea typeface="Arial"/>
                <a:cs typeface="Arial"/>
                <a:sym typeface="Arial"/>
              </a:rPr>
              <a:t>q</a:t>
            </a:r>
            <a:r>
              <a:rPr b="1" baseline="-25000" lang="es-ES" sz="1400">
                <a:solidFill>
                  <a:schemeClr val="accent1"/>
                </a:solidFill>
                <a:latin typeface="Arial"/>
                <a:ea typeface="Arial"/>
                <a:cs typeface="Arial"/>
                <a:sym typeface="Arial"/>
              </a:rPr>
              <a:t>s</a:t>
            </a:r>
            <a:r>
              <a:rPr b="1" lang="es-ES" sz="1400">
                <a:solidFill>
                  <a:schemeClr val="accent1"/>
                </a:solidFill>
                <a:latin typeface="Arial"/>
                <a:ea typeface="Arial"/>
                <a:cs typeface="Arial"/>
                <a:sym typeface="Arial"/>
              </a:rPr>
              <a:t> = 139,3  kg/m²</a:t>
            </a:r>
            <a:endParaRPr b="1" sz="1200">
              <a:solidFill>
                <a:schemeClr val="accent1"/>
              </a:solidFill>
              <a:latin typeface="Arial"/>
              <a:ea typeface="Arial"/>
              <a:cs typeface="Arial"/>
              <a:sym typeface="Arial"/>
            </a:endParaRPr>
          </a:p>
        </p:txBody>
      </p:sp>
      <p:sp>
        <p:nvSpPr>
          <p:cNvPr id="967" name="Google Shape;967;p32"/>
          <p:cNvSpPr/>
          <p:nvPr/>
        </p:nvSpPr>
        <p:spPr>
          <a:xfrm>
            <a:off x="3333273" y="1911780"/>
            <a:ext cx="291452" cy="678739"/>
          </a:xfrm>
          <a:prstGeom prst="rect">
            <a:avLst/>
          </a:prstGeom>
          <a:solidFill>
            <a:srgbClr val="FFD966">
              <a:alpha val="65882"/>
            </a:srgbClr>
          </a:solidFill>
          <a:ln cap="flat" cmpd="sng" w="12700">
            <a:solidFill>
              <a:srgbClr val="FEE5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8" name="Google Shape;968;p32"/>
          <p:cNvSpPr/>
          <p:nvPr/>
        </p:nvSpPr>
        <p:spPr>
          <a:xfrm>
            <a:off x="1661150" y="1906261"/>
            <a:ext cx="273340" cy="692360"/>
          </a:xfrm>
          <a:prstGeom prst="rect">
            <a:avLst/>
          </a:prstGeom>
          <a:solidFill>
            <a:srgbClr val="FFD966">
              <a:alpha val="65882"/>
            </a:srgbClr>
          </a:solidFill>
          <a:ln cap="flat" cmpd="sng" w="12700">
            <a:solidFill>
              <a:srgbClr val="FEE5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69" name="Google Shape;969;p32"/>
          <p:cNvSpPr/>
          <p:nvPr/>
        </p:nvSpPr>
        <p:spPr>
          <a:xfrm>
            <a:off x="-27721" y="1938152"/>
            <a:ext cx="290088" cy="678415"/>
          </a:xfrm>
          <a:prstGeom prst="rect">
            <a:avLst/>
          </a:prstGeom>
          <a:solidFill>
            <a:srgbClr val="FFD966">
              <a:alpha val="65882"/>
            </a:srgbClr>
          </a:solidFill>
          <a:ln cap="flat" cmpd="sng" w="12700">
            <a:solidFill>
              <a:srgbClr val="FEE59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970" name="Google Shape;970;p32"/>
          <p:cNvPicPr preferRelativeResize="0"/>
          <p:nvPr/>
        </p:nvPicPr>
        <p:blipFill rotWithShape="1">
          <a:blip r:embed="rId7">
            <a:alphaModFix/>
          </a:blip>
          <a:srcRect b="1341" l="0" r="0" t="1"/>
          <a:stretch/>
        </p:blipFill>
        <p:spPr>
          <a:xfrm>
            <a:off x="6426796" y="15298"/>
            <a:ext cx="5907366" cy="6412811"/>
          </a:xfrm>
          <a:prstGeom prst="rect">
            <a:avLst/>
          </a:prstGeom>
          <a:noFill/>
          <a:ln>
            <a:noFill/>
          </a:ln>
        </p:spPr>
      </p:pic>
      <p:sp>
        <p:nvSpPr>
          <p:cNvPr id="971" name="Google Shape;971;p32"/>
          <p:cNvSpPr/>
          <p:nvPr/>
        </p:nvSpPr>
        <p:spPr>
          <a:xfrm>
            <a:off x="6460197" y="5363885"/>
            <a:ext cx="3616012" cy="107721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dk1"/>
                </a:solidFill>
                <a:latin typeface="Arial"/>
                <a:ea typeface="Arial"/>
                <a:cs typeface="Arial"/>
                <a:sym typeface="Arial"/>
              </a:rPr>
              <a:t>Peso por m</a:t>
            </a:r>
            <a:r>
              <a:rPr b="1" baseline="30000" lang="es-ES" sz="1600">
                <a:solidFill>
                  <a:schemeClr val="dk1"/>
                </a:solidFill>
                <a:latin typeface="Arial"/>
                <a:ea typeface="Arial"/>
                <a:cs typeface="Arial"/>
                <a:sym typeface="Arial"/>
              </a:rPr>
              <a:t>2</a:t>
            </a:r>
            <a:r>
              <a:rPr b="1" lang="es-ES" sz="1600">
                <a:solidFill>
                  <a:schemeClr val="dk1"/>
                </a:solidFill>
                <a:latin typeface="Arial"/>
                <a:ea typeface="Arial"/>
                <a:cs typeface="Arial"/>
                <a:sym typeface="Arial"/>
              </a:rPr>
              <a:t> de elementos lineales: </a:t>
            </a:r>
            <a:endParaRPr/>
          </a:p>
          <a:p>
            <a:pPr indent="0" lvl="0" marL="0" marR="0" rtl="0" algn="just">
              <a:spcBef>
                <a:spcPts val="0"/>
              </a:spcBef>
              <a:spcAft>
                <a:spcPts val="0"/>
              </a:spcAft>
              <a:buNone/>
            </a:pPr>
            <a:r>
              <a:t/>
            </a:r>
            <a:endParaRPr b="1" sz="1600" u="sng">
              <a:solidFill>
                <a:schemeClr val="dk1"/>
              </a:solidFill>
              <a:latin typeface="Arial"/>
              <a:ea typeface="Arial"/>
              <a:cs typeface="Arial"/>
              <a:sym typeface="Arial"/>
            </a:endParaRPr>
          </a:p>
          <a:p>
            <a:pPr indent="0" lvl="0" marL="0" marR="0" rtl="0" algn="ctr">
              <a:spcBef>
                <a:spcPts val="0"/>
              </a:spcBef>
              <a:spcAft>
                <a:spcPts val="0"/>
              </a:spcAft>
              <a:buNone/>
            </a:pPr>
            <a:r>
              <a:rPr b="1" lang="es-ES" sz="1600" u="sng">
                <a:solidFill>
                  <a:schemeClr val="dk1"/>
                </a:solidFill>
                <a:latin typeface="Arial"/>
                <a:ea typeface="Arial"/>
                <a:cs typeface="Arial"/>
                <a:sym typeface="Arial"/>
              </a:rPr>
              <a:t>( b x h) x Pesp</a:t>
            </a:r>
            <a:r>
              <a:rPr b="1" lang="es-ES" sz="1600">
                <a:solidFill>
                  <a:schemeClr val="dk1"/>
                </a:solidFill>
                <a:latin typeface="Arial"/>
                <a:ea typeface="Arial"/>
                <a:cs typeface="Arial"/>
                <a:sym typeface="Arial"/>
              </a:rPr>
              <a:t> </a:t>
            </a:r>
            <a:endParaRPr/>
          </a:p>
          <a:p>
            <a:pPr indent="0" lvl="0" marL="0" marR="0" rtl="0" algn="ctr">
              <a:spcBef>
                <a:spcPts val="0"/>
              </a:spcBef>
              <a:spcAft>
                <a:spcPts val="0"/>
              </a:spcAft>
              <a:buNone/>
            </a:pPr>
            <a:r>
              <a:rPr b="1" lang="es-ES" sz="1600">
                <a:solidFill>
                  <a:schemeClr val="accent2"/>
                </a:solidFill>
                <a:latin typeface="Arial"/>
                <a:ea typeface="Arial"/>
                <a:cs typeface="Arial"/>
                <a:sym typeface="Arial"/>
              </a:rPr>
              <a:t> separación</a:t>
            </a:r>
            <a:endParaRPr b="1" sz="1600">
              <a:solidFill>
                <a:schemeClr val="accent2"/>
              </a:solidFill>
              <a:latin typeface="Arial"/>
              <a:ea typeface="Arial"/>
              <a:cs typeface="Arial"/>
              <a:sym typeface="Arial"/>
            </a:endParaRPr>
          </a:p>
        </p:txBody>
      </p:sp>
      <p:sp>
        <p:nvSpPr>
          <p:cNvPr id="972" name="Google Shape;972;p32"/>
          <p:cNvSpPr/>
          <p:nvPr/>
        </p:nvSpPr>
        <p:spPr>
          <a:xfrm>
            <a:off x="4510104" y="2118367"/>
            <a:ext cx="1620321" cy="488216"/>
          </a:xfrm>
          <a:prstGeom prst="rect">
            <a:avLst/>
          </a:prstGeom>
          <a:solidFill>
            <a:srgbClr val="FFF2CC">
              <a:alpha val="16862"/>
            </a:srgbClr>
          </a:solidFill>
          <a:ln cap="flat" cmpd="sng" w="1905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3" name="Google Shape;973;p32"/>
          <p:cNvSpPr/>
          <p:nvPr/>
        </p:nvSpPr>
        <p:spPr>
          <a:xfrm>
            <a:off x="4511301" y="1872592"/>
            <a:ext cx="1751639" cy="264007"/>
          </a:xfrm>
          <a:prstGeom prst="rect">
            <a:avLst/>
          </a:prstGeom>
          <a:solidFill>
            <a:schemeClr val="accent2">
              <a:alpha val="16862"/>
            </a:schemeClr>
          </a:solidFill>
          <a:ln cap="flat" cmpd="sng" w="19050">
            <a:solidFill>
              <a:srgbClr val="C55A1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4" name="Google Shape;974;p32"/>
          <p:cNvSpPr/>
          <p:nvPr/>
        </p:nvSpPr>
        <p:spPr>
          <a:xfrm>
            <a:off x="2144748" y="934079"/>
            <a:ext cx="2228499" cy="250502"/>
          </a:xfrm>
          <a:prstGeom prst="rect">
            <a:avLst/>
          </a:prstGeom>
          <a:solidFill>
            <a:schemeClr val="accent2">
              <a:alpha val="16862"/>
            </a:schemeClr>
          </a:solidFill>
          <a:ln cap="flat" cmpd="sng" w="190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5" name="Google Shape;975;p32"/>
          <p:cNvSpPr/>
          <p:nvPr/>
        </p:nvSpPr>
        <p:spPr>
          <a:xfrm>
            <a:off x="755638" y="638541"/>
            <a:ext cx="2407954" cy="295538"/>
          </a:xfrm>
          <a:prstGeom prst="rect">
            <a:avLst/>
          </a:prstGeom>
          <a:solidFill>
            <a:srgbClr val="9CC2E5">
              <a:alpha val="16862"/>
            </a:srgbClr>
          </a:solidFill>
          <a:ln cap="flat" cmpd="sng" w="19050">
            <a:solidFill>
              <a:srgbClr val="2E75B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6" name="Google Shape;976;p32"/>
          <p:cNvSpPr/>
          <p:nvPr/>
        </p:nvSpPr>
        <p:spPr>
          <a:xfrm>
            <a:off x="4469542" y="1119162"/>
            <a:ext cx="1619784" cy="264007"/>
          </a:xfrm>
          <a:prstGeom prst="rect">
            <a:avLst/>
          </a:prstGeom>
          <a:solidFill>
            <a:srgbClr val="757070">
              <a:alpha val="16862"/>
            </a:srgbClr>
          </a:solidFill>
          <a:ln cap="flat" cmpd="sng" w="1905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977" name="Google Shape;977;p32"/>
          <p:cNvCxnSpPr/>
          <p:nvPr/>
        </p:nvCxnSpPr>
        <p:spPr>
          <a:xfrm>
            <a:off x="8256240" y="2566124"/>
            <a:ext cx="1008112" cy="568394"/>
          </a:xfrm>
          <a:prstGeom prst="straightConnector1">
            <a:avLst/>
          </a:prstGeom>
          <a:noFill/>
          <a:ln cap="flat" cmpd="sng" w="19050">
            <a:solidFill>
              <a:schemeClr val="dk1"/>
            </a:solidFill>
            <a:prstDash val="solid"/>
            <a:miter lim="800000"/>
            <a:headEnd len="med" w="med" type="triangle"/>
            <a:tailEnd len="med" w="med" type="triangle"/>
          </a:ln>
        </p:spPr>
      </p:cxnSp>
      <p:sp>
        <p:nvSpPr>
          <p:cNvPr id="978" name="Google Shape;978;p32"/>
          <p:cNvSpPr txBox="1"/>
          <p:nvPr/>
        </p:nvSpPr>
        <p:spPr>
          <a:xfrm rot="1962845">
            <a:off x="8594842" y="2629844"/>
            <a:ext cx="48457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200">
                <a:solidFill>
                  <a:schemeClr val="dk1"/>
                </a:solidFill>
                <a:latin typeface="Arial"/>
                <a:ea typeface="Arial"/>
                <a:cs typeface="Arial"/>
                <a:sym typeface="Arial"/>
              </a:rPr>
              <a:t>0,50</a:t>
            </a:r>
            <a:endParaRPr b="1" sz="1200">
              <a:solidFill>
                <a:schemeClr val="dk1"/>
              </a:solidFill>
              <a:latin typeface="Arial"/>
              <a:ea typeface="Arial"/>
              <a:cs typeface="Arial"/>
              <a:sym typeface="Arial"/>
            </a:endParaRPr>
          </a:p>
        </p:txBody>
      </p:sp>
      <p:sp>
        <p:nvSpPr>
          <p:cNvPr id="979" name="Google Shape;979;p32"/>
          <p:cNvSpPr/>
          <p:nvPr/>
        </p:nvSpPr>
        <p:spPr>
          <a:xfrm>
            <a:off x="10102" y="-21535"/>
            <a:ext cx="597310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400"/>
              <a:buFont typeface="Arial"/>
              <a:buNone/>
            </a:pPr>
            <a:r>
              <a:rPr b="1" lang="es-ES" sz="2400">
                <a:solidFill>
                  <a:schemeClr val="accent2"/>
                </a:solidFill>
                <a:latin typeface="Arial"/>
                <a:ea typeface="Arial"/>
                <a:cs typeface="Arial"/>
                <a:sym typeface="Arial"/>
              </a:rPr>
              <a:t>Cálculo de la carga del plano superior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97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97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97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97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97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97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83" name="Shape 983"/>
        <p:cNvGrpSpPr/>
        <p:nvPr/>
      </p:nvGrpSpPr>
      <p:grpSpPr>
        <a:xfrm>
          <a:off x="0" y="0"/>
          <a:ext cx="0" cy="0"/>
          <a:chOff x="0" y="0"/>
          <a:chExt cx="0" cy="0"/>
        </a:xfrm>
      </p:grpSpPr>
      <p:sp>
        <p:nvSpPr>
          <p:cNvPr id="984" name="Google Shape;984;p33"/>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5" name="Google Shape;985;p33"/>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6" name="Google Shape;986;p33"/>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987" name="Google Shape;987;p33"/>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988" name="Google Shape;988;p33"/>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989" name="Google Shape;989;p33"/>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990" name="Google Shape;990;p33"/>
          <p:cNvSpPr/>
          <p:nvPr/>
        </p:nvSpPr>
        <p:spPr>
          <a:xfrm>
            <a:off x="479376" y="2492896"/>
            <a:ext cx="8064896" cy="13849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2"/>
                </a:solidFill>
                <a:latin typeface="Arial"/>
                <a:ea typeface="Arial"/>
                <a:cs typeface="Arial"/>
                <a:sym typeface="Arial"/>
              </a:rPr>
              <a:t>Análisis de cargas del plano superior</a:t>
            </a:r>
            <a:endParaRPr/>
          </a:p>
          <a:p>
            <a:pPr indent="-457200" lvl="0" marL="457200" marR="0" rtl="0" algn="l">
              <a:spcBef>
                <a:spcPts val="0"/>
              </a:spcBef>
              <a:spcAft>
                <a:spcPts val="0"/>
              </a:spcAft>
              <a:buClr>
                <a:schemeClr val="accent2"/>
              </a:buClr>
              <a:buSzPts val="2800"/>
              <a:buFont typeface="Arial"/>
              <a:buChar char="•"/>
            </a:pPr>
            <a:r>
              <a:rPr b="1" lang="es-ES" sz="2800">
                <a:solidFill>
                  <a:schemeClr val="accent2"/>
                </a:solidFill>
                <a:latin typeface="Arial"/>
                <a:ea typeface="Arial"/>
                <a:cs typeface="Arial"/>
                <a:sym typeface="Arial"/>
              </a:rPr>
              <a:t>En losas</a:t>
            </a:r>
            <a:endParaRPr/>
          </a:p>
          <a:p>
            <a:pPr indent="-457200" lvl="0" marL="457200" marR="0" rtl="0" algn="l">
              <a:spcBef>
                <a:spcPts val="0"/>
              </a:spcBef>
              <a:spcAft>
                <a:spcPts val="0"/>
              </a:spcAft>
              <a:buClr>
                <a:schemeClr val="accent2"/>
              </a:buClr>
              <a:buSzPts val="2800"/>
              <a:buFont typeface="Arial"/>
              <a:buChar char="•"/>
            </a:pPr>
            <a:r>
              <a:rPr b="1" lang="es-ES" sz="2800">
                <a:solidFill>
                  <a:schemeClr val="accent2"/>
                </a:solidFill>
                <a:latin typeface="Arial"/>
                <a:ea typeface="Arial"/>
                <a:cs typeface="Arial"/>
                <a:sym typeface="Arial"/>
              </a:rPr>
              <a:t>En entramados de madera y </a:t>
            </a:r>
            <a:r>
              <a:rPr b="1" lang="es-ES" sz="2800">
                <a:solidFill>
                  <a:schemeClr val="dk1"/>
                </a:solidFill>
                <a:latin typeface="Arial"/>
                <a:ea typeface="Arial"/>
                <a:cs typeface="Arial"/>
                <a:sym typeface="Arial"/>
              </a:rPr>
              <a:t>acero</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94" name="Shape 994"/>
        <p:cNvGrpSpPr/>
        <p:nvPr/>
      </p:nvGrpSpPr>
      <p:grpSpPr>
        <a:xfrm>
          <a:off x="0" y="0"/>
          <a:ext cx="0" cy="0"/>
          <a:chOff x="0" y="0"/>
          <a:chExt cx="0" cy="0"/>
        </a:xfrm>
      </p:grpSpPr>
      <p:sp>
        <p:nvSpPr>
          <p:cNvPr id="995" name="Google Shape;995;p34"/>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96" name="Google Shape;996;p34"/>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97" name="Google Shape;997;p34"/>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998" name="Google Shape;998;p34"/>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999" name="Google Shape;999;p34"/>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1000" name="Google Shape;1000;p34"/>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pic>
        <p:nvPicPr>
          <p:cNvPr id="1001" name="Google Shape;1001;p34"/>
          <p:cNvPicPr preferRelativeResize="0"/>
          <p:nvPr/>
        </p:nvPicPr>
        <p:blipFill rotWithShape="1">
          <a:blip r:embed="rId5">
            <a:alphaModFix/>
          </a:blip>
          <a:srcRect b="0" l="0" r="0" t="0"/>
          <a:stretch/>
        </p:blipFill>
        <p:spPr>
          <a:xfrm>
            <a:off x="2711624" y="-1020655"/>
            <a:ext cx="9999574" cy="6666383"/>
          </a:xfrm>
          <a:prstGeom prst="rect">
            <a:avLst/>
          </a:prstGeom>
          <a:noFill/>
          <a:ln>
            <a:noFill/>
          </a:ln>
        </p:spPr>
      </p:pic>
      <p:sp>
        <p:nvSpPr>
          <p:cNvPr id="1002" name="Google Shape;1002;p34"/>
          <p:cNvSpPr/>
          <p:nvPr/>
        </p:nvSpPr>
        <p:spPr>
          <a:xfrm>
            <a:off x="193151" y="5318822"/>
            <a:ext cx="28585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rgbClr val="000000"/>
                </a:solidFill>
                <a:latin typeface="Calibri"/>
                <a:ea typeface="Calibri"/>
                <a:cs typeface="Calibri"/>
                <a:sym typeface="Calibri"/>
              </a:rPr>
              <a:t>Casa Canning/</a:t>
            </a:r>
            <a:endParaRPr/>
          </a:p>
          <a:p>
            <a:pPr indent="0" lvl="0" marL="0" marR="0" rtl="0" algn="l">
              <a:spcBef>
                <a:spcPts val="0"/>
              </a:spcBef>
              <a:spcAft>
                <a:spcPts val="0"/>
              </a:spcAft>
              <a:buNone/>
            </a:pPr>
            <a:r>
              <a:rPr b="1" lang="es-ES" sz="2000">
                <a:solidFill>
                  <a:srgbClr val="000000"/>
                </a:solidFill>
                <a:latin typeface="Calibri"/>
                <a:ea typeface="Calibri"/>
                <a:cs typeface="Calibri"/>
                <a:sym typeface="Calibri"/>
              </a:rPr>
              <a:t>Estudio Borrachia</a:t>
            </a:r>
            <a:endParaRPr b="1" sz="200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pic>
        <p:nvPicPr>
          <p:cNvPr id="1008" name="Google Shape;1008;p35"/>
          <p:cNvPicPr preferRelativeResize="0"/>
          <p:nvPr/>
        </p:nvPicPr>
        <p:blipFill rotWithShape="1">
          <a:blip r:embed="rId3">
            <a:alphaModFix/>
          </a:blip>
          <a:srcRect b="0" l="0" r="0" t="0"/>
          <a:stretch/>
        </p:blipFill>
        <p:spPr>
          <a:xfrm>
            <a:off x="-1896888" y="-243408"/>
            <a:ext cx="12192000" cy="6008370"/>
          </a:xfrm>
          <a:prstGeom prst="rect">
            <a:avLst/>
          </a:prstGeom>
          <a:noFill/>
          <a:ln>
            <a:noFill/>
          </a:ln>
        </p:spPr>
      </p:pic>
      <p:sp>
        <p:nvSpPr>
          <p:cNvPr id="1009" name="Google Shape;1009;p35"/>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010" name="Google Shape;1010;p35"/>
          <p:cNvPicPr preferRelativeResize="0"/>
          <p:nvPr/>
        </p:nvPicPr>
        <p:blipFill rotWithShape="1">
          <a:blip r:embed="rId4">
            <a:alphaModFix/>
          </a:blip>
          <a:srcRect b="0" l="0" r="0" t="0"/>
          <a:stretch/>
        </p:blipFill>
        <p:spPr>
          <a:xfrm>
            <a:off x="263352" y="6498864"/>
            <a:ext cx="2321619" cy="314512"/>
          </a:xfrm>
          <a:prstGeom prst="rect">
            <a:avLst/>
          </a:prstGeom>
          <a:noFill/>
          <a:ln>
            <a:noFill/>
          </a:ln>
        </p:spPr>
      </p:pic>
      <p:pic>
        <p:nvPicPr>
          <p:cNvPr id="1011" name="Google Shape;1011;p35"/>
          <p:cNvPicPr preferRelativeResize="0"/>
          <p:nvPr/>
        </p:nvPicPr>
        <p:blipFill rotWithShape="1">
          <a:blip r:embed="rId5">
            <a:alphaModFix/>
          </a:blip>
          <a:srcRect b="0" l="0" r="0" t="0"/>
          <a:stretch/>
        </p:blipFill>
        <p:spPr>
          <a:xfrm>
            <a:off x="1772024" y="6453335"/>
            <a:ext cx="2595784" cy="404683"/>
          </a:xfrm>
          <a:prstGeom prst="rect">
            <a:avLst/>
          </a:prstGeom>
          <a:noFill/>
          <a:ln>
            <a:noFill/>
          </a:ln>
        </p:spPr>
      </p:pic>
      <p:sp>
        <p:nvSpPr>
          <p:cNvPr id="1012" name="Google Shape;1012;p35"/>
          <p:cNvSpPr/>
          <p:nvPr/>
        </p:nvSpPr>
        <p:spPr>
          <a:xfrm>
            <a:off x="193151" y="5523284"/>
            <a:ext cx="28585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rgbClr val="000000"/>
                </a:solidFill>
                <a:latin typeface="Calibri"/>
                <a:ea typeface="Calibri"/>
                <a:cs typeface="Calibri"/>
                <a:sym typeface="Calibri"/>
              </a:rPr>
              <a:t>Casa Canning/</a:t>
            </a:r>
            <a:endParaRPr/>
          </a:p>
          <a:p>
            <a:pPr indent="0" lvl="0" marL="0" marR="0" rtl="0" algn="l">
              <a:spcBef>
                <a:spcPts val="0"/>
              </a:spcBef>
              <a:spcAft>
                <a:spcPts val="0"/>
              </a:spcAft>
              <a:buNone/>
            </a:pPr>
            <a:r>
              <a:rPr b="1" lang="es-ES" sz="2000">
                <a:solidFill>
                  <a:srgbClr val="000000"/>
                </a:solidFill>
                <a:latin typeface="Calibri"/>
                <a:ea typeface="Calibri"/>
                <a:cs typeface="Calibri"/>
                <a:sym typeface="Calibri"/>
              </a:rPr>
              <a:t>Estudio Borrachia</a:t>
            </a:r>
            <a:endParaRPr b="1" sz="2000">
              <a:solidFill>
                <a:srgbClr val="000000"/>
              </a:solidFill>
              <a:latin typeface="Calibri"/>
              <a:ea typeface="Calibri"/>
              <a:cs typeface="Calibri"/>
              <a:sym typeface="Calibri"/>
            </a:endParaRPr>
          </a:p>
        </p:txBody>
      </p:sp>
      <p:sp>
        <p:nvSpPr>
          <p:cNvPr id="1013" name="Google Shape;1013;p35"/>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36"/>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9" name="Google Shape;1019;p36"/>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20" name="Google Shape;1020;p36"/>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021" name="Google Shape;1021;p36"/>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1022" name="Google Shape;1022;p36"/>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1023" name="Google Shape;1023;p36"/>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1024" name="Google Shape;1024;p36"/>
          <p:cNvSpPr/>
          <p:nvPr/>
        </p:nvSpPr>
        <p:spPr>
          <a:xfrm>
            <a:off x="5733073" y="2903603"/>
            <a:ext cx="5196753"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Correas      </a:t>
            </a:r>
            <a:r>
              <a:rPr lang="es-ES" sz="1400" u="sng">
                <a:solidFill>
                  <a:schemeClr val="dk1"/>
                </a:solidFill>
                <a:latin typeface="Arial"/>
                <a:ea typeface="Arial"/>
                <a:cs typeface="Arial"/>
                <a:sym typeface="Arial"/>
              </a:rPr>
              <a:t>4 kg/m</a:t>
            </a:r>
            <a:r>
              <a:rPr lang="es-ES" sz="1400">
                <a:solidFill>
                  <a:schemeClr val="dk1"/>
                </a:solidFill>
                <a:latin typeface="Arial"/>
                <a:ea typeface="Arial"/>
                <a:cs typeface="Arial"/>
                <a:sym typeface="Arial"/>
              </a:rPr>
              <a:t>         		                   5,0 kg/m</a:t>
            </a:r>
            <a:r>
              <a:rPr baseline="30000" lang="es-ES" sz="1400">
                <a:solidFill>
                  <a:schemeClr val="dk1"/>
                </a:solidFill>
                <a:latin typeface="Arial"/>
                <a:ea typeface="Arial"/>
                <a:cs typeface="Arial"/>
                <a:sym typeface="Arial"/>
              </a:rPr>
              <a:t>2</a:t>
            </a:r>
            <a:endParaRPr sz="1400">
              <a:solidFill>
                <a:schemeClr val="dk1"/>
              </a:solidFill>
              <a:latin typeface="Arial"/>
              <a:ea typeface="Arial"/>
              <a:cs typeface="Arial"/>
              <a:sym typeface="Arial"/>
            </a:endParaRPr>
          </a:p>
          <a:p>
            <a:pPr indent="0" lvl="0" marL="0" marR="0" rtl="0" algn="just">
              <a:spcBef>
                <a:spcPts val="0"/>
              </a:spcBef>
              <a:spcAft>
                <a:spcPts val="0"/>
              </a:spcAft>
              <a:buNone/>
            </a:pPr>
            <a:r>
              <a:rPr lang="es-ES" sz="1400">
                <a:solidFill>
                  <a:schemeClr val="dk1"/>
                </a:solidFill>
                <a:latin typeface="Arial"/>
                <a:ea typeface="Arial"/>
                <a:cs typeface="Arial"/>
                <a:sym typeface="Arial"/>
              </a:rPr>
              <a:t>                     0,80m </a:t>
            </a:r>
            <a:endParaRPr sz="1400">
              <a:solidFill>
                <a:schemeClr val="dk1"/>
              </a:solidFill>
              <a:latin typeface="Arial"/>
              <a:ea typeface="Arial"/>
              <a:cs typeface="Arial"/>
              <a:sym typeface="Arial"/>
            </a:endParaRPr>
          </a:p>
        </p:txBody>
      </p:sp>
      <p:cxnSp>
        <p:nvCxnSpPr>
          <p:cNvPr id="1025" name="Google Shape;1025;p36"/>
          <p:cNvCxnSpPr/>
          <p:nvPr/>
        </p:nvCxnSpPr>
        <p:spPr>
          <a:xfrm>
            <a:off x="8924296" y="4114788"/>
            <a:ext cx="1420249" cy="0"/>
          </a:xfrm>
          <a:prstGeom prst="straightConnector1">
            <a:avLst/>
          </a:prstGeom>
          <a:noFill/>
          <a:ln cap="flat" cmpd="sng" w="12700">
            <a:solidFill>
              <a:schemeClr val="dk1"/>
            </a:solidFill>
            <a:prstDash val="solid"/>
            <a:miter lim="800000"/>
            <a:headEnd len="sm" w="sm" type="none"/>
            <a:tailEnd len="sm" w="sm" type="none"/>
          </a:ln>
        </p:spPr>
      </p:cxnSp>
      <p:cxnSp>
        <p:nvCxnSpPr>
          <p:cNvPr id="1026" name="Google Shape;1026;p36"/>
          <p:cNvCxnSpPr/>
          <p:nvPr/>
        </p:nvCxnSpPr>
        <p:spPr>
          <a:xfrm>
            <a:off x="8781406" y="4910009"/>
            <a:ext cx="1753423" cy="0"/>
          </a:xfrm>
          <a:prstGeom prst="straightConnector1">
            <a:avLst/>
          </a:prstGeom>
          <a:noFill/>
          <a:ln cap="flat" cmpd="sng" w="12700">
            <a:solidFill>
              <a:schemeClr val="dk1"/>
            </a:solidFill>
            <a:prstDash val="solid"/>
            <a:miter lim="800000"/>
            <a:headEnd len="sm" w="sm" type="none"/>
            <a:tailEnd len="sm" w="sm" type="none"/>
          </a:ln>
        </p:spPr>
      </p:cxnSp>
      <p:sp>
        <p:nvSpPr>
          <p:cNvPr id="1027" name="Google Shape;1027;p36"/>
          <p:cNvSpPr/>
          <p:nvPr/>
        </p:nvSpPr>
        <p:spPr>
          <a:xfrm>
            <a:off x="5719050" y="3413838"/>
            <a:ext cx="5844026"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Machimbre de Pino     0,025 m x 390 kg/m³           9,8 kg/m²  </a:t>
            </a:r>
            <a:endParaRPr/>
          </a:p>
        </p:txBody>
      </p:sp>
      <p:sp>
        <p:nvSpPr>
          <p:cNvPr id="1028" name="Google Shape;1028;p36"/>
          <p:cNvSpPr/>
          <p:nvPr/>
        </p:nvSpPr>
        <p:spPr>
          <a:xfrm>
            <a:off x="5718793" y="3788729"/>
            <a:ext cx="4769695"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Cubierta de chapa acanalada                                      5,0 kg/m</a:t>
            </a:r>
            <a:r>
              <a:rPr baseline="30000" lang="es-ES" sz="1400">
                <a:solidFill>
                  <a:schemeClr val="dk1"/>
                </a:solidFill>
                <a:latin typeface="Arial"/>
                <a:ea typeface="Arial"/>
                <a:cs typeface="Arial"/>
                <a:sym typeface="Arial"/>
              </a:rPr>
              <a:t>2</a:t>
            </a:r>
            <a:r>
              <a:rPr lang="es-ES" sz="1400">
                <a:solidFill>
                  <a:schemeClr val="dk1"/>
                </a:solidFill>
                <a:latin typeface="Arial"/>
                <a:ea typeface="Arial"/>
                <a:cs typeface="Arial"/>
                <a:sym typeface="Arial"/>
              </a:rPr>
              <a:t>                                </a:t>
            </a:r>
            <a:endParaRPr sz="1400">
              <a:solidFill>
                <a:schemeClr val="dk1"/>
              </a:solidFill>
              <a:latin typeface="Arial"/>
              <a:ea typeface="Arial"/>
              <a:cs typeface="Arial"/>
              <a:sym typeface="Arial"/>
            </a:endParaRPr>
          </a:p>
        </p:txBody>
      </p:sp>
      <p:sp>
        <p:nvSpPr>
          <p:cNvPr id="1029" name="Google Shape;1029;p36"/>
          <p:cNvSpPr/>
          <p:nvPr/>
        </p:nvSpPr>
        <p:spPr>
          <a:xfrm>
            <a:off x="5727228" y="4602232"/>
            <a:ext cx="4617318"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Carga variable ó viva                                           L = 100,0  kg/m² </a:t>
            </a:r>
            <a:endParaRPr sz="1400">
              <a:solidFill>
                <a:schemeClr val="dk1"/>
              </a:solidFill>
              <a:latin typeface="Arial"/>
              <a:ea typeface="Arial"/>
              <a:cs typeface="Arial"/>
              <a:sym typeface="Arial"/>
            </a:endParaRPr>
          </a:p>
        </p:txBody>
      </p:sp>
      <p:sp>
        <p:nvSpPr>
          <p:cNvPr id="1030" name="Google Shape;1030;p36"/>
          <p:cNvSpPr/>
          <p:nvPr/>
        </p:nvSpPr>
        <p:spPr>
          <a:xfrm>
            <a:off x="5727227" y="4250969"/>
            <a:ext cx="6193140"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Carga permanente ó muerta                           D =   19,8  kg/m²</a:t>
            </a:r>
            <a:endParaRPr sz="1400">
              <a:solidFill>
                <a:schemeClr val="dk1"/>
              </a:solidFill>
              <a:latin typeface="Arial"/>
              <a:ea typeface="Arial"/>
              <a:cs typeface="Arial"/>
              <a:sym typeface="Arial"/>
            </a:endParaRPr>
          </a:p>
        </p:txBody>
      </p:sp>
      <p:sp>
        <p:nvSpPr>
          <p:cNvPr id="1031" name="Google Shape;1031;p36"/>
          <p:cNvSpPr/>
          <p:nvPr/>
        </p:nvSpPr>
        <p:spPr>
          <a:xfrm>
            <a:off x="5718793" y="4990243"/>
            <a:ext cx="5614153"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Carga de servicio                                                 </a:t>
            </a:r>
            <a:r>
              <a:rPr b="1" lang="es-ES" sz="1400">
                <a:solidFill>
                  <a:schemeClr val="dk1"/>
                </a:solidFill>
                <a:latin typeface="Arial"/>
                <a:ea typeface="Arial"/>
                <a:cs typeface="Arial"/>
                <a:sym typeface="Arial"/>
              </a:rPr>
              <a:t>q</a:t>
            </a:r>
            <a:r>
              <a:rPr b="1" baseline="-25000" lang="es-ES" sz="1400">
                <a:solidFill>
                  <a:schemeClr val="dk1"/>
                </a:solidFill>
                <a:latin typeface="Arial"/>
                <a:ea typeface="Arial"/>
                <a:cs typeface="Arial"/>
                <a:sym typeface="Arial"/>
              </a:rPr>
              <a:t>s</a:t>
            </a:r>
            <a:r>
              <a:rPr b="1" lang="es-ES" sz="1400">
                <a:solidFill>
                  <a:schemeClr val="dk1"/>
                </a:solidFill>
                <a:latin typeface="Arial"/>
                <a:ea typeface="Arial"/>
                <a:cs typeface="Arial"/>
                <a:sym typeface="Arial"/>
              </a:rPr>
              <a:t> = 119,8  kg/m²</a:t>
            </a:r>
            <a:endParaRPr b="1" sz="1400">
              <a:solidFill>
                <a:schemeClr val="dk1"/>
              </a:solidFill>
              <a:latin typeface="Arial"/>
              <a:ea typeface="Arial"/>
              <a:cs typeface="Arial"/>
              <a:sym typeface="Arial"/>
            </a:endParaRPr>
          </a:p>
        </p:txBody>
      </p:sp>
      <p:pic>
        <p:nvPicPr>
          <p:cNvPr id="1032" name="Google Shape;1032;p36"/>
          <p:cNvPicPr preferRelativeResize="0"/>
          <p:nvPr/>
        </p:nvPicPr>
        <p:blipFill rotWithShape="1">
          <a:blip r:embed="rId5">
            <a:alphaModFix/>
          </a:blip>
          <a:srcRect b="6595" l="0" r="0" t="8050"/>
          <a:stretch/>
        </p:blipFill>
        <p:spPr>
          <a:xfrm>
            <a:off x="31205" y="764704"/>
            <a:ext cx="5186861" cy="3168353"/>
          </a:xfrm>
          <a:prstGeom prst="rect">
            <a:avLst/>
          </a:prstGeom>
          <a:noFill/>
          <a:ln>
            <a:noFill/>
          </a:ln>
        </p:spPr>
      </p:pic>
      <p:pic>
        <p:nvPicPr>
          <p:cNvPr id="1033" name="Google Shape;1033;p36"/>
          <p:cNvPicPr preferRelativeResize="0"/>
          <p:nvPr/>
        </p:nvPicPr>
        <p:blipFill rotWithShape="1">
          <a:blip r:embed="rId6">
            <a:alphaModFix/>
          </a:blip>
          <a:srcRect b="45877" l="22098" r="15173" t="43185"/>
          <a:stretch/>
        </p:blipFill>
        <p:spPr>
          <a:xfrm>
            <a:off x="5286821" y="-1951"/>
            <a:ext cx="6920321" cy="1896749"/>
          </a:xfrm>
          <a:prstGeom prst="rect">
            <a:avLst/>
          </a:prstGeom>
          <a:noFill/>
          <a:ln>
            <a:noFill/>
          </a:ln>
        </p:spPr>
      </p:pic>
      <p:sp>
        <p:nvSpPr>
          <p:cNvPr id="1034" name="Google Shape;1034;p36"/>
          <p:cNvSpPr/>
          <p:nvPr/>
        </p:nvSpPr>
        <p:spPr>
          <a:xfrm>
            <a:off x="5690317" y="199104"/>
            <a:ext cx="5265918" cy="1221218"/>
          </a:xfrm>
          <a:prstGeom prst="rect">
            <a:avLst/>
          </a:prstGeom>
          <a:solidFill>
            <a:srgbClr val="F4B081">
              <a:alpha val="52941"/>
            </a:srgbClr>
          </a:solidFill>
          <a:ln cap="flat" cmpd="sng" w="12700">
            <a:solidFill>
              <a:schemeClr val="dk2">
                <a:alpha val="56862"/>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035" name="Google Shape;1035;p36"/>
          <p:cNvPicPr preferRelativeResize="0"/>
          <p:nvPr/>
        </p:nvPicPr>
        <p:blipFill rotWithShape="1">
          <a:blip r:embed="rId7">
            <a:alphaModFix/>
          </a:blip>
          <a:srcRect b="65291" l="0" r="0" t="0"/>
          <a:stretch/>
        </p:blipFill>
        <p:spPr>
          <a:xfrm>
            <a:off x="5688860" y="222195"/>
            <a:ext cx="5324316" cy="1629794"/>
          </a:xfrm>
          <a:prstGeom prst="rect">
            <a:avLst/>
          </a:prstGeom>
          <a:noFill/>
          <a:ln>
            <a:noFill/>
          </a:ln>
        </p:spPr>
      </p:pic>
      <p:grpSp>
        <p:nvGrpSpPr>
          <p:cNvPr id="1036" name="Google Shape;1036;p36"/>
          <p:cNvGrpSpPr/>
          <p:nvPr/>
        </p:nvGrpSpPr>
        <p:grpSpPr>
          <a:xfrm>
            <a:off x="5650285" y="214753"/>
            <a:ext cx="5401467" cy="1297613"/>
            <a:chOff x="6243218" y="2555330"/>
            <a:chExt cx="5101920" cy="1297613"/>
          </a:xfrm>
        </p:grpSpPr>
        <p:cxnSp>
          <p:nvCxnSpPr>
            <p:cNvPr id="1037" name="Google Shape;1037;p36"/>
            <p:cNvCxnSpPr/>
            <p:nvPr/>
          </p:nvCxnSpPr>
          <p:spPr>
            <a:xfrm rot="5400000">
              <a:off x="10113399" y="2565686"/>
              <a:ext cx="1208008" cy="1255469"/>
            </a:xfrm>
            <a:prstGeom prst="straightConnector1">
              <a:avLst/>
            </a:prstGeom>
            <a:noFill/>
            <a:ln cap="flat" cmpd="sng" w="38100">
              <a:solidFill>
                <a:schemeClr val="accent1"/>
              </a:solidFill>
              <a:prstDash val="solid"/>
              <a:miter lim="800000"/>
              <a:headEnd len="sm" w="sm" type="none"/>
              <a:tailEnd len="sm" w="sm" type="none"/>
            </a:ln>
          </p:spPr>
        </p:cxnSp>
        <p:cxnSp>
          <p:nvCxnSpPr>
            <p:cNvPr id="1038" name="Google Shape;1038;p36"/>
            <p:cNvCxnSpPr/>
            <p:nvPr/>
          </p:nvCxnSpPr>
          <p:spPr>
            <a:xfrm rot="5400000">
              <a:off x="10052521" y="2545244"/>
              <a:ext cx="1208008" cy="1255469"/>
            </a:xfrm>
            <a:prstGeom prst="straightConnector1">
              <a:avLst/>
            </a:prstGeom>
            <a:noFill/>
            <a:ln cap="flat" cmpd="sng" w="38100">
              <a:solidFill>
                <a:schemeClr val="accent1"/>
              </a:solidFill>
              <a:prstDash val="solid"/>
              <a:miter lim="800000"/>
              <a:headEnd len="sm" w="sm" type="none"/>
              <a:tailEnd len="sm" w="sm" type="none"/>
            </a:ln>
          </p:spPr>
        </p:cxnSp>
        <p:cxnSp>
          <p:nvCxnSpPr>
            <p:cNvPr id="1039" name="Google Shape;1039;p36"/>
            <p:cNvCxnSpPr/>
            <p:nvPr/>
          </p:nvCxnSpPr>
          <p:spPr>
            <a:xfrm>
              <a:off x="6251566" y="2568974"/>
              <a:ext cx="1323433" cy="1210339"/>
            </a:xfrm>
            <a:prstGeom prst="straightConnector1">
              <a:avLst/>
            </a:prstGeom>
            <a:noFill/>
            <a:ln cap="flat" cmpd="sng" w="38100">
              <a:solidFill>
                <a:schemeClr val="accent1"/>
              </a:solidFill>
              <a:prstDash val="solid"/>
              <a:miter lim="800000"/>
              <a:headEnd len="sm" w="sm" type="none"/>
              <a:tailEnd len="sm" w="sm" type="none"/>
            </a:ln>
          </p:spPr>
        </p:cxnSp>
        <p:cxnSp>
          <p:nvCxnSpPr>
            <p:cNvPr id="1040" name="Google Shape;1040;p36"/>
            <p:cNvCxnSpPr/>
            <p:nvPr/>
          </p:nvCxnSpPr>
          <p:spPr>
            <a:xfrm>
              <a:off x="6243218" y="2642604"/>
              <a:ext cx="1323433" cy="1210339"/>
            </a:xfrm>
            <a:prstGeom prst="straightConnector1">
              <a:avLst/>
            </a:prstGeom>
            <a:noFill/>
            <a:ln cap="flat" cmpd="sng" w="38100">
              <a:solidFill>
                <a:schemeClr val="accent1"/>
              </a:solidFill>
              <a:prstDash val="solid"/>
              <a:miter lim="800000"/>
              <a:headEnd len="sm" w="sm" type="none"/>
              <a:tailEnd len="sm" w="sm" type="none"/>
            </a:ln>
          </p:spPr>
        </p:cxnSp>
        <p:cxnSp>
          <p:nvCxnSpPr>
            <p:cNvPr id="1041" name="Google Shape;1041;p36"/>
            <p:cNvCxnSpPr/>
            <p:nvPr/>
          </p:nvCxnSpPr>
          <p:spPr>
            <a:xfrm>
              <a:off x="7587444" y="2612213"/>
              <a:ext cx="0" cy="1223984"/>
            </a:xfrm>
            <a:prstGeom prst="straightConnector1">
              <a:avLst/>
            </a:prstGeom>
            <a:noFill/>
            <a:ln cap="flat" cmpd="sng" w="38100">
              <a:solidFill>
                <a:schemeClr val="accent6"/>
              </a:solidFill>
              <a:prstDash val="solid"/>
              <a:miter lim="800000"/>
              <a:headEnd len="sm" w="sm" type="none"/>
              <a:tailEnd len="sm" w="sm" type="none"/>
            </a:ln>
          </p:spPr>
        </p:cxnSp>
        <p:cxnSp>
          <p:nvCxnSpPr>
            <p:cNvPr id="1042" name="Google Shape;1042;p36"/>
            <p:cNvCxnSpPr/>
            <p:nvPr/>
          </p:nvCxnSpPr>
          <p:spPr>
            <a:xfrm>
              <a:off x="8775695" y="2573460"/>
              <a:ext cx="0" cy="1223984"/>
            </a:xfrm>
            <a:prstGeom prst="straightConnector1">
              <a:avLst/>
            </a:prstGeom>
            <a:noFill/>
            <a:ln cap="flat" cmpd="sng" w="38100">
              <a:solidFill>
                <a:schemeClr val="accent6"/>
              </a:solidFill>
              <a:prstDash val="solid"/>
              <a:miter lim="800000"/>
              <a:headEnd len="sm" w="sm" type="none"/>
              <a:tailEnd len="sm" w="sm" type="none"/>
            </a:ln>
          </p:spPr>
        </p:cxnSp>
        <p:cxnSp>
          <p:nvCxnSpPr>
            <p:cNvPr id="1043" name="Google Shape;1043;p36"/>
            <p:cNvCxnSpPr/>
            <p:nvPr/>
          </p:nvCxnSpPr>
          <p:spPr>
            <a:xfrm>
              <a:off x="10006407" y="2555330"/>
              <a:ext cx="0" cy="1223984"/>
            </a:xfrm>
            <a:prstGeom prst="straightConnector1">
              <a:avLst/>
            </a:prstGeom>
            <a:noFill/>
            <a:ln cap="flat" cmpd="sng" w="38100">
              <a:solidFill>
                <a:schemeClr val="accent6"/>
              </a:solidFill>
              <a:prstDash val="solid"/>
              <a:miter lim="800000"/>
              <a:headEnd len="sm" w="sm" type="none"/>
              <a:tailEnd len="sm" w="sm" type="none"/>
            </a:ln>
          </p:spPr>
        </p:cxnSp>
        <p:cxnSp>
          <p:nvCxnSpPr>
            <p:cNvPr id="1044" name="Google Shape;1044;p36"/>
            <p:cNvCxnSpPr/>
            <p:nvPr/>
          </p:nvCxnSpPr>
          <p:spPr>
            <a:xfrm rot="10800000">
              <a:off x="6946698" y="3147110"/>
              <a:ext cx="0" cy="1301369"/>
            </a:xfrm>
            <a:prstGeom prst="straightConnector1">
              <a:avLst/>
            </a:prstGeom>
            <a:noFill/>
            <a:ln cap="flat" cmpd="sng" w="38100">
              <a:solidFill>
                <a:schemeClr val="accent6"/>
              </a:solidFill>
              <a:prstDash val="solid"/>
              <a:miter lim="800000"/>
              <a:headEnd len="sm" w="sm" type="none"/>
              <a:tailEnd len="sm" w="sm" type="none"/>
            </a:ln>
          </p:spPr>
        </p:cxnSp>
        <p:cxnSp>
          <p:nvCxnSpPr>
            <p:cNvPr id="1045" name="Google Shape;1045;p36"/>
            <p:cNvCxnSpPr/>
            <p:nvPr/>
          </p:nvCxnSpPr>
          <p:spPr>
            <a:xfrm rot="10800000">
              <a:off x="10683149" y="3145173"/>
              <a:ext cx="0" cy="1301369"/>
            </a:xfrm>
            <a:prstGeom prst="straightConnector1">
              <a:avLst/>
            </a:prstGeom>
            <a:noFill/>
            <a:ln cap="flat" cmpd="sng" w="38100">
              <a:solidFill>
                <a:schemeClr val="accent6"/>
              </a:solidFill>
              <a:prstDash val="solid"/>
              <a:miter lim="800000"/>
              <a:headEnd len="sm" w="sm" type="none"/>
              <a:tailEnd len="sm" w="sm" type="none"/>
            </a:ln>
          </p:spPr>
        </p:cxnSp>
      </p:grpSp>
      <p:sp>
        <p:nvSpPr>
          <p:cNvPr id="1046" name="Google Shape;1046;p36"/>
          <p:cNvSpPr/>
          <p:nvPr/>
        </p:nvSpPr>
        <p:spPr>
          <a:xfrm>
            <a:off x="3945011" y="1661270"/>
            <a:ext cx="303430" cy="614150"/>
          </a:xfrm>
          <a:custGeom>
            <a:rect b="b" l="l" r="r" t="t"/>
            <a:pathLst>
              <a:path extrusionOk="0" h="614150" w="286603">
                <a:moveTo>
                  <a:pt x="272955" y="81887"/>
                </a:moveTo>
                <a:lnTo>
                  <a:pt x="279779" y="0"/>
                </a:lnTo>
                <a:lnTo>
                  <a:pt x="0" y="6824"/>
                </a:lnTo>
                <a:lnTo>
                  <a:pt x="27295" y="614150"/>
                </a:lnTo>
                <a:lnTo>
                  <a:pt x="279779" y="600502"/>
                </a:lnTo>
                <a:lnTo>
                  <a:pt x="286603" y="532263"/>
                </a:lnTo>
                <a:lnTo>
                  <a:pt x="286603" y="532263"/>
                </a:lnTo>
              </a:path>
            </a:pathLst>
          </a:custGeom>
          <a:no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7" name="Google Shape;1047;p36"/>
          <p:cNvSpPr/>
          <p:nvPr/>
        </p:nvSpPr>
        <p:spPr>
          <a:xfrm>
            <a:off x="1567929" y="754865"/>
            <a:ext cx="2142846" cy="348243"/>
          </a:xfrm>
          <a:prstGeom prst="rect">
            <a:avLst/>
          </a:prstGeom>
          <a:solidFill>
            <a:srgbClr val="C55A11">
              <a:alpha val="16862"/>
            </a:srgbClr>
          </a:solid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8" name="Google Shape;1048;p36"/>
          <p:cNvSpPr/>
          <p:nvPr/>
        </p:nvSpPr>
        <p:spPr>
          <a:xfrm>
            <a:off x="2955700" y="3600899"/>
            <a:ext cx="1629841" cy="348243"/>
          </a:xfrm>
          <a:prstGeom prst="rect">
            <a:avLst/>
          </a:prstGeom>
          <a:solidFill>
            <a:schemeClr val="accent2">
              <a:alpha val="16862"/>
            </a:schemeClr>
          </a:solidFill>
          <a:ln cap="flat" cmpd="sng" w="19050">
            <a:solidFill>
              <a:srgbClr val="F4B08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9" name="Google Shape;1049;p36"/>
          <p:cNvSpPr/>
          <p:nvPr/>
        </p:nvSpPr>
        <p:spPr>
          <a:xfrm>
            <a:off x="3133911" y="1068091"/>
            <a:ext cx="1629841" cy="348243"/>
          </a:xfrm>
          <a:prstGeom prst="rect">
            <a:avLst/>
          </a:prstGeom>
          <a:solidFill>
            <a:srgbClr val="BFBFBF">
              <a:alpha val="16862"/>
            </a:srgbClr>
          </a:solidFill>
          <a:ln cap="flat" cmpd="sng" w="19050">
            <a:solidFill>
              <a:srgbClr val="7F7F7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50" name="Google Shape;1050;p36"/>
          <p:cNvSpPr/>
          <p:nvPr/>
        </p:nvSpPr>
        <p:spPr>
          <a:xfrm>
            <a:off x="195703" y="3438170"/>
            <a:ext cx="4893371" cy="88872"/>
          </a:xfrm>
          <a:prstGeom prst="rect">
            <a:avLst/>
          </a:prstGeom>
          <a:solidFill>
            <a:srgbClr val="ED7D31">
              <a:alpha val="67058"/>
            </a:srgbClr>
          </a:solidFill>
          <a:ln cap="flat" cmpd="sng" w="12700">
            <a:solidFill>
              <a:srgbClr val="AC5B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51" name="Google Shape;1051;p36"/>
          <p:cNvSpPr/>
          <p:nvPr/>
        </p:nvSpPr>
        <p:spPr>
          <a:xfrm rot="-180000">
            <a:off x="195499" y="1585945"/>
            <a:ext cx="4893371" cy="120322"/>
          </a:xfrm>
          <a:prstGeom prst="rect">
            <a:avLst/>
          </a:prstGeom>
          <a:solidFill>
            <a:srgbClr val="BFBFBF">
              <a:alpha val="67058"/>
            </a:srgbClr>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52" name="Google Shape;1052;p36"/>
          <p:cNvSpPr/>
          <p:nvPr/>
        </p:nvSpPr>
        <p:spPr>
          <a:xfrm>
            <a:off x="5701868" y="5411457"/>
            <a:ext cx="6769877"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s-ES" sz="1400">
                <a:solidFill>
                  <a:schemeClr val="dk1"/>
                </a:solidFill>
                <a:latin typeface="Arial"/>
                <a:ea typeface="Arial"/>
                <a:cs typeface="Arial"/>
                <a:sym typeface="Arial"/>
              </a:rPr>
              <a:t>Carga ultima    q</a:t>
            </a:r>
            <a:r>
              <a:rPr baseline="-25000" lang="es-ES" sz="1400">
                <a:solidFill>
                  <a:schemeClr val="dk1"/>
                </a:solidFill>
                <a:latin typeface="Arial"/>
                <a:ea typeface="Arial"/>
                <a:cs typeface="Arial"/>
                <a:sym typeface="Arial"/>
              </a:rPr>
              <a:t>u</a:t>
            </a:r>
            <a:r>
              <a:rPr lang="es-ES" sz="1400">
                <a:solidFill>
                  <a:schemeClr val="dk1"/>
                </a:solidFill>
                <a:latin typeface="Arial"/>
                <a:ea typeface="Arial"/>
                <a:cs typeface="Arial"/>
                <a:sym typeface="Arial"/>
              </a:rPr>
              <a:t> = 1,2 x 19,8kg/m² + 1,6 x 100kg/m²    = 183,8  kg/m²</a:t>
            </a:r>
            <a:endParaRPr sz="1400">
              <a:solidFill>
                <a:schemeClr val="dk1"/>
              </a:solidFill>
              <a:latin typeface="Arial"/>
              <a:ea typeface="Arial"/>
              <a:cs typeface="Arial"/>
              <a:sym typeface="Arial"/>
            </a:endParaRPr>
          </a:p>
        </p:txBody>
      </p:sp>
      <p:sp>
        <p:nvSpPr>
          <p:cNvPr id="1053" name="Google Shape;1053;p36"/>
          <p:cNvSpPr/>
          <p:nvPr/>
        </p:nvSpPr>
        <p:spPr>
          <a:xfrm>
            <a:off x="-17838" y="125604"/>
            <a:ext cx="511325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400"/>
              <a:buFont typeface="Arial"/>
              <a:buNone/>
            </a:pPr>
            <a:r>
              <a:rPr b="1" lang="es-ES" sz="2400">
                <a:solidFill>
                  <a:schemeClr val="accent2"/>
                </a:solidFill>
                <a:latin typeface="Arial"/>
                <a:ea typeface="Arial"/>
                <a:cs typeface="Arial"/>
                <a:sym typeface="Arial"/>
              </a:rPr>
              <a:t>Cálculo de la carga del plano superior</a:t>
            </a:r>
            <a:endParaRPr/>
          </a:p>
        </p:txBody>
      </p:sp>
      <p:sp>
        <p:nvSpPr>
          <p:cNvPr id="1054" name="Google Shape;1054;p36"/>
          <p:cNvSpPr txBox="1"/>
          <p:nvPr/>
        </p:nvSpPr>
        <p:spPr>
          <a:xfrm>
            <a:off x="6437898" y="2533590"/>
            <a:ext cx="123834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De tablas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55" name="Google Shape;1055;p36"/>
          <p:cNvSpPr txBox="1"/>
          <p:nvPr/>
        </p:nvSpPr>
        <p:spPr>
          <a:xfrm>
            <a:off x="6496937" y="2837841"/>
            <a:ext cx="889236" cy="369332"/>
          </a:xfrm>
          <a:prstGeom prst="rect">
            <a:avLst/>
          </a:prstGeom>
          <a:solidFill>
            <a:srgbClr val="FBE5D6">
              <a:alpha val="67058"/>
            </a:srgbClr>
          </a:solid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5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10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104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104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10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103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59" name="Shape 1059"/>
        <p:cNvGrpSpPr/>
        <p:nvPr/>
      </p:nvGrpSpPr>
      <p:grpSpPr>
        <a:xfrm>
          <a:off x="0" y="0"/>
          <a:ext cx="0" cy="0"/>
          <a:chOff x="0" y="0"/>
          <a:chExt cx="0" cy="0"/>
        </a:xfrm>
      </p:grpSpPr>
      <p:sp>
        <p:nvSpPr>
          <p:cNvPr id="1060" name="Google Shape;1060;p37"/>
          <p:cNvSpPr/>
          <p:nvPr/>
        </p:nvSpPr>
        <p:spPr>
          <a:xfrm>
            <a:off x="1524000" y="6497639"/>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1" name="Google Shape;1061;p37"/>
          <p:cNvSpPr/>
          <p:nvPr/>
        </p:nvSpPr>
        <p:spPr>
          <a:xfrm>
            <a:off x="1524000" y="6496051"/>
            <a:ext cx="9144000" cy="352425"/>
          </a:xfrm>
          <a:prstGeom prst="rect">
            <a:avLst/>
          </a:prstGeom>
          <a:solidFill>
            <a:srgbClr val="FEFE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2" name="Google Shape;1062;p37"/>
          <p:cNvSpPr/>
          <p:nvPr/>
        </p:nvSpPr>
        <p:spPr>
          <a:xfrm>
            <a:off x="0" y="6440542"/>
            <a:ext cx="12207142" cy="417458"/>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063" name="Google Shape;1063;p37"/>
          <p:cNvPicPr preferRelativeResize="0"/>
          <p:nvPr/>
        </p:nvPicPr>
        <p:blipFill rotWithShape="1">
          <a:blip r:embed="rId3">
            <a:alphaModFix/>
          </a:blip>
          <a:srcRect b="0" l="0" r="0" t="0"/>
          <a:stretch/>
        </p:blipFill>
        <p:spPr>
          <a:xfrm>
            <a:off x="263352" y="6498864"/>
            <a:ext cx="2321619" cy="314512"/>
          </a:xfrm>
          <a:prstGeom prst="rect">
            <a:avLst/>
          </a:prstGeom>
          <a:noFill/>
          <a:ln>
            <a:noFill/>
          </a:ln>
        </p:spPr>
      </p:pic>
      <p:pic>
        <p:nvPicPr>
          <p:cNvPr id="1064" name="Google Shape;1064;p37"/>
          <p:cNvPicPr preferRelativeResize="0"/>
          <p:nvPr/>
        </p:nvPicPr>
        <p:blipFill rotWithShape="1">
          <a:blip r:embed="rId4">
            <a:alphaModFix/>
          </a:blip>
          <a:srcRect b="0" l="0" r="0" t="0"/>
          <a:stretch/>
        </p:blipFill>
        <p:spPr>
          <a:xfrm>
            <a:off x="1772024" y="6453335"/>
            <a:ext cx="2595784" cy="404683"/>
          </a:xfrm>
          <a:prstGeom prst="rect">
            <a:avLst/>
          </a:prstGeom>
          <a:noFill/>
          <a:ln>
            <a:noFill/>
          </a:ln>
        </p:spPr>
      </p:pic>
      <p:sp>
        <p:nvSpPr>
          <p:cNvPr id="1065" name="Google Shape;1065;p37"/>
          <p:cNvSpPr txBox="1"/>
          <p:nvPr/>
        </p:nvSpPr>
        <p:spPr>
          <a:xfrm>
            <a:off x="8807624" y="6473298"/>
            <a:ext cx="338437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1600">
                <a:solidFill>
                  <a:schemeClr val="lt1"/>
                </a:solidFill>
                <a:latin typeface="Arial"/>
                <a:ea typeface="Arial"/>
                <a:cs typeface="Arial"/>
                <a:sym typeface="Arial"/>
              </a:rPr>
              <a:t>Unidad Nº3:  </a:t>
            </a:r>
            <a:r>
              <a:rPr lang="es-ES" sz="1600">
                <a:solidFill>
                  <a:schemeClr val="accent2"/>
                </a:solidFill>
                <a:latin typeface="Arial"/>
                <a:ea typeface="Arial"/>
                <a:cs typeface="Arial"/>
                <a:sym typeface="Arial"/>
              </a:rPr>
              <a:t>Análisis de Cargas</a:t>
            </a:r>
            <a:endParaRPr/>
          </a:p>
        </p:txBody>
      </p:sp>
      <p:sp>
        <p:nvSpPr>
          <p:cNvPr id="1066" name="Google Shape;1066;p37"/>
          <p:cNvSpPr/>
          <p:nvPr/>
        </p:nvSpPr>
        <p:spPr>
          <a:xfrm>
            <a:off x="911424" y="2349505"/>
            <a:ext cx="3744416"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5400">
                <a:solidFill>
                  <a:schemeClr val="accent2"/>
                </a:solidFill>
                <a:latin typeface="Arial"/>
                <a:ea typeface="Arial"/>
                <a:cs typeface="Arial"/>
                <a:sym typeface="Arial"/>
              </a:rPr>
              <a:t>Vamos al taller!!!!!!!</a:t>
            </a:r>
            <a:endParaRPr b="1" sz="5400">
              <a:solidFill>
                <a:schemeClr val="accent2"/>
              </a:solidFill>
              <a:latin typeface="Arial"/>
              <a:ea typeface="Arial"/>
              <a:cs typeface="Arial"/>
              <a:sym typeface="Arial"/>
            </a:endParaRPr>
          </a:p>
        </p:txBody>
      </p:sp>
      <p:pic>
        <p:nvPicPr>
          <p:cNvPr id="1067" name="Google Shape;1067;p37"/>
          <p:cNvPicPr preferRelativeResize="0"/>
          <p:nvPr/>
        </p:nvPicPr>
        <p:blipFill>
          <a:blip r:embed="rId5">
            <a:alphaModFix/>
          </a:blip>
          <a:stretch>
            <a:fillRect/>
          </a:stretch>
        </p:blipFill>
        <p:spPr>
          <a:xfrm>
            <a:off x="6728265" y="-12"/>
            <a:ext cx="4719801" cy="613574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Retrospección">
  <a:themeElements>
    <a:clrScheme name="Retrospección">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2012-05-01T15:46:00Z</dcterms:created>
  <dc:creator>Luffi</dc:creator>
</cp:coreProperties>
</file>