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54"/>
  </p:notesMasterIdLst>
  <p:sldIdLst>
    <p:sldId id="274" r:id="rId2"/>
    <p:sldId id="613" r:id="rId3"/>
    <p:sldId id="285" r:id="rId4"/>
    <p:sldId id="278" r:id="rId5"/>
    <p:sldId id="287" r:id="rId6"/>
    <p:sldId id="599" r:id="rId7"/>
    <p:sldId id="477" r:id="rId8"/>
    <p:sldId id="575" r:id="rId9"/>
    <p:sldId id="605" r:id="rId10"/>
    <p:sldId id="576" r:id="rId11"/>
    <p:sldId id="566" r:id="rId12"/>
    <p:sldId id="604" r:id="rId13"/>
    <p:sldId id="600" r:id="rId14"/>
    <p:sldId id="498" r:id="rId15"/>
    <p:sldId id="602" r:id="rId16"/>
    <p:sldId id="601" r:id="rId17"/>
    <p:sldId id="494" r:id="rId18"/>
    <p:sldId id="495" r:id="rId19"/>
    <p:sldId id="496" r:id="rId20"/>
    <p:sldId id="587" r:id="rId21"/>
    <p:sldId id="588" r:id="rId22"/>
    <p:sldId id="589" r:id="rId23"/>
    <p:sldId id="591" r:id="rId24"/>
    <p:sldId id="592" r:id="rId25"/>
    <p:sldId id="593" r:id="rId26"/>
    <p:sldId id="555" r:id="rId27"/>
    <p:sldId id="556" r:id="rId28"/>
    <p:sldId id="598" r:id="rId29"/>
    <p:sldId id="597" r:id="rId30"/>
    <p:sldId id="489" r:id="rId31"/>
    <p:sldId id="578" r:id="rId32"/>
    <p:sldId id="580" r:id="rId33"/>
    <p:sldId id="341" r:id="rId34"/>
    <p:sldId id="342" r:id="rId35"/>
    <p:sldId id="567" r:id="rId36"/>
    <p:sldId id="293" r:id="rId37"/>
    <p:sldId id="277" r:id="rId38"/>
    <p:sldId id="607" r:id="rId39"/>
    <p:sldId id="582" r:id="rId40"/>
    <p:sldId id="583" r:id="rId41"/>
    <p:sldId id="584" r:id="rId42"/>
    <p:sldId id="585" r:id="rId43"/>
    <p:sldId id="586" r:id="rId44"/>
    <p:sldId id="546" r:id="rId45"/>
    <p:sldId id="612" r:id="rId46"/>
    <p:sldId id="565" r:id="rId47"/>
    <p:sldId id="609" r:id="rId48"/>
    <p:sldId id="610" r:id="rId49"/>
    <p:sldId id="611" r:id="rId50"/>
    <p:sldId id="289" r:id="rId51"/>
    <p:sldId id="564" r:id="rId52"/>
    <p:sldId id="608" r:id="rId5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933"/>
    <a:srgbClr val="00FFCC"/>
    <a:srgbClr val="808080"/>
    <a:srgbClr val="FFFFFF"/>
    <a:srgbClr val="B2B2B2"/>
    <a:srgbClr val="FF00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4" autoAdjust="0"/>
    <p:restoredTop sz="94764" autoAdjust="0"/>
  </p:normalViewPr>
  <p:slideViewPr>
    <p:cSldViewPr snapToGrid="0">
      <p:cViewPr varScale="1">
        <p:scale>
          <a:sx n="81" d="100"/>
          <a:sy n="81" d="100"/>
        </p:scale>
        <p:origin x="1507" y="5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25F57DA-01D6-461A-BE26-8198B1484545}" type="datetimeFigureOut">
              <a:rPr lang="es-ES_tradnl"/>
              <a:pPr>
                <a:defRPr/>
              </a:pPr>
              <a:t>07/06/2026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_tradnl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_tradnl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5FDA4CD-285E-4212-9ED8-A9C0FEE99DE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3334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isósceles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5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BD6FDC5-18FD-4276-89AD-62346C33F37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92E08-E028-432D-B886-AA5DCF19CEA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4 Triángulo isósceles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5 Conector recto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7480A-0495-4FBD-BFDE-506D985CFC3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147B1-275F-4826-98A2-993E1B619B4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7D32C23-4C84-482F-B70B-225DE596A3A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59437-020F-424F-9BC0-E00367EF531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38652-6B54-4469-9EE6-52BA45EEA2D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5346FCDC-0C3E-4791-A7B1-755AB31AC1A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45870C1B-D03F-4D08-9414-C7E7BCC264A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E73D9-3444-4426-A094-BBF53BBC984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45FD2-9303-49AE-85B7-561E1F8150D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2294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39AA31C-6688-4619-8949-A3B0AAB7418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hf hdr="0" ftr="0" dt="0"/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7" Type="http://schemas.openxmlformats.org/officeDocument/2006/relationships/image" Target="../media/image6.png"/><Relationship Id="rId2" Type="http://schemas.microsoft.com/office/2007/relationships/media" Target="../media/media8.wav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10.wav"/><Relationship Id="rId7" Type="http://schemas.openxmlformats.org/officeDocument/2006/relationships/oleObject" Target="../embeddings/oleObject3.bin"/><Relationship Id="rId2" Type="http://schemas.microsoft.com/office/2007/relationships/media" Target="../media/media10.wav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7" Type="http://schemas.openxmlformats.org/officeDocument/2006/relationships/image" Target="../media/image6.png"/><Relationship Id="rId2" Type="http://schemas.microsoft.com/office/2007/relationships/media" Target="../media/media18.wav"/><Relationship Id="rId1" Type="http://schemas.openxmlformats.org/officeDocument/2006/relationships/tags" Target="../tags/tag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6.pn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6.pn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6.pn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5" Type="http://schemas.openxmlformats.org/officeDocument/2006/relationships/image" Target="../media/image6.pn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5" Type="http://schemas.openxmlformats.org/officeDocument/2006/relationships/image" Target="../media/image6.pn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5" Type="http://schemas.openxmlformats.org/officeDocument/2006/relationships/image" Target="../media/image6.png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5" Type="http://schemas.openxmlformats.org/officeDocument/2006/relationships/image" Target="../media/image6.pn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5" Type="http://schemas.openxmlformats.org/officeDocument/2006/relationships/image" Target="../media/image6.pn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wav"/><Relationship Id="rId7" Type="http://schemas.openxmlformats.org/officeDocument/2006/relationships/image" Target="../media/image6.png"/><Relationship Id="rId2" Type="http://schemas.microsoft.com/office/2007/relationships/media" Target="../media/media27.wav"/><Relationship Id="rId1" Type="http://schemas.openxmlformats.org/officeDocument/2006/relationships/tags" Target="../tags/tag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5" Type="http://schemas.openxmlformats.org/officeDocument/2006/relationships/image" Target="../media/image6.pn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5" Type="http://schemas.openxmlformats.org/officeDocument/2006/relationships/image" Target="../media/image6.png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5" Type="http://schemas.openxmlformats.org/officeDocument/2006/relationships/image" Target="../media/image6.pn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5" Type="http://schemas.openxmlformats.org/officeDocument/2006/relationships/image" Target="../media/image6.png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5.wav"/><Relationship Id="rId7" Type="http://schemas.openxmlformats.org/officeDocument/2006/relationships/image" Target="../media/image6.png"/><Relationship Id="rId2" Type="http://schemas.microsoft.com/office/2007/relationships/media" Target="../media/media35.wav"/><Relationship Id="rId1" Type="http://schemas.openxmlformats.org/officeDocument/2006/relationships/vmlDrawing" Target="../drawings/vmlDrawing3.vml"/><Relationship Id="rId6" Type="http://schemas.openxmlformats.org/officeDocument/2006/relationships/image" Target="../media/image46.png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5" Type="http://schemas.openxmlformats.org/officeDocument/2006/relationships/image" Target="../media/image6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5" Type="http://schemas.openxmlformats.org/officeDocument/2006/relationships/image" Target="../media/image6.png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5" Type="http://schemas.openxmlformats.org/officeDocument/2006/relationships/image" Target="../media/image6.png"/><Relationship Id="rId4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5" Type="http://schemas.openxmlformats.org/officeDocument/2006/relationships/image" Target="../media/image6.png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5" Type="http://schemas.openxmlformats.org/officeDocument/2006/relationships/image" Target="../media/image6.png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5" Type="http://schemas.openxmlformats.org/officeDocument/2006/relationships/image" Target="../media/image6.png"/><Relationship Id="rId4" Type="http://schemas.openxmlformats.org/officeDocument/2006/relationships/image" Target="../media/image5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wav"/><Relationship Id="rId1" Type="http://schemas.microsoft.com/office/2007/relationships/media" Target="../media/media45.wav"/><Relationship Id="rId5" Type="http://schemas.openxmlformats.org/officeDocument/2006/relationships/image" Target="../media/image6.png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wav"/><Relationship Id="rId1" Type="http://schemas.microsoft.com/office/2007/relationships/media" Target="../media/media46.wav"/><Relationship Id="rId5" Type="http://schemas.openxmlformats.org/officeDocument/2006/relationships/image" Target="../media/image6.png"/><Relationship Id="rId4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wav"/><Relationship Id="rId1" Type="http://schemas.microsoft.com/office/2007/relationships/media" Target="../media/media47.wav"/><Relationship Id="rId5" Type="http://schemas.openxmlformats.org/officeDocument/2006/relationships/image" Target="../media/image6.png"/><Relationship Id="rId4" Type="http://schemas.openxmlformats.org/officeDocument/2006/relationships/image" Target="../media/image5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8.wav"/><Relationship Id="rId1" Type="http://schemas.microsoft.com/office/2007/relationships/media" Target="../media/media48.wav"/><Relationship Id="rId5" Type="http://schemas.openxmlformats.org/officeDocument/2006/relationships/image" Target="../media/image6.png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9.wav"/><Relationship Id="rId1" Type="http://schemas.microsoft.com/office/2007/relationships/media" Target="../media/media49.wav"/><Relationship Id="rId5" Type="http://schemas.openxmlformats.org/officeDocument/2006/relationships/image" Target="../media/image6.png"/><Relationship Id="rId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0.wav"/><Relationship Id="rId1" Type="http://schemas.microsoft.com/office/2007/relationships/media" Target="../media/media50.wav"/><Relationship Id="rId5" Type="http://schemas.openxmlformats.org/officeDocument/2006/relationships/image" Target="../media/image6.png"/><Relationship Id="rId4" Type="http://schemas.openxmlformats.org/officeDocument/2006/relationships/image" Target="../media/image6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1.wav"/><Relationship Id="rId1" Type="http://schemas.microsoft.com/office/2007/relationships/media" Target="../media/media51.wav"/><Relationship Id="rId5" Type="http://schemas.openxmlformats.org/officeDocument/2006/relationships/image" Target="../media/image6.png"/><Relationship Id="rId4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2.wav"/><Relationship Id="rId1" Type="http://schemas.microsoft.com/office/2007/relationships/media" Target="../media/media52.wav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85813" y="5004481"/>
            <a:ext cx="7559449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s-E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CUBIERTAS </a:t>
            </a:r>
            <a:r>
              <a:rPr lang="es-E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VÍA HÚMEDA</a:t>
            </a: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0" y="171450"/>
            <a:ext cx="9144000" cy="1302433"/>
          </a:xfrm>
          <a:solidFill>
            <a:schemeClr val="tx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s-ES" dirty="0">
                <a:solidFill>
                  <a:schemeClr val="tx1"/>
                </a:solidFill>
              </a:rPr>
            </a:br>
            <a:r>
              <a:rPr lang="es-ES" sz="3100" dirty="0">
                <a:ln w="6350">
                  <a:noFill/>
                </a:ln>
                <a:solidFill>
                  <a:schemeClr val="bg1"/>
                </a:solidFill>
              </a:rPr>
              <a:t>UNIVERSIDAD NACIONAL DE CÓRDOBA</a:t>
            </a:r>
            <a:br>
              <a:rPr lang="es-ES" sz="3100" dirty="0">
                <a:ln w="6350">
                  <a:noFill/>
                </a:ln>
                <a:solidFill>
                  <a:schemeClr val="bg1"/>
                </a:solidFill>
              </a:rPr>
            </a:br>
            <a:r>
              <a:rPr lang="es-ES" sz="3100" dirty="0">
                <a:ln w="6350">
                  <a:noFill/>
                </a:ln>
                <a:solidFill>
                  <a:schemeClr val="bg1"/>
                </a:solidFill>
              </a:rPr>
              <a:t>FACULTAD DE ARQUITECTURA URBANISMO Y DISEÑO</a:t>
            </a:r>
            <a:br>
              <a:rPr lang="es-ES" dirty="0">
                <a:ln w="6350">
                  <a:noFill/>
                </a:ln>
                <a:solidFill>
                  <a:srgbClr val="FFFF00"/>
                </a:solidFill>
              </a:rPr>
            </a:br>
            <a:br>
              <a:rPr lang="es-ES" sz="3100" dirty="0">
                <a:ln w="6350">
                  <a:noFill/>
                </a:ln>
                <a:solidFill>
                  <a:srgbClr val="FFFF00"/>
                </a:solidFill>
              </a:rPr>
            </a:br>
            <a:r>
              <a:rPr lang="es-ES" dirty="0">
                <a:ln w="6350">
                  <a:noFill/>
                </a:ln>
                <a:solidFill>
                  <a:schemeClr val="tx1"/>
                </a:solidFill>
              </a:rPr>
              <a:t>CONSTRUCCIONES</a:t>
            </a:r>
            <a:r>
              <a:rPr lang="es-ES" dirty="0">
                <a:ln w="6350">
                  <a:noFill/>
                </a:ln>
                <a:solidFill>
                  <a:srgbClr val="FFFF00"/>
                </a:solidFill>
              </a:rPr>
              <a:t> </a:t>
            </a:r>
            <a:r>
              <a:rPr lang="es-ES" dirty="0">
                <a:solidFill>
                  <a:schemeClr val="tx1"/>
                </a:solidFill>
              </a:rPr>
              <a:t>I “B”</a:t>
            </a:r>
          </a:p>
        </p:txBody>
      </p:sp>
      <p:sp>
        <p:nvSpPr>
          <p:cNvPr id="26628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185399C-4D54-4BE1-8CEF-828F7AAA6789}" type="slidenum">
              <a:rPr lang="es-ES" smtClean="0"/>
              <a:pPr/>
              <a:t>1</a:t>
            </a:fld>
            <a:endParaRPr lang="es-ES" dirty="0"/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7027" y="2235200"/>
            <a:ext cx="3184071" cy="270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40"/>
    </mc:Choice>
    <mc:Fallback xmlns="">
      <p:transition spd="slow" advTm="21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  <p:pic>
        <p:nvPicPr>
          <p:cNvPr id="3153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343" y="548595"/>
            <a:ext cx="4829174" cy="261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53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343" y="3558949"/>
            <a:ext cx="4775199" cy="294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5355771" y="551543"/>
            <a:ext cx="34979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En la antigüedad el techo permitía el desagüe libre de las aguas. Puede decirse que la imagen significativa de los techos inclinados eran una solución geométrica adaptada a la técnica disponible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413829" y="3483429"/>
            <a:ext cx="37301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/>
              <a:t>El modernismo de la mano de Le-</a:t>
            </a:r>
            <a:r>
              <a:rPr lang="es-ES" sz="1600" b="1" dirty="0" err="1"/>
              <a:t>Corbusier</a:t>
            </a:r>
            <a:r>
              <a:rPr lang="es-ES" sz="1600" b="1" dirty="0"/>
              <a:t>  revalorizó el techo horizontal exigiendo el desarrollo de techos de poca pendiente, trayendo nuevos problemas y exigencias, en donde la geometría no basta para lograr la impermeabilización</a:t>
            </a:r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2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03"/>
    </mc:Choice>
    <mc:Fallback xmlns="">
      <p:transition spd="slow" advTm="55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731181" y="191861"/>
            <a:ext cx="3446462" cy="619125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4000" b="1" dirty="0">
                <a:ln w="6350">
                  <a:noFill/>
                </a:ln>
                <a:solidFill>
                  <a:srgbClr val="FFFF00"/>
                </a:solidFill>
              </a:rPr>
              <a:t>Los techos:</a:t>
            </a:r>
            <a:endParaRPr lang="es-ES" sz="4000" b="1" dirty="0">
              <a:ln w="6350">
                <a:noFill/>
              </a:ln>
              <a:solidFill>
                <a:srgbClr val="FFFF00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885825" y="2743200"/>
            <a:ext cx="5748338" cy="1233488"/>
            <a:chOff x="558" y="1728"/>
            <a:chExt cx="3621" cy="777"/>
          </a:xfrm>
          <a:solidFill>
            <a:schemeClr val="bg1">
              <a:lumMod val="65000"/>
              <a:lumOff val="35000"/>
            </a:schemeClr>
          </a:solidFill>
        </p:grpSpPr>
        <p:sp>
          <p:nvSpPr>
            <p:cNvPr id="35858" name="Rectangle 3"/>
            <p:cNvSpPr>
              <a:spLocks noChangeArrowheads="1"/>
            </p:cNvSpPr>
            <p:nvPr/>
          </p:nvSpPr>
          <p:spPr bwMode="auto">
            <a:xfrm>
              <a:off x="558" y="1728"/>
              <a:ext cx="1152" cy="777"/>
            </a:xfrm>
            <a:prstGeom prst="rect">
              <a:avLst/>
            </a:pr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63494" name="Text Box 6"/>
            <p:cNvSpPr txBox="1">
              <a:spLocks noChangeArrowheads="1"/>
            </p:cNvSpPr>
            <p:nvPr/>
          </p:nvSpPr>
          <p:spPr bwMode="auto">
            <a:xfrm>
              <a:off x="1920" y="1961"/>
              <a:ext cx="2259" cy="327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s-ES_tradnl" sz="28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Estructura</a:t>
              </a:r>
              <a:endParaRPr lang="es-E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885825" y="1436688"/>
            <a:ext cx="8258175" cy="1347788"/>
            <a:chOff x="558" y="905"/>
            <a:chExt cx="5202" cy="849"/>
          </a:xfrm>
          <a:solidFill>
            <a:srgbClr val="FF9933"/>
          </a:solidFill>
        </p:grpSpPr>
        <p:grpSp>
          <p:nvGrpSpPr>
            <p:cNvPr id="35854" name="Group 10"/>
            <p:cNvGrpSpPr>
              <a:grpSpLocks/>
            </p:cNvGrpSpPr>
            <p:nvPr/>
          </p:nvGrpSpPr>
          <p:grpSpPr bwMode="auto">
            <a:xfrm>
              <a:off x="558" y="1381"/>
              <a:ext cx="3720" cy="327"/>
              <a:chOff x="558" y="1381"/>
              <a:chExt cx="3720" cy="327"/>
            </a:xfrm>
            <a:grpFill/>
          </p:grpSpPr>
          <p:sp>
            <p:nvSpPr>
              <p:cNvPr id="35856" name="Rectangle 4"/>
              <p:cNvSpPr>
                <a:spLocks noChangeArrowheads="1"/>
              </p:cNvSpPr>
              <p:nvPr/>
            </p:nvSpPr>
            <p:spPr bwMode="auto">
              <a:xfrm>
                <a:off x="558" y="1399"/>
                <a:ext cx="1152" cy="219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63495" name="Text Box 7"/>
              <p:cNvSpPr txBox="1">
                <a:spLocks noChangeArrowheads="1"/>
              </p:cNvSpPr>
              <p:nvPr/>
            </p:nvSpPr>
            <p:spPr bwMode="auto">
              <a:xfrm>
                <a:off x="1920" y="1381"/>
                <a:ext cx="2358" cy="327"/>
              </a:xfrm>
              <a:prstGeom prst="rect">
                <a:avLst/>
              </a:prstGeom>
              <a:grpFill/>
              <a:ln w="381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s-ES_tradnl" sz="2800" b="1" dirty="0">
                    <a:solidFill>
                      <a:schemeClr val="bg1"/>
                    </a:solidFill>
                    <a:latin typeface="Arial" charset="0"/>
                  </a:rPr>
                  <a:t>Cubierta</a:t>
                </a:r>
                <a:endParaRPr lang="es-ES" sz="28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sp>
          <p:nvSpPr>
            <p:cNvPr id="63497" name="Text Box 9"/>
            <p:cNvSpPr txBox="1">
              <a:spLocks noChangeArrowheads="1"/>
            </p:cNvSpPr>
            <p:nvPr/>
          </p:nvSpPr>
          <p:spPr bwMode="auto">
            <a:xfrm>
              <a:off x="3291" y="905"/>
              <a:ext cx="2469" cy="849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</a:t>
              </a:r>
              <a:r>
                <a:rPr lang="es-ES_tradnl" sz="2400" b="1" dirty="0">
                  <a:solidFill>
                    <a:schemeClr val="bg1"/>
                  </a:solidFill>
                  <a:latin typeface="Arial" charset="0"/>
                </a:rPr>
                <a:t>Horizontal / Inclinada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2400" b="1" dirty="0">
                  <a:solidFill>
                    <a:schemeClr val="bg1"/>
                  </a:solidFill>
                  <a:latin typeface="Arial" charset="0"/>
                </a:rPr>
                <a:t> Transitable / Inaccesible 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2400" b="1" dirty="0">
                  <a:solidFill>
                    <a:schemeClr val="bg1"/>
                  </a:solidFill>
                  <a:latin typeface="Arial" charset="0"/>
                </a:rPr>
                <a:t> Caliente / Fría /  Jardín /   Invertida / Ventilada</a:t>
              </a:r>
              <a:endParaRPr lang="es-ES" sz="24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885825" y="3903662"/>
            <a:ext cx="8258175" cy="1127124"/>
            <a:chOff x="558" y="2459"/>
            <a:chExt cx="5202" cy="710"/>
          </a:xfrm>
          <a:solidFill>
            <a:schemeClr val="bg1">
              <a:lumMod val="65000"/>
              <a:lumOff val="35000"/>
            </a:schemeClr>
          </a:solidFill>
        </p:grpSpPr>
        <p:grpSp>
          <p:nvGrpSpPr>
            <p:cNvPr id="35850" name="Group 16"/>
            <p:cNvGrpSpPr>
              <a:grpSpLocks/>
            </p:cNvGrpSpPr>
            <p:nvPr/>
          </p:nvGrpSpPr>
          <p:grpSpPr bwMode="auto">
            <a:xfrm>
              <a:off x="558" y="2542"/>
              <a:ext cx="3784" cy="327"/>
              <a:chOff x="558" y="2542"/>
              <a:chExt cx="3784" cy="327"/>
            </a:xfrm>
            <a:grpFill/>
          </p:grpSpPr>
          <p:sp>
            <p:nvSpPr>
              <p:cNvPr id="35852" name="Rectangle 5"/>
              <p:cNvSpPr>
                <a:spLocks noChangeArrowheads="1"/>
              </p:cNvSpPr>
              <p:nvPr/>
            </p:nvSpPr>
            <p:spPr bwMode="auto">
              <a:xfrm>
                <a:off x="558" y="2615"/>
                <a:ext cx="1157" cy="202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63496" name="Text Box 8"/>
              <p:cNvSpPr txBox="1">
                <a:spLocks noChangeArrowheads="1"/>
              </p:cNvSpPr>
              <p:nvPr/>
            </p:nvSpPr>
            <p:spPr bwMode="auto">
              <a:xfrm>
                <a:off x="1920" y="2542"/>
                <a:ext cx="2422" cy="327"/>
              </a:xfrm>
              <a:prstGeom prst="rect">
                <a:avLst/>
              </a:prstGeom>
              <a:grpFill/>
              <a:ln w="381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s-ES_tradnl" sz="2800" b="1" dirty="0"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Cielorraso</a:t>
                </a:r>
                <a:endParaRPr lang="es-ES" sz="28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</p:grpSp>
        <p:sp>
          <p:nvSpPr>
            <p:cNvPr id="63501" name="Text Box 13"/>
            <p:cNvSpPr txBox="1">
              <a:spLocks noChangeArrowheads="1"/>
            </p:cNvSpPr>
            <p:nvPr/>
          </p:nvSpPr>
          <p:spPr bwMode="auto">
            <a:xfrm>
              <a:off x="3383" y="2459"/>
              <a:ext cx="2377" cy="710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</a:t>
              </a:r>
              <a:r>
                <a:rPr lang="es-ES_tradnl" sz="2400" b="1" dirty="0">
                  <a:latin typeface="Arial" charset="0"/>
                </a:rPr>
                <a:t>Aplicado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2400" b="1" dirty="0">
                  <a:latin typeface="Arial" charset="0"/>
                </a:rPr>
                <a:t> Suspendido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2400" b="1" dirty="0">
                  <a:latin typeface="Arial" charset="0"/>
                </a:rPr>
                <a:t>Armado</a:t>
              </a:r>
              <a:endParaRPr lang="es-ES" sz="2400" b="1" dirty="0">
                <a:latin typeface="Arial" charset="0"/>
              </a:endParaRPr>
            </a:p>
          </p:txBody>
        </p:sp>
      </p:grp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755650" y="5319713"/>
            <a:ext cx="8388350" cy="4270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1 - Compatibilidad de los componentes entre sí.</a:t>
            </a: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522968" y="1018722"/>
            <a:ext cx="6078538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Sistemas complejos en sí mismos.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757238" y="5812971"/>
            <a:ext cx="8386762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s-ES_tradnl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 – Coherencia de comportamiento con la totalidad de la envolvente. </a:t>
            </a:r>
            <a:endParaRPr lang="es-ES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5849" name="1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3091EC6-5C83-43DA-B2AC-F280C40273BF}" type="slidenum">
              <a:rPr lang="es-ES" smtClean="0"/>
              <a:pPr/>
              <a:t>3</a:t>
            </a:fld>
            <a:endParaRPr lang="es-ES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919"/>
    </mc:Choice>
    <mc:Fallback xmlns="">
      <p:transition spd="slow" advTm="114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81050" y="592138"/>
            <a:ext cx="8362950" cy="561975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3600" b="1" dirty="0">
                <a:ln w="6350">
                  <a:noFill/>
                </a:ln>
                <a:solidFill>
                  <a:srgbClr val="FFFF00"/>
                </a:solidFill>
              </a:rPr>
              <a:t>Requerimientos del TECHO:</a:t>
            </a:r>
            <a:endParaRPr lang="es-ES" sz="3600" b="1" dirty="0">
              <a:ln w="6350">
                <a:noFill/>
              </a:ln>
              <a:solidFill>
                <a:srgbClr val="FFFF00"/>
              </a:solidFill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4229100" y="1457325"/>
            <a:ext cx="4914900" cy="1290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Cubrir luces.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Recibir y resistir cargas.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Tomar fuerzas en su plano.</a:t>
            </a:r>
            <a:endParaRPr lang="es-E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5321" name="Text Box 25"/>
          <p:cNvSpPr txBox="1">
            <a:spLocks noChangeArrowheads="1"/>
          </p:cNvSpPr>
          <p:nvPr/>
        </p:nvSpPr>
        <p:spPr bwMode="auto">
          <a:xfrm>
            <a:off x="1208088" y="1778000"/>
            <a:ext cx="297180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200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Estructurales:</a:t>
            </a:r>
            <a:endParaRPr lang="es-ES" sz="3200" b="1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5322" name="Text Box 26"/>
          <p:cNvSpPr txBox="1">
            <a:spLocks noChangeArrowheads="1"/>
          </p:cNvSpPr>
          <p:nvPr/>
        </p:nvSpPr>
        <p:spPr bwMode="auto">
          <a:xfrm>
            <a:off x="1208088" y="2890838"/>
            <a:ext cx="3067050" cy="5794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2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Funcionales:</a:t>
            </a:r>
            <a:endParaRPr lang="es-ES" sz="3200" b="1" dirty="0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5323" name="Text Box 27"/>
          <p:cNvSpPr txBox="1">
            <a:spLocks noChangeArrowheads="1"/>
          </p:cNvSpPr>
          <p:nvPr/>
        </p:nvSpPr>
        <p:spPr bwMode="auto">
          <a:xfrm>
            <a:off x="1208088" y="3844925"/>
            <a:ext cx="3238500" cy="1066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2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Ambientales o de confort:</a:t>
            </a:r>
            <a:endParaRPr lang="es-ES" sz="3200" b="1" dirty="0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5324" name="Text Box 28"/>
          <p:cNvSpPr txBox="1">
            <a:spLocks noChangeArrowheads="1"/>
          </p:cNvSpPr>
          <p:nvPr/>
        </p:nvSpPr>
        <p:spPr bwMode="auto">
          <a:xfrm>
            <a:off x="4229100" y="2997200"/>
            <a:ext cx="4914900" cy="4333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Uso y transitabilidad.</a:t>
            </a:r>
          </a:p>
        </p:txBody>
      </p:sp>
      <p:sp>
        <p:nvSpPr>
          <p:cNvPr id="55325" name="Text Box 29"/>
          <p:cNvSpPr txBox="1">
            <a:spLocks noChangeArrowheads="1"/>
          </p:cNvSpPr>
          <p:nvPr/>
        </p:nvSpPr>
        <p:spPr bwMode="auto">
          <a:xfrm>
            <a:off x="4179888" y="4113792"/>
            <a:ext cx="4914900" cy="56630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Filtro interior / exterior </a:t>
            </a:r>
            <a:endParaRPr lang="es-E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5326" name="Text Box 30"/>
          <p:cNvSpPr txBox="1">
            <a:spLocks noChangeArrowheads="1"/>
          </p:cNvSpPr>
          <p:nvPr/>
        </p:nvSpPr>
        <p:spPr bwMode="auto">
          <a:xfrm>
            <a:off x="1208088" y="5286375"/>
            <a:ext cx="3238500" cy="1066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200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Formales o de significado:</a:t>
            </a:r>
            <a:endParaRPr lang="es-ES" sz="3200" b="1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5327" name="Text Box 31"/>
          <p:cNvSpPr txBox="1">
            <a:spLocks noChangeArrowheads="1"/>
          </p:cNvSpPr>
          <p:nvPr/>
        </p:nvSpPr>
        <p:spPr bwMode="auto">
          <a:xfrm>
            <a:off x="4229100" y="5310188"/>
            <a:ext cx="4914900" cy="990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Imagen exterior  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Espacio interior</a:t>
            </a:r>
            <a:endParaRPr lang="es-E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4827" name="10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1F70CE7-35A3-4AD1-A750-95231656FBCA}" type="slidenum">
              <a:rPr lang="es-ES" smtClean="0"/>
              <a:pPr/>
              <a:t>4</a:t>
            </a:fld>
            <a:endParaRPr lang="es-ES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08"/>
    </mc:Choice>
    <mc:Fallback xmlns="">
      <p:transition spd="slow" advTm="64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744538" y="511175"/>
            <a:ext cx="7770812" cy="650875"/>
          </a:xfrm>
        </p:spPr>
        <p:txBody>
          <a:bodyPr>
            <a:norm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3600" b="1" dirty="0">
                <a:ln w="6350">
                  <a:noFill/>
                </a:ln>
                <a:solidFill>
                  <a:srgbClr val="FFFF00"/>
                </a:solidFill>
              </a:rPr>
              <a:t>Filtro ambiental:</a:t>
            </a:r>
            <a:endParaRPr lang="es-ES" sz="3600" b="1" dirty="0">
              <a:ln w="6350">
                <a:noFill/>
              </a:ln>
              <a:solidFill>
                <a:srgbClr val="FFFF00"/>
              </a:solidFill>
            </a:endParaRP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1001713" y="1727200"/>
            <a:ext cx="44259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s-ES_tradn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Estanqueidad:</a:t>
            </a:r>
            <a:endParaRPr lang="es-ES" sz="32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1001713" y="3451225"/>
            <a:ext cx="4425950" cy="5794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s-ES_tradn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Retardo térmico:</a:t>
            </a:r>
            <a:endParaRPr lang="es-ES" sz="32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1001713" y="5175250"/>
            <a:ext cx="4062412" cy="9207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s-ES_tradn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Comportamiento</a:t>
            </a:r>
          </a:p>
          <a:p>
            <a:pPr algn="ctr">
              <a:lnSpc>
                <a:spcPct val="20000"/>
              </a:lnSpc>
              <a:spcBef>
                <a:spcPct val="50000"/>
              </a:spcBef>
              <a:defRPr/>
            </a:pPr>
            <a:r>
              <a:rPr lang="es-ES_tradnl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higrotérmico:</a:t>
            </a:r>
            <a:endParaRPr lang="es-ES" sz="32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4789488" y="1263650"/>
            <a:ext cx="4354512" cy="14589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Impermeabilidad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Escurrimiento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Evacuación</a:t>
            </a:r>
            <a:endParaRPr lang="es-E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4789488" y="3365500"/>
            <a:ext cx="4354512" cy="9890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Aislación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Acumulación</a:t>
            </a:r>
            <a:endParaRPr lang="es-ES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4789488" y="4999038"/>
            <a:ext cx="4354512" cy="13319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Libre difusión de vapor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Ventilación</a:t>
            </a:r>
            <a:endParaRPr lang="es-E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Barrera corta vapor</a:t>
            </a:r>
            <a:endParaRPr lang="es-E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6873" name="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6FECCD8-1011-49FF-960E-174245C9207E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812800" y="1219200"/>
            <a:ext cx="7474857" cy="1494971"/>
          </a:xfrm>
          <a:prstGeom prst="roundRect">
            <a:avLst/>
          </a:prstGeom>
          <a:solidFill>
            <a:srgbClr val="FF9933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13"/>
    </mc:Choice>
    <mc:Fallback xmlns="">
      <p:transition spd="slow" advTm="774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6480855"/>
          </a:xfrm>
        </p:spPr>
        <p:txBody>
          <a:bodyPr>
            <a:normAutofit/>
          </a:bodyPr>
          <a:lstStyle/>
          <a:p>
            <a:pPr marL="0" indent="0"/>
            <a:r>
              <a:rPr lang="es-AR" b="1" u="sng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 de una cubierta</a:t>
            </a: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Barrera corta vapor</a:t>
            </a: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Relleno de pendiente</a:t>
            </a: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Aislación térmica</a:t>
            </a: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Impermeabilización</a:t>
            </a: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Protección superficial / Solado</a:t>
            </a: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solidFill>
                  <a:srgbClr val="00B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Resolución de bordes</a:t>
            </a:r>
            <a:br>
              <a:rPr lang="es-A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387"/>
    </mc:Choice>
    <mc:Fallback xmlns="">
      <p:transition spd="slow" advTm="182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602569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ln w="6350">
                  <a:noFill/>
                </a:ln>
                <a:solidFill>
                  <a:srgbClr val="FFFF00"/>
                </a:solidFill>
              </a:rPr>
              <a:t>ESCURRIMIENTO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92E08-E028-432D-B886-AA5DCF19CEAA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943429" y="990938"/>
            <a:ext cx="76635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</a:rPr>
              <a:t>Es imprescindible un sistema de formación de pendientes cuando la cubierta sea plana o cuando sea inclinada y no tenga la pendiente adecuada al tipo de protección y de impermeabilización que se vaya a utilizar.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046514" y="3048000"/>
            <a:ext cx="2409372" cy="348342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2148115" y="3149599"/>
            <a:ext cx="2206171" cy="328022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3" name="12 Conector recto"/>
          <p:cNvCxnSpPr/>
          <p:nvPr/>
        </p:nvCxnSpPr>
        <p:spPr>
          <a:xfrm rot="5400000" flipH="1" flipV="1">
            <a:off x="1611086" y="3715657"/>
            <a:ext cx="3251200" cy="2148114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3846286" y="3526971"/>
            <a:ext cx="275771" cy="3048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>
            <a:stCxn id="14" idx="1"/>
            <a:endCxn id="14" idx="3"/>
          </p:cNvCxnSpPr>
          <p:nvPr/>
        </p:nvCxnSpPr>
        <p:spPr>
          <a:xfrm rot="10800000" flipH="1">
            <a:off x="3846285" y="3679371"/>
            <a:ext cx="275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rot="10800000" flipH="1">
            <a:off x="3853545" y="3730173"/>
            <a:ext cx="275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rot="10800000" flipH="1">
            <a:off x="3831777" y="3621321"/>
            <a:ext cx="275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rot="10800000" flipH="1">
            <a:off x="3853551" y="3773721"/>
            <a:ext cx="275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rot="10800000" flipH="1">
            <a:off x="3846303" y="3563277"/>
            <a:ext cx="2757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V="1">
            <a:off x="2772229" y="3614057"/>
            <a:ext cx="682171" cy="1451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rot="5400000" flipH="1" flipV="1">
            <a:off x="3577772" y="4651829"/>
            <a:ext cx="740229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 rot="18315841">
            <a:off x="2009137" y="4453888"/>
            <a:ext cx="1958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Pendiente 2%</a:t>
            </a:r>
          </a:p>
        </p:txBody>
      </p:sp>
      <p:sp>
        <p:nvSpPr>
          <p:cNvPr id="30" name="29 Elipse"/>
          <p:cNvSpPr/>
          <p:nvPr/>
        </p:nvSpPr>
        <p:spPr>
          <a:xfrm>
            <a:off x="4180114" y="3164114"/>
            <a:ext cx="159657" cy="1741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5453742" y="3164116"/>
            <a:ext cx="130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Embudo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5043713" y="2735943"/>
            <a:ext cx="3150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Caño bajada pluvial</a:t>
            </a:r>
          </a:p>
        </p:txBody>
      </p:sp>
      <p:cxnSp>
        <p:nvCxnSpPr>
          <p:cNvPr id="35" name="34 Conector curvado"/>
          <p:cNvCxnSpPr>
            <a:stCxn id="33" idx="1"/>
            <a:endCxn id="30" idx="6"/>
          </p:cNvCxnSpPr>
          <p:nvPr/>
        </p:nvCxnSpPr>
        <p:spPr>
          <a:xfrm rot="10800000" flipV="1">
            <a:off x="4339771" y="2920608"/>
            <a:ext cx="703942" cy="330591"/>
          </a:xfrm>
          <a:prstGeom prst="curvedConnector3">
            <a:avLst>
              <a:gd name="adj1" fmla="val 50000"/>
            </a:avLst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curvado"/>
          <p:cNvCxnSpPr>
            <a:endCxn id="14" idx="3"/>
          </p:cNvCxnSpPr>
          <p:nvPr/>
        </p:nvCxnSpPr>
        <p:spPr>
          <a:xfrm rot="10800000" flipV="1">
            <a:off x="4122057" y="3338285"/>
            <a:ext cx="1175656" cy="341085"/>
          </a:xfrm>
          <a:prstGeom prst="curvedConnector3">
            <a:avLst>
              <a:gd name="adj1" fmla="val 50000"/>
            </a:avLst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362857" y="3533448"/>
            <a:ext cx="240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Cuencas</a:t>
            </a:r>
          </a:p>
        </p:txBody>
      </p:sp>
      <p:cxnSp>
        <p:nvCxnSpPr>
          <p:cNvPr id="43" name="42 Conector curvado"/>
          <p:cNvCxnSpPr/>
          <p:nvPr/>
        </p:nvCxnSpPr>
        <p:spPr>
          <a:xfrm rot="10800000">
            <a:off x="1516741" y="3730173"/>
            <a:ext cx="1059545" cy="355602"/>
          </a:xfrm>
          <a:prstGeom prst="curvedConnector3">
            <a:avLst>
              <a:gd name="adj1" fmla="val 50000"/>
            </a:avLst>
          </a:prstGeom>
          <a:ln w="317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3824535"/>
            <a:ext cx="341947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14"/>
    </mc:Choice>
    <mc:Fallback xmlns="">
      <p:transition spd="slow" advTm="63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042988" y="403196"/>
            <a:ext cx="74318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</a:rPr>
              <a:t>PLANTA DE TECHO PARA INDICAR LAS FAJAS CON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763713" y="763558"/>
            <a:ext cx="61750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</a:rPr>
              <a:t>SU CORRESPONDIENTE PENDIENTE PARA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2555875" y="1123921"/>
            <a:ext cx="46137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</a:rPr>
              <a:t>LA COLOCACIÓN DEL CASCOTE</a:t>
            </a:r>
          </a:p>
        </p:txBody>
      </p:sp>
      <p:graphicFrame>
        <p:nvGraphicFramePr>
          <p:cNvPr id="27653" name="Object 8"/>
          <p:cNvGraphicFramePr>
            <a:graphicFrameLocks noChangeAspect="1"/>
          </p:cNvGraphicFramePr>
          <p:nvPr/>
        </p:nvGraphicFramePr>
        <p:xfrm>
          <a:off x="2771775" y="1628775"/>
          <a:ext cx="3740150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9" name="Image" r:id="rId5" imgW="6272797" imgH="7543815" progId="Photoshop.Image.8">
                  <p:embed/>
                </p:oleObj>
              </mc:Choice>
              <mc:Fallback>
                <p:oleObj name="Image" r:id="rId5" imgW="6272797" imgH="7543815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628775"/>
                        <a:ext cx="3740150" cy="46085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0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24"/>
    </mc:Choice>
    <mc:Fallback xmlns="">
      <p:transition spd="slow" advTm="70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-188686"/>
            <a:ext cx="8686800" cy="893649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3200" b="1" dirty="0">
                <a:ln w="6350">
                  <a:noFill/>
                </a:ln>
                <a:solidFill>
                  <a:srgbClr val="FFFF00"/>
                </a:solidFill>
                <a:effectLst/>
              </a:rPr>
              <a:t>Dimensiones de las bocas de desagües</a:t>
            </a:r>
          </a:p>
        </p:txBody>
      </p:sp>
      <p:sp>
        <p:nvSpPr>
          <p:cNvPr id="39939" name="2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12E2EAF-F763-420A-A211-91E2F7B37CB0}" type="slidenum">
              <a:rPr lang="es-ES" smtClean="0"/>
              <a:pPr/>
              <a:t>9</a:t>
            </a:fld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367536"/>
              </p:ext>
            </p:extLst>
          </p:nvPr>
        </p:nvGraphicFramePr>
        <p:xfrm>
          <a:off x="566057" y="581365"/>
          <a:ext cx="677817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9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dirty="0"/>
                        <a:t>Dimensiones</a:t>
                      </a:r>
                      <a:r>
                        <a:rPr lang="es-ES_tradnl" baseline="0" dirty="0"/>
                        <a:t> en cms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Superficie de desagüe m2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15 x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20 x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30 x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40 x</a:t>
                      </a:r>
                      <a:r>
                        <a:rPr lang="es-ES_tradnl" b="1" baseline="0" dirty="0"/>
                        <a:t> 40</a:t>
                      </a:r>
                      <a:endParaRPr lang="es-ES_trad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74141"/>
              </p:ext>
            </p:extLst>
          </p:nvPr>
        </p:nvGraphicFramePr>
        <p:xfrm>
          <a:off x="1145040" y="4423046"/>
          <a:ext cx="676410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7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4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3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78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_tradnl" dirty="0"/>
                        <a:t>Diámetro del caño de lluvia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0.060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0.100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0.150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0.200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0.250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/>
                        <a:t>Techos planos pendientes hasta</a:t>
                      </a:r>
                      <a:r>
                        <a:rPr lang="es-ES_tradnl" baseline="0" dirty="0"/>
                        <a:t> 5% (m2)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/>
                        <a:t>Techos inclinados (m2)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400" y="2682136"/>
            <a:ext cx="19716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3311" y="2767179"/>
            <a:ext cx="1971675" cy="135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CuadroTexto"/>
          <p:cNvSpPr txBox="1"/>
          <p:nvPr/>
        </p:nvSpPr>
        <p:spPr>
          <a:xfrm>
            <a:off x="116114" y="2811750"/>
            <a:ext cx="1306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PVC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122056" y="2749832"/>
            <a:ext cx="2598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Hierro fundido</a:t>
            </a:r>
          </a:p>
        </p:txBody>
      </p:sp>
      <p:sp>
        <p:nvSpPr>
          <p:cNvPr id="6" name="5 Flecha derecha"/>
          <p:cNvSpPr/>
          <p:nvPr/>
        </p:nvSpPr>
        <p:spPr>
          <a:xfrm>
            <a:off x="609600" y="3458081"/>
            <a:ext cx="812800" cy="492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Flecha derecha"/>
          <p:cNvSpPr/>
          <p:nvPr/>
        </p:nvSpPr>
        <p:spPr>
          <a:xfrm>
            <a:off x="6096000" y="3458081"/>
            <a:ext cx="827311" cy="492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11"/>
    </mc:Choice>
    <mc:Fallback xmlns="">
      <p:transition spd="slow" advTm="98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68313" y="332909"/>
            <a:ext cx="1430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ES" sz="2800" b="1" dirty="0">
                <a:solidFill>
                  <a:srgbClr val="FFFF00"/>
                </a:solidFill>
              </a:rPr>
              <a:t>FAJAS</a:t>
            </a:r>
          </a:p>
        </p:txBody>
      </p:sp>
      <p:graphicFrame>
        <p:nvGraphicFramePr>
          <p:cNvPr id="28675" name="Object 5"/>
          <p:cNvGraphicFramePr>
            <a:graphicFrameLocks noChangeAspect="1"/>
          </p:cNvGraphicFramePr>
          <p:nvPr/>
        </p:nvGraphicFramePr>
        <p:xfrm>
          <a:off x="2484438" y="908050"/>
          <a:ext cx="4464050" cy="251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" name="Image" r:id="rId5" imgW="5468123" imgH="3044958" progId="Photoshop.Image.8">
                  <p:embed/>
                </p:oleObj>
              </mc:Choice>
              <mc:Fallback>
                <p:oleObj name="Image" r:id="rId5" imgW="5468123" imgH="3044958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908050"/>
                        <a:ext cx="4464050" cy="2519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6"/>
          <p:cNvGraphicFramePr>
            <a:graphicFrameLocks noChangeAspect="1"/>
          </p:cNvGraphicFramePr>
          <p:nvPr/>
        </p:nvGraphicFramePr>
        <p:xfrm>
          <a:off x="4932363" y="3789363"/>
          <a:ext cx="3673475" cy="259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2" name="Image" r:id="rId7" imgW="5669291" imgH="3410719" progId="Photoshop.Image.8">
                  <p:embed/>
                </p:oleObj>
              </mc:Choice>
              <mc:Fallback>
                <p:oleObj name="Image" r:id="rId7" imgW="5669291" imgH="3410719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789363"/>
                        <a:ext cx="3673475" cy="25923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7"/>
          <p:cNvGraphicFramePr>
            <a:graphicFrameLocks noChangeAspect="1"/>
          </p:cNvGraphicFramePr>
          <p:nvPr/>
        </p:nvGraphicFramePr>
        <p:xfrm>
          <a:off x="611188" y="3789363"/>
          <a:ext cx="3960812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3" name="Image" r:id="rId9" imgW="6071628" imgH="3611887" progId="Photoshop.Image.8">
                  <p:embed/>
                </p:oleObj>
              </mc:Choice>
              <mc:Fallback>
                <p:oleObj name="Image" r:id="rId9" imgW="6071628" imgH="3611887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789363"/>
                        <a:ext cx="3960812" cy="26558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84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07"/>
    </mc:Choice>
    <mc:Fallback xmlns="">
      <p:transition spd="slow" advTm="45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011"/>
            <a:ext cx="8229600" cy="699294"/>
          </a:xfrm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solidFill>
                  <a:srgbClr val="FFFF00"/>
                </a:solidFill>
              </a:rPr>
              <a:t>FORMACIÓN DE PENDIENTES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  <p:pic>
        <p:nvPicPr>
          <p:cNvPr id="177154" name="Picture 2" descr="D:\zanni\MSOFICE\Cubiertas\cubiertas calientes\terraza barrio talleres\0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853"/>
            <a:ext cx="9144000" cy="609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20"/>
    </mc:Choice>
    <mc:Fallback xmlns="">
      <p:transition spd="slow" advTm="56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9011"/>
            <a:ext cx="8229600" cy="699294"/>
          </a:xfrm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solidFill>
                  <a:srgbClr val="FFFF00"/>
                </a:solidFill>
              </a:rPr>
              <a:t>FORMACIÓN DE PENDIENTES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  <p:pic>
        <p:nvPicPr>
          <p:cNvPr id="9218" name="Picture 2" descr="D:\zanni\MSOFICE\Cubiertas\cubiertas calientes\edificio DALI\20180903_0951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690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4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57"/>
    </mc:Choice>
    <mc:Fallback xmlns="">
      <p:transition spd="slow" advTm="94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13</a:t>
            </a:fld>
            <a:endParaRPr lang="es-ES" dirty="0"/>
          </a:p>
        </p:txBody>
      </p:sp>
      <p:pic>
        <p:nvPicPr>
          <p:cNvPr id="3174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343" y="246743"/>
            <a:ext cx="3294743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6041" y="3485468"/>
            <a:ext cx="3590243" cy="304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4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25220" y="2589213"/>
            <a:ext cx="486727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4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11398" y="227920"/>
            <a:ext cx="47529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4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93934" y="1855335"/>
            <a:ext cx="4425951" cy="281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8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12"/>
    </mc:Choice>
    <mc:Fallback xmlns="">
      <p:transition spd="slow" advTm="36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8289"/>
            <a:ext cx="8229600" cy="83479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ln w="6350">
                  <a:noFill/>
                </a:ln>
                <a:solidFill>
                  <a:srgbClr val="FFFF00"/>
                </a:solidFill>
              </a:rPr>
              <a:t>LA ESTANQUEIDAD</a:t>
            </a:r>
            <a:br>
              <a:rPr lang="es-ES" b="1" dirty="0">
                <a:ln w="6350">
                  <a:noFill/>
                </a:ln>
                <a:solidFill>
                  <a:srgbClr val="FFFF00"/>
                </a:solidFill>
              </a:rPr>
            </a:br>
            <a:r>
              <a:rPr lang="es-ES" b="1" dirty="0">
                <a:ln w="6350">
                  <a:noFill/>
                </a:ln>
                <a:solidFill>
                  <a:srgbClr val="FFFF00"/>
                </a:solidFill>
              </a:rPr>
              <a:t>La impermeabilidad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14</a:t>
            </a:fld>
            <a:endParaRPr lang="es-ES" dirty="0"/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9882" y="1399721"/>
            <a:ext cx="28003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81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6687" y="3038474"/>
            <a:ext cx="2801256" cy="276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39"/>
    </mc:Choice>
    <mc:Fallback xmlns="">
      <p:transition spd="slow" advTm="18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99032"/>
          </a:xfrm>
        </p:spPr>
        <p:txBody>
          <a:bodyPr/>
          <a:lstStyle/>
          <a:p>
            <a:r>
              <a:rPr lang="es-AR" b="1" dirty="0">
                <a:solidFill>
                  <a:srgbClr val="FFC000"/>
                </a:solidFill>
              </a:rPr>
              <a:t>Materiales Impermeables</a:t>
            </a:r>
            <a:br>
              <a:rPr lang="es-AR" b="1" dirty="0">
                <a:solidFill>
                  <a:srgbClr val="FFC000"/>
                </a:solidFill>
              </a:rPr>
            </a:br>
            <a:r>
              <a:rPr lang="es-AR" b="1" dirty="0">
                <a:solidFill>
                  <a:srgbClr val="FFC000"/>
                </a:solidFill>
                <a:effectLst/>
              </a:rPr>
              <a:t>Composición química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86229" y="1476407"/>
            <a:ext cx="8229600" cy="5185649"/>
          </a:xfrm>
        </p:spPr>
        <p:txBody>
          <a:bodyPr/>
          <a:lstStyle/>
          <a:p>
            <a:pPr marL="579437" indent="-514350">
              <a:buClr>
                <a:srgbClr val="FFFF00"/>
              </a:buClr>
              <a:buFont typeface="+mj-lt"/>
              <a:buAutoNum type="arabicPeriod"/>
            </a:pPr>
            <a:r>
              <a:rPr lang="es-AR" b="1" dirty="0">
                <a:solidFill>
                  <a:srgbClr val="FFFF00"/>
                </a:solidFill>
              </a:rPr>
              <a:t>Resinas sintéticas</a:t>
            </a:r>
          </a:p>
          <a:p>
            <a:pPr marL="1157288" indent="-514350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Acrílicas</a:t>
            </a:r>
          </a:p>
          <a:p>
            <a:pPr marL="1157288" indent="-514350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 err="1"/>
              <a:t>Poliuretánicas</a:t>
            </a:r>
            <a:endParaRPr lang="es-AR" dirty="0"/>
          </a:p>
          <a:p>
            <a:pPr marL="1157288" indent="-514350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Caucho clorado</a:t>
            </a:r>
          </a:p>
          <a:p>
            <a:pPr marL="1157288" indent="-514350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 err="1"/>
              <a:t>Poliurea</a:t>
            </a:r>
            <a:endParaRPr lang="es-AR" dirty="0"/>
          </a:p>
          <a:p>
            <a:pPr marL="1157288" indent="-514350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PVC</a:t>
            </a:r>
          </a:p>
          <a:p>
            <a:pPr marL="579437" indent="-514350">
              <a:buClr>
                <a:srgbClr val="FFFF00"/>
              </a:buClr>
              <a:buFont typeface="+mj-lt"/>
              <a:buAutoNum type="arabicPeriod" startAt="2"/>
            </a:pPr>
            <a:r>
              <a:rPr lang="es-AR" b="1" dirty="0">
                <a:solidFill>
                  <a:srgbClr val="FFFF00"/>
                </a:solidFill>
              </a:rPr>
              <a:t>Asfaltos</a:t>
            </a:r>
          </a:p>
          <a:p>
            <a:pPr marL="1158875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De destilación</a:t>
            </a:r>
          </a:p>
          <a:p>
            <a:pPr marL="1158875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Oxidados</a:t>
            </a:r>
          </a:p>
          <a:p>
            <a:pPr marL="1158875">
              <a:spcBef>
                <a:spcPts val="0"/>
              </a:spcBef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A.M.P.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15</a:t>
            </a:fld>
            <a:endParaRPr lang="es-ES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8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920"/>
    </mc:Choice>
    <mc:Fallback xmlns="">
      <p:transition spd="slow" advTm="164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>
                <a:solidFill>
                  <a:srgbClr val="FFC000"/>
                </a:solidFill>
              </a:rPr>
              <a:t>Materiales Impermeables</a:t>
            </a:r>
            <a:br>
              <a:rPr lang="es-AR" b="1" dirty="0">
                <a:solidFill>
                  <a:srgbClr val="FFC000"/>
                </a:solidFill>
              </a:rPr>
            </a:br>
            <a:r>
              <a:rPr lang="es-AR" b="1" dirty="0">
                <a:solidFill>
                  <a:srgbClr val="FFC000"/>
                </a:solidFill>
                <a:effectLst/>
              </a:rPr>
              <a:t>Presentación comercial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9437" indent="-514350">
              <a:buClr>
                <a:srgbClr val="FFFF00"/>
              </a:buClr>
              <a:buFont typeface="+mj-lt"/>
              <a:buAutoNum type="arabicPeriod"/>
            </a:pPr>
            <a:r>
              <a:rPr lang="es-AR" b="1" dirty="0">
                <a:solidFill>
                  <a:srgbClr val="FFFF00"/>
                </a:solidFill>
              </a:rPr>
              <a:t>Pinturas / Agentes </a:t>
            </a:r>
            <a:r>
              <a:rPr lang="es-AR" b="1" dirty="0" err="1">
                <a:solidFill>
                  <a:srgbClr val="FFFF00"/>
                </a:solidFill>
              </a:rPr>
              <a:t>filmógenos</a:t>
            </a:r>
            <a:endParaRPr lang="es-AR" b="1" dirty="0">
              <a:solidFill>
                <a:srgbClr val="FFFF00"/>
              </a:solidFill>
            </a:endParaRPr>
          </a:p>
          <a:p>
            <a:pPr marL="1157288" indent="-5143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Acrílicas</a:t>
            </a:r>
          </a:p>
          <a:p>
            <a:pPr marL="1157288" indent="-5143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 err="1"/>
              <a:t>Poliuretánicas</a:t>
            </a:r>
            <a:endParaRPr lang="es-AR" dirty="0"/>
          </a:p>
          <a:p>
            <a:pPr marL="1157288" indent="-5143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Caucho clorado</a:t>
            </a:r>
          </a:p>
          <a:p>
            <a:pPr marL="1157288" indent="-5143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 err="1"/>
              <a:t>Poliurea</a:t>
            </a:r>
            <a:endParaRPr lang="es-AR" dirty="0"/>
          </a:p>
          <a:p>
            <a:pPr marL="579437" indent="-514350">
              <a:buClr>
                <a:srgbClr val="FFFF00"/>
              </a:buClr>
              <a:buFont typeface="+mj-lt"/>
              <a:buAutoNum type="arabicPeriod" startAt="2"/>
            </a:pPr>
            <a:r>
              <a:rPr lang="es-AR" b="1" dirty="0">
                <a:solidFill>
                  <a:srgbClr val="FFFF00"/>
                </a:solidFill>
              </a:rPr>
              <a:t>Membranas </a:t>
            </a:r>
            <a:r>
              <a:rPr lang="es-AR" b="1" dirty="0" err="1">
                <a:solidFill>
                  <a:srgbClr val="FFFF00"/>
                </a:solidFill>
              </a:rPr>
              <a:t>preconformadas</a:t>
            </a:r>
            <a:r>
              <a:rPr lang="es-AR" b="1" dirty="0">
                <a:solidFill>
                  <a:srgbClr val="FFFF00"/>
                </a:solidFill>
              </a:rPr>
              <a:t> en rollo</a:t>
            </a:r>
          </a:p>
          <a:p>
            <a:pPr marL="1158875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Asfálticas</a:t>
            </a:r>
          </a:p>
          <a:p>
            <a:pPr marL="1158875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dirty="0"/>
              <a:t>PVC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6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10"/>
    </mc:Choice>
    <mc:Fallback xmlns="">
      <p:transition spd="slow" advTm="694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0" y="0"/>
            <a:ext cx="4457700" cy="6858000"/>
            <a:chOff x="0" y="0"/>
            <a:chExt cx="2808" cy="4320"/>
          </a:xfrm>
        </p:grpSpPr>
        <p:pic>
          <p:nvPicPr>
            <p:cNvPr id="54280" name="Picture 3" descr="Carp"/>
            <p:cNvPicPr>
              <a:picLocks noChangeAspect="1" noChangeArrowheads="1"/>
            </p:cNvPicPr>
            <p:nvPr/>
          </p:nvPicPr>
          <p:blipFill>
            <a:blip r:embed="rId4" cstate="print">
              <a:lum bright="12000" contrast="18000"/>
            </a:blip>
            <a:srcRect/>
            <a:stretch>
              <a:fillRect/>
            </a:stretch>
          </p:blipFill>
          <p:spPr bwMode="auto">
            <a:xfrm>
              <a:off x="0" y="0"/>
              <a:ext cx="280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57" name="Text Box 5"/>
            <p:cNvSpPr txBox="1">
              <a:spLocks noChangeArrowheads="1"/>
            </p:cNvSpPr>
            <p:nvPr/>
          </p:nvSpPr>
          <p:spPr bwMode="auto">
            <a:xfrm>
              <a:off x="648" y="3883"/>
              <a:ext cx="2160" cy="384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s-ES_tradnl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ESCURRIMIENTO</a:t>
              </a:r>
            </a:p>
            <a:p>
              <a:pPr>
                <a:lnSpc>
                  <a:spcPct val="20000"/>
                </a:lnSpc>
                <a:spcBef>
                  <a:spcPct val="50000"/>
                </a:spcBef>
                <a:defRPr/>
              </a:pPr>
              <a:r>
                <a:rPr lang="es-ES_tradnl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Carpeta de nivelación</a:t>
              </a:r>
              <a:endParaRPr lang="es-E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572000" y="0"/>
            <a:ext cx="4572000" cy="6858000"/>
            <a:chOff x="2880" y="0"/>
            <a:chExt cx="2880" cy="4320"/>
          </a:xfrm>
        </p:grpSpPr>
        <p:pic>
          <p:nvPicPr>
            <p:cNvPr id="54278" name="Picture 4" descr="Coloc"/>
            <p:cNvPicPr>
              <a:picLocks noChangeAspect="1" noChangeArrowheads="1"/>
            </p:cNvPicPr>
            <p:nvPr/>
          </p:nvPicPr>
          <p:blipFill>
            <a:blip r:embed="rId5" cstate="print">
              <a:lum bright="12000" contrast="6000"/>
            </a:blip>
            <a:srcRect l="1062"/>
            <a:stretch>
              <a:fillRect/>
            </a:stretch>
          </p:blipFill>
          <p:spPr bwMode="auto">
            <a:xfrm>
              <a:off x="2880" y="0"/>
              <a:ext cx="288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758" name="Text Box 6"/>
            <p:cNvSpPr txBox="1">
              <a:spLocks noChangeArrowheads="1"/>
            </p:cNvSpPr>
            <p:nvPr/>
          </p:nvSpPr>
          <p:spPr bwMode="auto">
            <a:xfrm>
              <a:off x="2889" y="3884"/>
              <a:ext cx="2588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s-ES_tradnl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Colocación membrana  I</a:t>
              </a:r>
              <a:endParaRPr lang="es-E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74759" name="Rectangle 7"/>
          <p:cNvSpPr>
            <a:spLocks noGrp="1" noChangeArrowheads="1"/>
          </p:cNvSpPr>
          <p:nvPr>
            <p:ph type="title"/>
          </p:nvPr>
        </p:nvSpPr>
        <p:spPr>
          <a:xfrm>
            <a:off x="4530725" y="4515531"/>
            <a:ext cx="7772400" cy="619125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2400" b="1" dirty="0">
                <a:solidFill>
                  <a:srgbClr val="FFFF00"/>
                </a:solidFill>
              </a:rPr>
              <a:t>La aislación hídrica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54277" name="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B9B3DC5-C804-4C6B-AC4E-06D15317D81C}" type="slidenum">
              <a:rPr lang="es-ES" smtClean="0"/>
              <a:pPr/>
              <a:t>17</a:t>
            </a:fld>
            <a:endParaRPr lang="es-ES" dirty="0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91"/>
    </mc:Choice>
    <mc:Fallback xmlns="">
      <p:transition spd="slow" advTm="36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0"/>
            <a:ext cx="4638675" cy="6858000"/>
            <a:chOff x="0" y="0"/>
            <a:chExt cx="2922" cy="4320"/>
          </a:xfrm>
        </p:grpSpPr>
        <p:pic>
          <p:nvPicPr>
            <p:cNvPr id="55304" name="Picture 2" descr="Coloc"/>
            <p:cNvPicPr>
              <a:picLocks noChangeAspect="1" noChangeArrowheads="1"/>
            </p:cNvPicPr>
            <p:nvPr/>
          </p:nvPicPr>
          <p:blipFill>
            <a:blip r:embed="rId5" cstate="print"/>
            <a:srcRect l="728" r="2127"/>
            <a:stretch>
              <a:fillRect/>
            </a:stretch>
          </p:blipFill>
          <p:spPr bwMode="auto">
            <a:xfrm>
              <a:off x="0" y="0"/>
              <a:ext cx="2922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780" name="Text Box 4"/>
            <p:cNvSpPr txBox="1">
              <a:spLocks noChangeArrowheads="1"/>
            </p:cNvSpPr>
            <p:nvPr/>
          </p:nvSpPr>
          <p:spPr bwMode="auto">
            <a:xfrm>
              <a:off x="320" y="3866"/>
              <a:ext cx="2588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s-ES_tradnl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Soldando la membrana  </a:t>
              </a:r>
              <a:endParaRPr lang="es-E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745038" y="0"/>
            <a:ext cx="4398962" cy="6858000"/>
            <a:chOff x="2989" y="0"/>
            <a:chExt cx="2771" cy="4320"/>
          </a:xfrm>
        </p:grpSpPr>
        <p:pic>
          <p:nvPicPr>
            <p:cNvPr id="55302" name="Picture 3" descr="Coloc"/>
            <p:cNvPicPr>
              <a:picLocks noChangeAspect="1" noChangeArrowheads="1"/>
            </p:cNvPicPr>
            <p:nvPr/>
          </p:nvPicPr>
          <p:blipFill>
            <a:blip r:embed="rId6" cstate="print"/>
            <a:srcRect t="439"/>
            <a:stretch>
              <a:fillRect/>
            </a:stretch>
          </p:blipFill>
          <p:spPr bwMode="auto">
            <a:xfrm>
              <a:off x="2989" y="0"/>
              <a:ext cx="2771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3017" y="3866"/>
              <a:ext cx="2588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s-ES_tradnl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Terminación de bordes</a:t>
              </a:r>
              <a:endParaRPr lang="es-E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7578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527050"/>
            <a:ext cx="7772400" cy="604838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2400" b="1" dirty="0">
                <a:solidFill>
                  <a:srgbClr val="FFFF00"/>
                </a:solidFill>
              </a:rPr>
              <a:t>Membranas I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55301" name="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B8643E0-FBA1-4015-8A20-8AC815CAF1D0}" type="slidenum">
              <a:rPr lang="es-ES" smtClean="0"/>
              <a:pPr/>
              <a:t>18</a:t>
            </a:fld>
            <a:endParaRPr lang="es-ES" dirty="0"/>
          </a:p>
        </p:txBody>
      </p:sp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68"/>
    </mc:Choice>
    <mc:Fallback xmlns="">
      <p:transition spd="slow" advTm="68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oloc"/>
          <p:cNvPicPr>
            <a:picLocks noChangeAspect="1" noChangeArrowheads="1"/>
          </p:cNvPicPr>
          <p:nvPr/>
        </p:nvPicPr>
        <p:blipFill>
          <a:blip r:embed="rId4" cstate="print">
            <a:lum bright="24000" contrast="24000"/>
          </a:blip>
          <a:srcRect l="2422" r="850" b="12082"/>
          <a:stretch>
            <a:fillRect/>
          </a:stretch>
        </p:blipFill>
        <p:spPr bwMode="auto">
          <a:xfrm>
            <a:off x="3860800" y="0"/>
            <a:ext cx="4876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752475" y="5513388"/>
            <a:ext cx="54737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Colocación de membrana  sobre desagüe</a:t>
            </a:r>
            <a:endParaRPr lang="es-ES" sz="1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-537028" y="514350"/>
            <a:ext cx="4564063" cy="603250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4000" b="1" dirty="0">
                <a:ln w="6350">
                  <a:noFill/>
                </a:ln>
                <a:solidFill>
                  <a:srgbClr val="FFFF00"/>
                </a:solidFill>
              </a:rPr>
              <a:t>Membranas II</a:t>
            </a:r>
            <a:endParaRPr lang="es-ES" sz="4000" b="1" dirty="0">
              <a:ln w="6350">
                <a:noFill/>
              </a:ln>
              <a:solidFill>
                <a:srgbClr val="FFFF00"/>
              </a:solidFill>
            </a:endParaRPr>
          </a:p>
        </p:txBody>
      </p:sp>
      <p:sp>
        <p:nvSpPr>
          <p:cNvPr id="56325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DE4E112-2CEA-41A9-838E-207A41681059}" type="slidenum">
              <a:rPr lang="es-ES" smtClean="0"/>
              <a:pPr/>
              <a:t>19</a:t>
            </a:fld>
            <a:endParaRPr lang="es-ES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69"/>
    </mc:Choice>
    <mc:Fallback xmlns="">
      <p:transition spd="slow" advTm="39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20</a:t>
            </a:fld>
            <a:endParaRPr lang="es-ES"/>
          </a:p>
        </p:txBody>
      </p:sp>
      <p:pic>
        <p:nvPicPr>
          <p:cNvPr id="13314" name="Picture 2" descr="D:\zanni\MSOFICE\Cubiertas\cubiertas calientes\Edificio LOTUS\fotos obra\DSCF2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5" y="154215"/>
            <a:ext cx="8686799" cy="651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7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341"/>
    </mc:Choice>
    <mc:Fallback xmlns="">
      <p:transition spd="slow" advTm="533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21</a:t>
            </a:fld>
            <a:endParaRPr lang="es-ES"/>
          </a:p>
        </p:txBody>
      </p:sp>
      <p:pic>
        <p:nvPicPr>
          <p:cNvPr id="14338" name="Picture 2" descr="D:\zanni\MSOFICE\Cubiertas\cubiertas calientes\Edificio LOTUS\fotos obra\DSCF2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3" y="164192"/>
            <a:ext cx="8708573" cy="653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5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839"/>
    </mc:Choice>
    <mc:Fallback xmlns="">
      <p:transition spd="slow" advTm="131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22</a:t>
            </a:fld>
            <a:endParaRPr lang="es-ES"/>
          </a:p>
        </p:txBody>
      </p:sp>
      <p:pic>
        <p:nvPicPr>
          <p:cNvPr id="15362" name="Picture 2" descr="D:\zanni\MSOFICE\Cubiertas\cubiertas calientes\Edificio LOTUS\fotos obra\DSCF20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9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331"/>
    </mc:Choice>
    <mc:Fallback xmlns="">
      <p:transition spd="slow" advTm="75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23</a:t>
            </a:fld>
            <a:endParaRPr lang="es-ES"/>
          </a:p>
        </p:txBody>
      </p:sp>
      <p:pic>
        <p:nvPicPr>
          <p:cNvPr id="17410" name="Picture 2" descr="D:\zanni\MSOFICE\Cubiertas\cubiertas calientes\Edificio LOTUS\fotos obra\DSCF21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9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31"/>
    </mc:Choice>
    <mc:Fallback xmlns="">
      <p:transition spd="slow" advTm="51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24</a:t>
            </a:fld>
            <a:endParaRPr lang="es-ES"/>
          </a:p>
        </p:txBody>
      </p:sp>
      <p:pic>
        <p:nvPicPr>
          <p:cNvPr id="18434" name="Picture 2" descr="D:\zanni\MSOFICE\Cubiertas\cubiertas calientes\Edificio LOTUS\fotos obra\DSCF22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454" y="0"/>
            <a:ext cx="5143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5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76"/>
    </mc:Choice>
    <mc:Fallback xmlns="">
      <p:transition spd="slow" advTm="40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38652-6B54-4469-9EE6-52BA45EEA2DB}" type="slidenum">
              <a:rPr lang="es-ES" smtClean="0"/>
              <a:pPr>
                <a:defRPr/>
              </a:pPr>
              <a:t>25</a:t>
            </a:fld>
            <a:endParaRPr lang="es-ES"/>
          </a:p>
        </p:txBody>
      </p:sp>
      <p:pic>
        <p:nvPicPr>
          <p:cNvPr id="19458" name="Picture 2" descr="D:\zanni\MSOFICE\Cubiertas\cubiertas calientes\Edificio LOTUS\fotos obra\DSCF22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8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33"/>
    </mc:Choice>
    <mc:Fallback xmlns="">
      <p:transition spd="slow" advTm="28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 descr="Membranas FICO"/>
          <p:cNvPicPr>
            <a:picLocks noChangeAspect="1" noChangeArrowheads="1"/>
          </p:cNvPicPr>
          <p:nvPr/>
        </p:nvPicPr>
        <p:blipFill>
          <a:blip r:embed="rId4" cstate="print"/>
          <a:srcRect t="2840" b="5365"/>
          <a:stretch>
            <a:fillRect/>
          </a:stretch>
        </p:blipFill>
        <p:spPr bwMode="auto">
          <a:xfrm>
            <a:off x="0" y="1262063"/>
            <a:ext cx="9144000" cy="559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511175"/>
            <a:ext cx="7772400" cy="603250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FFFF00"/>
                </a:solidFill>
              </a:rPr>
              <a:t>Membranas IV</a:t>
            </a:r>
            <a:endParaRPr lang="es-ES" sz="3200" b="1" dirty="0">
              <a:solidFill>
                <a:srgbClr val="FFFF00"/>
              </a:solidFill>
            </a:endParaRP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A27DF19-E5A3-4FA3-B9A8-DF2926D5F148}" type="slidenum">
              <a:rPr lang="es-ES" smtClean="0"/>
              <a:pPr/>
              <a:t>26</a:t>
            </a:fld>
            <a:endParaRPr lang="es-ES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93"/>
    </mc:Choice>
    <mc:Fallback xmlns="">
      <p:transition spd="slow" advTm="46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 descr="Membranas FICO2"/>
          <p:cNvPicPr>
            <a:picLocks noChangeAspect="1" noChangeArrowheads="1"/>
          </p:cNvPicPr>
          <p:nvPr/>
        </p:nvPicPr>
        <p:blipFill>
          <a:blip r:embed="rId5" cstate="print">
            <a:lum bright="-12000"/>
          </a:blip>
          <a:srcRect/>
          <a:stretch>
            <a:fillRect/>
          </a:stretch>
        </p:blipFill>
        <p:spPr bwMode="auto">
          <a:xfrm>
            <a:off x="0" y="0"/>
            <a:ext cx="4459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8825" y="511175"/>
            <a:ext cx="7772400" cy="603250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2400" dirty="0">
                <a:solidFill>
                  <a:schemeClr val="bg1"/>
                </a:solidFill>
              </a:rPr>
              <a:t>Membranas V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93188" name="Picture 4" descr="Membranas FICO3"/>
          <p:cNvPicPr>
            <a:picLocks noChangeAspect="1" noChangeArrowheads="1"/>
          </p:cNvPicPr>
          <p:nvPr/>
        </p:nvPicPr>
        <p:blipFill>
          <a:blip r:embed="rId6" cstate="print">
            <a:lum bright="-6000" contrast="30000"/>
          </a:blip>
          <a:srcRect l="12018" t="14792"/>
          <a:stretch>
            <a:fillRect/>
          </a:stretch>
        </p:blipFill>
        <p:spPr bwMode="auto">
          <a:xfrm>
            <a:off x="4576763" y="0"/>
            <a:ext cx="4567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93713" y="979488"/>
            <a:ext cx="3338512" cy="5349875"/>
            <a:chOff x="274" y="745"/>
            <a:chExt cx="2103" cy="3370"/>
          </a:xfrm>
        </p:grpSpPr>
        <p:sp>
          <p:nvSpPr>
            <p:cNvPr id="59405" name="AutoShape 7"/>
            <p:cNvSpPr>
              <a:spLocks noChangeArrowheads="1"/>
            </p:cNvSpPr>
            <p:nvPr/>
          </p:nvSpPr>
          <p:spPr bwMode="auto">
            <a:xfrm rot="1572521">
              <a:off x="1331" y="745"/>
              <a:ext cx="477" cy="1214"/>
            </a:xfrm>
            <a:prstGeom prst="downArrow">
              <a:avLst>
                <a:gd name="adj1" fmla="val 50000"/>
                <a:gd name="adj2" fmla="val 63627"/>
              </a:avLst>
            </a:prstGeom>
            <a:noFill/>
            <a:ln w="762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 dirty="0"/>
            </a:p>
          </p:txBody>
        </p:sp>
        <p:sp>
          <p:nvSpPr>
            <p:cNvPr id="93192" name="Text Box 8"/>
            <p:cNvSpPr txBox="1">
              <a:spLocks noChangeArrowheads="1"/>
            </p:cNvSpPr>
            <p:nvPr/>
          </p:nvSpPr>
          <p:spPr bwMode="auto">
            <a:xfrm>
              <a:off x="274" y="3365"/>
              <a:ext cx="2103" cy="7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_tradnl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Al perder plasticidad con las bajas temperaturas, no resisten las deformaciones normales del sustrato.</a:t>
              </a:r>
              <a:endPara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341938" y="406400"/>
            <a:ext cx="3802062" cy="2119313"/>
            <a:chOff x="3365" y="256"/>
            <a:chExt cx="2395" cy="1335"/>
          </a:xfrm>
        </p:grpSpPr>
        <p:sp>
          <p:nvSpPr>
            <p:cNvPr id="59403" name="Oval 5"/>
            <p:cNvSpPr>
              <a:spLocks noChangeArrowheads="1"/>
            </p:cNvSpPr>
            <p:nvPr/>
          </p:nvSpPr>
          <p:spPr bwMode="auto">
            <a:xfrm>
              <a:off x="4288" y="256"/>
              <a:ext cx="1353" cy="1335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AR" dirty="0"/>
            </a:p>
          </p:txBody>
        </p:sp>
        <p:sp>
          <p:nvSpPr>
            <p:cNvPr id="93193" name="Text Box 9"/>
            <p:cNvSpPr txBox="1">
              <a:spLocks noChangeArrowheads="1"/>
            </p:cNvSpPr>
            <p:nvPr/>
          </p:nvSpPr>
          <p:spPr bwMode="auto">
            <a:xfrm>
              <a:off x="3365" y="384"/>
              <a:ext cx="2395" cy="404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_tradnl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La radiación solar oxida los asfaltos y puede despegarse.</a:t>
              </a:r>
              <a:endPara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789488" y="4121150"/>
            <a:ext cx="4135437" cy="1878013"/>
            <a:chOff x="3017" y="2596"/>
            <a:chExt cx="2605" cy="1183"/>
          </a:xfrm>
        </p:grpSpPr>
        <p:sp>
          <p:nvSpPr>
            <p:cNvPr id="59401" name="AutoShape 6"/>
            <p:cNvSpPr>
              <a:spLocks noChangeArrowheads="1"/>
            </p:cNvSpPr>
            <p:nvPr/>
          </p:nvSpPr>
          <p:spPr bwMode="auto">
            <a:xfrm rot="1572521">
              <a:off x="4466" y="2596"/>
              <a:ext cx="465" cy="1183"/>
            </a:xfrm>
            <a:prstGeom prst="downArrow">
              <a:avLst>
                <a:gd name="adj1" fmla="val 50000"/>
                <a:gd name="adj2" fmla="val 63602"/>
              </a:avLst>
            </a:prstGeom>
            <a:noFill/>
            <a:ln w="762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AR" dirty="0"/>
            </a:p>
          </p:txBody>
        </p:sp>
        <p:sp>
          <p:nvSpPr>
            <p:cNvPr id="93194" name="Text Box 10"/>
            <p:cNvSpPr txBox="1">
              <a:spLocks noChangeArrowheads="1"/>
            </p:cNvSpPr>
            <p:nvPr/>
          </p:nvSpPr>
          <p:spPr bwMode="auto">
            <a:xfrm>
              <a:off x="3017" y="2853"/>
              <a:ext cx="2605" cy="404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s-ES_tradnl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Verificar las uniones en los embudos de desagüe.</a:t>
              </a:r>
              <a:endPara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59400" name="1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D91AA1A-5FBB-43F0-8F4B-6FA85172EC76}" type="slidenum">
              <a:rPr lang="es-ES" smtClean="0"/>
              <a:pPr/>
              <a:t>27</a:t>
            </a:fld>
            <a:endParaRPr lang="es-ES" dirty="0"/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905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41"/>
    </mc:Choice>
    <mc:Fallback xmlns="">
      <p:transition spd="slow" advTm="67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28</a:t>
            </a:fld>
            <a:endParaRPr lang="es-ES"/>
          </a:p>
        </p:txBody>
      </p:sp>
      <p:pic>
        <p:nvPicPr>
          <p:cNvPr id="24578" name="Picture 2" descr="D:\zanni\MSOFICE\Cubiertas\cubiertas calientes\cubierta HIDALGO\100_46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0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57"/>
    </mc:Choice>
    <mc:Fallback xmlns="">
      <p:transition spd="slow" advTm="74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29</a:t>
            </a:fld>
            <a:endParaRPr lang="es-ES"/>
          </a:p>
        </p:txBody>
      </p:sp>
      <p:pic>
        <p:nvPicPr>
          <p:cNvPr id="23554" name="Picture 2" descr="D:\zanni\MSOFICE\Cubiertas\cubiertas calientes\cubierta HIDALGO\100_47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69" y="101600"/>
            <a:ext cx="8850074" cy="663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3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8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30"/>
    </mc:Choice>
    <mc:Fallback xmlns="">
      <p:transition spd="slow" advTm="50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8289"/>
            <a:ext cx="8229600" cy="84931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ln w="6350">
                  <a:noFill/>
                </a:ln>
                <a:solidFill>
                  <a:srgbClr val="FFFF00"/>
                </a:solidFill>
              </a:rPr>
              <a:t>Resolución de bordes y detalles</a:t>
            </a: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30</a:t>
            </a:fld>
            <a:endParaRPr lang="es-ES" dirty="0"/>
          </a:p>
        </p:txBody>
      </p: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57" y="1204686"/>
            <a:ext cx="8128000" cy="2278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613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373" y="3597049"/>
            <a:ext cx="286702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417"/>
    </mc:Choice>
    <mc:Fallback xmlns="">
      <p:transition spd="slow" advTm="1024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435"/>
            <a:ext cx="8229600" cy="646112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s-ES" sz="3200" b="1" dirty="0">
                <a:solidFill>
                  <a:srgbClr val="FFFF00"/>
                </a:solidFill>
              </a:rPr>
              <a:t>Resolución de Bordes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31</a:t>
            </a:fld>
            <a:endParaRPr lang="es-ES" dirty="0"/>
          </a:p>
        </p:txBody>
      </p:sp>
      <p:pic>
        <p:nvPicPr>
          <p:cNvPr id="9218" name="Picture 2" descr="D:\zanni\MSOFICE\Cubiertas\cubiertas calientes\cubierta Maiorano\1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6547"/>
            <a:ext cx="9144000" cy="602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7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20"/>
    </mc:Choice>
    <mc:Fallback xmlns="">
      <p:transition spd="slow" advTm="18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435"/>
            <a:ext cx="8229600" cy="646112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s-ES" sz="3200" b="1" dirty="0">
                <a:solidFill>
                  <a:srgbClr val="FFFF00"/>
                </a:solidFill>
              </a:rPr>
              <a:t>Resolución de Bordes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32</a:t>
            </a:fld>
            <a:endParaRPr lang="es-ES" dirty="0"/>
          </a:p>
        </p:txBody>
      </p:sp>
      <p:pic>
        <p:nvPicPr>
          <p:cNvPr id="11266" name="Picture 2" descr="D:\zanni\MSOFICE\Cubiertas\cubiertas calientes\cubierta Maiorano\1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4" y="934917"/>
            <a:ext cx="8938783" cy="573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7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39"/>
    </mc:Choice>
    <mc:Fallback xmlns="">
      <p:transition spd="slow" advTm="31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41086" y="0"/>
            <a:ext cx="8229600" cy="812800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" b="1" dirty="0">
                <a:solidFill>
                  <a:srgbClr val="FFFF00"/>
                </a:solidFill>
              </a:rPr>
              <a:t>Clasificación de las cubiertas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779463"/>
            <a:ext cx="8229600" cy="4572000"/>
          </a:xfrm>
        </p:spPr>
        <p:txBody>
          <a:bodyPr/>
          <a:lstStyle/>
          <a:p>
            <a:pPr eaLnBrk="1" hangingPunct="1"/>
            <a:r>
              <a:rPr lang="es-ES" dirty="0"/>
              <a:t>Continuas</a:t>
            </a:r>
          </a:p>
          <a:p>
            <a:pPr eaLnBrk="1" hangingPunct="1">
              <a:buFont typeface="Wingdings" pitchFamily="2" charset="2"/>
              <a:buNone/>
            </a:pPr>
            <a:endParaRPr lang="es-ES" dirty="0"/>
          </a:p>
          <a:p>
            <a:pPr eaLnBrk="1" hangingPunct="1"/>
            <a:endParaRPr lang="es-ES" dirty="0"/>
          </a:p>
          <a:p>
            <a:pPr eaLnBrk="1" hangingPunct="1">
              <a:buFont typeface="Wingdings" pitchFamily="2" charset="2"/>
              <a:buNone/>
            </a:pPr>
            <a:endParaRPr lang="es-ES" dirty="0"/>
          </a:p>
          <a:p>
            <a:pPr eaLnBrk="1" hangingPunct="1"/>
            <a:r>
              <a:rPr lang="es-ES" dirty="0"/>
              <a:t>Discontinuas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95888" y="739775"/>
            <a:ext cx="3043237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95888" y="2074863"/>
            <a:ext cx="3062287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1AD75F9-9317-4EB0-ACDA-11FEF2161919}" type="slidenum">
              <a:rPr lang="es-ES" smtClean="0"/>
              <a:pPr/>
              <a:t>33</a:t>
            </a:fld>
            <a:endParaRPr lang="es-ES" dirty="0"/>
          </a:p>
        </p:txBody>
      </p:sp>
      <p:sp>
        <p:nvSpPr>
          <p:cNvPr id="28679" name="7 CuadroTexto"/>
          <p:cNvSpPr txBox="1">
            <a:spLocks noChangeArrowheads="1"/>
          </p:cNvSpPr>
          <p:nvPr/>
        </p:nvSpPr>
        <p:spPr bwMode="auto">
          <a:xfrm>
            <a:off x="493713" y="4470400"/>
            <a:ext cx="82581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 u="sng" dirty="0">
                <a:solidFill>
                  <a:srgbClr val="FFFF00"/>
                </a:solidFill>
              </a:rPr>
              <a:t>Cubierta continua</a:t>
            </a:r>
            <a:r>
              <a:rPr lang="es-ES" b="1" dirty="0">
                <a:solidFill>
                  <a:srgbClr val="FFFF00"/>
                </a:solidFill>
              </a:rPr>
              <a:t>: Aquella en la que el elemento de aislación hidráulica asegura la estanqueidad independientemente de la pendiente de la superficie de la cubierta. </a:t>
            </a:r>
          </a:p>
          <a:p>
            <a:r>
              <a:rPr lang="es-ES" b="1" u="sng" dirty="0">
                <a:solidFill>
                  <a:srgbClr val="FFFF00"/>
                </a:solidFill>
              </a:rPr>
              <a:t>Cubierta discontinua</a:t>
            </a:r>
            <a:r>
              <a:rPr lang="es-ES" b="1" dirty="0">
                <a:solidFill>
                  <a:srgbClr val="FFFF00"/>
                </a:solidFill>
              </a:rPr>
              <a:t>: Aquella en la que el elemento de aislación hidráulica asegura la impermeabilidad al agua sólo por el valor de pendiente de la superficie de la cubierta, siendo este valor mayor o igual que el establecido en función del material empleado</a:t>
            </a:r>
            <a:r>
              <a:rPr lang="es-ES" dirty="0"/>
              <a:t>.</a:t>
            </a: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908"/>
    </mc:Choice>
    <mc:Fallback xmlns="">
      <p:transition spd="slow" advTm="112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8750"/>
            <a:ext cx="8229600" cy="755650"/>
          </a:xfrm>
        </p:spPr>
        <p:txBody>
          <a:bodyPr>
            <a:norm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Clasificación de las cubiertas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>
              <a:buClr>
                <a:srgbClr val="FFFF00"/>
              </a:buClr>
            </a:pPr>
            <a:r>
              <a:rPr lang="es-ES" dirty="0"/>
              <a:t>Calientes  o tradicionales</a:t>
            </a:r>
          </a:p>
          <a:p>
            <a:pPr eaLnBrk="1" hangingPunct="1">
              <a:buClr>
                <a:srgbClr val="FFFF00"/>
              </a:buClr>
            </a:pPr>
            <a:r>
              <a:rPr lang="es-ES" dirty="0"/>
              <a:t>Techos </a:t>
            </a:r>
            <a:r>
              <a:rPr lang="es-ES" dirty="0" err="1"/>
              <a:t>semi</a:t>
            </a:r>
            <a:r>
              <a:rPr lang="es-ES" dirty="0"/>
              <a:t>-frías  o ventiladas</a:t>
            </a:r>
          </a:p>
          <a:p>
            <a:pPr eaLnBrk="1" hangingPunct="1">
              <a:buClr>
                <a:srgbClr val="FFFF00"/>
              </a:buClr>
            </a:pPr>
            <a:r>
              <a:rPr lang="es-ES" dirty="0"/>
              <a:t>Invertidas</a:t>
            </a:r>
          </a:p>
          <a:p>
            <a:pPr eaLnBrk="1" hangingPunct="1">
              <a:buClr>
                <a:srgbClr val="FFFF00"/>
              </a:buClr>
            </a:pPr>
            <a:r>
              <a:rPr lang="es-ES" dirty="0"/>
              <a:t>Ajardinadas (cubiertas Verdes)</a:t>
            </a:r>
          </a:p>
          <a:p>
            <a:pPr eaLnBrk="1" hangingPunct="1"/>
            <a:endParaRPr lang="es-ES" dirty="0"/>
          </a:p>
          <a:p>
            <a:pPr eaLnBrk="1" hangingPunct="1"/>
            <a:endParaRPr lang="es-ES" dirty="0"/>
          </a:p>
        </p:txBody>
      </p:sp>
      <p:sp>
        <p:nvSpPr>
          <p:cNvPr id="2970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99686D3-0522-43AC-97DA-DF2006FDAE93}" type="slidenum">
              <a:rPr lang="es-ES" smtClean="0"/>
              <a:pPr/>
              <a:t>34</a:t>
            </a:fld>
            <a:endParaRPr lang="es-ES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36"/>
    </mc:Choice>
    <mc:Fallback xmlns="">
      <p:transition spd="slow" advTm="49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68313" y="432127"/>
            <a:ext cx="43829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s-ES" sz="2800" b="1" dirty="0">
                <a:solidFill>
                  <a:srgbClr val="FFFF00"/>
                </a:solidFill>
              </a:rPr>
              <a:t>CUBIERTA CALIENTE</a:t>
            </a:r>
          </a:p>
        </p:txBody>
      </p:sp>
      <p:graphicFrame>
        <p:nvGraphicFramePr>
          <p:cNvPr id="235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8170"/>
              </p:ext>
            </p:extLst>
          </p:nvPr>
        </p:nvGraphicFramePr>
        <p:xfrm>
          <a:off x="358321" y="1117601"/>
          <a:ext cx="8550762" cy="5529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4" name="Image" r:id="rId5" imgW="3959360" imgH="2560325" progId="Photoshop.Image.8">
                  <p:embed/>
                </p:oleObj>
              </mc:Choice>
              <mc:Fallback>
                <p:oleObj name="Image" r:id="rId5" imgW="3959360" imgH="2560325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321" y="1117601"/>
                        <a:ext cx="8550762" cy="552994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4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927"/>
    </mc:Choice>
    <mc:Fallback xmlns="">
      <p:transition spd="slow" advTm="279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vía humeda"/>
          <p:cNvPicPr>
            <a:picLocks noChangeAspect="1" noChangeArrowheads="1"/>
          </p:cNvPicPr>
          <p:nvPr/>
        </p:nvPicPr>
        <p:blipFill>
          <a:blip r:embed="rId4" cstate="print">
            <a:lum bright="12000" contrast="-18000"/>
          </a:blip>
          <a:srcRect l="21333" t="57849" r="22456" b="7404"/>
          <a:stretch>
            <a:fillRect/>
          </a:stretch>
        </p:blipFill>
        <p:spPr bwMode="auto">
          <a:xfrm>
            <a:off x="0" y="1897063"/>
            <a:ext cx="6081713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>
          <a:xfrm>
            <a:off x="758825" y="509588"/>
            <a:ext cx="7772400" cy="619125"/>
          </a:xfrm>
        </p:spPr>
        <p:txBody>
          <a:bodyPr/>
          <a:lstStyle/>
          <a:p>
            <a:pPr marL="484632" indent="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FFFF00"/>
                </a:solidFill>
              </a:rPr>
              <a:t>Cubierta caliente.</a:t>
            </a:r>
            <a:endParaRPr lang="es-ES" sz="3200" b="1" dirty="0">
              <a:solidFill>
                <a:srgbClr val="FFFF00"/>
              </a:solidFill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750888" y="1063625"/>
            <a:ext cx="5491162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s-ES_tradnl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Versión usual o habitual de las cubiertas “planas”, horizontales, sobre losas de HºAº.  </a:t>
            </a:r>
            <a:endParaRPr lang="es-ES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flipH="1" flipV="1">
            <a:off x="1973263" y="5467350"/>
            <a:ext cx="4165600" cy="361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 flipH="1" flipV="1">
            <a:off x="4086225" y="5143500"/>
            <a:ext cx="2032000" cy="2714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 flipH="1" flipV="1">
            <a:off x="4514850" y="6061075"/>
            <a:ext cx="1625600" cy="203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 flipH="1" flipV="1">
            <a:off x="3433763" y="4922838"/>
            <a:ext cx="268287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15" name="Rectangle 11"/>
          <p:cNvSpPr>
            <a:spLocks noChangeArrowheads="1"/>
          </p:cNvSpPr>
          <p:nvPr/>
        </p:nvSpPr>
        <p:spPr bwMode="auto">
          <a:xfrm>
            <a:off x="6083300" y="5684838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Cielorraso aplicado 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16" name="Rectangle 12"/>
          <p:cNvSpPr>
            <a:spLocks noChangeArrowheads="1"/>
          </p:cNvSpPr>
          <p:nvPr/>
        </p:nvSpPr>
        <p:spPr bwMode="auto">
          <a:xfrm>
            <a:off x="6083300" y="6107113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Muro portante 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17" name="Rectangle 13"/>
          <p:cNvSpPr>
            <a:spLocks noChangeArrowheads="1"/>
          </p:cNvSpPr>
          <p:nvPr/>
        </p:nvSpPr>
        <p:spPr bwMode="auto">
          <a:xfrm>
            <a:off x="6083300" y="5262563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Encad. antisísmico 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18" name="Rectangle 14"/>
          <p:cNvSpPr>
            <a:spLocks noChangeArrowheads="1"/>
          </p:cNvSpPr>
          <p:nvPr/>
        </p:nvSpPr>
        <p:spPr bwMode="auto">
          <a:xfrm>
            <a:off x="6083300" y="4841875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Losa de Hº Aº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19" name="Rectangle 15"/>
          <p:cNvSpPr>
            <a:spLocks noChangeArrowheads="1"/>
          </p:cNvSpPr>
          <p:nvPr/>
        </p:nvSpPr>
        <p:spPr bwMode="auto">
          <a:xfrm>
            <a:off x="6083300" y="3576638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Aislación térmica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20" name="Rectangle 16"/>
          <p:cNvSpPr>
            <a:spLocks noChangeArrowheads="1"/>
          </p:cNvSpPr>
          <p:nvPr/>
        </p:nvSpPr>
        <p:spPr bwMode="auto">
          <a:xfrm>
            <a:off x="6083300" y="3998913"/>
            <a:ext cx="3060700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Hº  de pendiente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21" name="Rectangle 17"/>
          <p:cNvSpPr>
            <a:spLocks noChangeArrowheads="1"/>
          </p:cNvSpPr>
          <p:nvPr/>
        </p:nvSpPr>
        <p:spPr bwMode="auto">
          <a:xfrm>
            <a:off x="6083300" y="4419600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Barrera de vapor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22" name="Rectangle 18"/>
          <p:cNvSpPr>
            <a:spLocks noChangeArrowheads="1"/>
          </p:cNvSpPr>
          <p:nvPr/>
        </p:nvSpPr>
        <p:spPr bwMode="auto">
          <a:xfrm>
            <a:off x="6083300" y="3154363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Carpeta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23" name="Rectangle 19"/>
          <p:cNvSpPr>
            <a:spLocks noChangeArrowheads="1"/>
          </p:cNvSpPr>
          <p:nvPr/>
        </p:nvSpPr>
        <p:spPr bwMode="auto">
          <a:xfrm>
            <a:off x="6083300" y="2733675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Membrana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24" name="Rectangle 20"/>
          <p:cNvSpPr>
            <a:spLocks noChangeArrowheads="1"/>
          </p:cNvSpPr>
          <p:nvPr/>
        </p:nvSpPr>
        <p:spPr bwMode="auto">
          <a:xfrm>
            <a:off x="6083300" y="2311400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Mortero de asiento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25" name="Rectangle 21"/>
          <p:cNvSpPr>
            <a:spLocks noChangeArrowheads="1"/>
          </p:cNvSpPr>
          <p:nvPr/>
        </p:nvSpPr>
        <p:spPr bwMode="auto">
          <a:xfrm>
            <a:off x="6083300" y="1890713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Bovedilla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26" name="Line 22"/>
          <p:cNvSpPr>
            <a:spLocks noChangeShapeType="1"/>
          </p:cNvSpPr>
          <p:nvPr/>
        </p:nvSpPr>
        <p:spPr bwMode="auto">
          <a:xfrm flipH="1">
            <a:off x="3367088" y="4586288"/>
            <a:ext cx="2743200" cy="444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27" name="Line 23"/>
          <p:cNvSpPr>
            <a:spLocks noChangeShapeType="1"/>
          </p:cNvSpPr>
          <p:nvPr/>
        </p:nvSpPr>
        <p:spPr bwMode="auto">
          <a:xfrm flipH="1">
            <a:off x="3236913" y="4151313"/>
            <a:ext cx="2887662" cy="144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28" name="Line 24"/>
          <p:cNvSpPr>
            <a:spLocks noChangeShapeType="1"/>
          </p:cNvSpPr>
          <p:nvPr/>
        </p:nvSpPr>
        <p:spPr bwMode="auto">
          <a:xfrm flipH="1">
            <a:off x="3135313" y="3730625"/>
            <a:ext cx="2974975" cy="2762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29" name="Line 25"/>
          <p:cNvSpPr>
            <a:spLocks noChangeShapeType="1"/>
          </p:cNvSpPr>
          <p:nvPr/>
        </p:nvSpPr>
        <p:spPr bwMode="auto">
          <a:xfrm flipH="1">
            <a:off x="3105150" y="3309938"/>
            <a:ext cx="2990850" cy="5365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30" name="Line 26"/>
          <p:cNvSpPr>
            <a:spLocks noChangeShapeType="1"/>
          </p:cNvSpPr>
          <p:nvPr/>
        </p:nvSpPr>
        <p:spPr bwMode="auto">
          <a:xfrm flipH="1">
            <a:off x="3062288" y="2887663"/>
            <a:ext cx="3062287" cy="8572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31" name="Line 27"/>
          <p:cNvSpPr>
            <a:spLocks noChangeShapeType="1"/>
          </p:cNvSpPr>
          <p:nvPr/>
        </p:nvSpPr>
        <p:spPr bwMode="auto">
          <a:xfrm flipH="1">
            <a:off x="2120900" y="2466975"/>
            <a:ext cx="3989388" cy="12334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32" name="Line 28"/>
          <p:cNvSpPr>
            <a:spLocks noChangeShapeType="1"/>
          </p:cNvSpPr>
          <p:nvPr/>
        </p:nvSpPr>
        <p:spPr bwMode="auto">
          <a:xfrm flipH="1">
            <a:off x="2933700" y="2060575"/>
            <a:ext cx="3176588" cy="9874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72733" name="Rectangle 29"/>
          <p:cNvSpPr>
            <a:spLocks noChangeArrowheads="1"/>
          </p:cNvSpPr>
          <p:nvPr/>
        </p:nvSpPr>
        <p:spPr bwMode="auto">
          <a:xfrm>
            <a:off x="6083300" y="1506538"/>
            <a:ext cx="2843213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Cupertina del parapeto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2734" name="Line 30"/>
          <p:cNvSpPr>
            <a:spLocks noChangeShapeType="1"/>
          </p:cNvSpPr>
          <p:nvPr/>
        </p:nvSpPr>
        <p:spPr bwMode="auto">
          <a:xfrm flipH="1">
            <a:off x="3846513" y="1668463"/>
            <a:ext cx="2293937" cy="727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43037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054E822-B6F5-4D15-9642-7499AD5F6A0E}" type="slidenum">
              <a:rPr lang="es-ES" smtClean="0"/>
              <a:pPr/>
              <a:t>36</a:t>
            </a:fld>
            <a:endParaRPr lang="es-ES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08"/>
    </mc:Choice>
    <mc:Fallback xmlns="">
      <p:transition spd="slow" advTm="67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vía humeda"/>
          <p:cNvPicPr>
            <a:picLocks noChangeAspect="1" noChangeArrowheads="1"/>
          </p:cNvPicPr>
          <p:nvPr/>
        </p:nvPicPr>
        <p:blipFill>
          <a:blip r:embed="rId4" cstate="print">
            <a:lum bright="6000" contrast="-12000"/>
          </a:blip>
          <a:srcRect l="29221" t="6557" b="53200"/>
          <a:stretch>
            <a:fillRect/>
          </a:stretch>
        </p:blipFill>
        <p:spPr bwMode="auto">
          <a:xfrm>
            <a:off x="0" y="1912938"/>
            <a:ext cx="6083300" cy="494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8" name="Rectangle 6"/>
          <p:cNvSpPr>
            <a:spLocks noGrp="1" noChangeArrowheads="1"/>
          </p:cNvSpPr>
          <p:nvPr>
            <p:ph type="title"/>
          </p:nvPr>
        </p:nvSpPr>
        <p:spPr>
          <a:xfrm>
            <a:off x="758825" y="527050"/>
            <a:ext cx="7772400" cy="603250"/>
          </a:xfrm>
        </p:spPr>
        <p:txBody>
          <a:bodyPr/>
          <a:lstStyle/>
          <a:p>
            <a:pPr marL="484632" indent="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FFFF00"/>
                </a:solidFill>
              </a:rPr>
              <a:t>Cubierta caliente.</a:t>
            </a:r>
            <a:endParaRPr lang="es-ES" sz="3200" b="1" dirty="0">
              <a:solidFill>
                <a:srgbClr val="FFFF00"/>
              </a:solidFill>
            </a:endParaRPr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 flipH="1" flipV="1">
            <a:off x="1552575" y="5235575"/>
            <a:ext cx="4803775" cy="593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 flipH="1" flipV="1">
            <a:off x="2938463" y="4867275"/>
            <a:ext cx="3397250" cy="5476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 flipH="1" flipV="1">
            <a:off x="3163888" y="6103938"/>
            <a:ext cx="3194050" cy="160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288" name="Line 16"/>
          <p:cNvSpPr>
            <a:spLocks noChangeShapeType="1"/>
          </p:cNvSpPr>
          <p:nvPr/>
        </p:nvSpPr>
        <p:spPr bwMode="auto">
          <a:xfrm flipH="1" flipV="1">
            <a:off x="3810000" y="4792663"/>
            <a:ext cx="2524125" cy="2016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6300788" y="5684838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Cielorraso aplicado 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6300788" y="6107113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Muro portante 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6300788" y="5262563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Encad. antisísmico 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6300788" y="4841875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Losa de Hº Aº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300788" y="3576638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Aislación térmica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90" name="Rectangle 18"/>
          <p:cNvSpPr>
            <a:spLocks noChangeArrowheads="1"/>
          </p:cNvSpPr>
          <p:nvPr/>
        </p:nvSpPr>
        <p:spPr bwMode="auto">
          <a:xfrm>
            <a:off x="6300788" y="3998913"/>
            <a:ext cx="3060700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Hº de pendiente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6300788" y="4419600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Barrera de vapor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6300788" y="3154363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Carpeta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94" name="Rectangle 22"/>
          <p:cNvSpPr>
            <a:spLocks noChangeArrowheads="1"/>
          </p:cNvSpPr>
          <p:nvPr/>
        </p:nvSpPr>
        <p:spPr bwMode="auto">
          <a:xfrm>
            <a:off x="6300788" y="2733675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Membrana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95" name="Rectangle 23"/>
          <p:cNvSpPr>
            <a:spLocks noChangeArrowheads="1"/>
          </p:cNvSpPr>
          <p:nvPr/>
        </p:nvSpPr>
        <p:spPr bwMode="auto">
          <a:xfrm>
            <a:off x="6300788" y="2311400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Mortero de asiento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96" name="Rectangle 24"/>
          <p:cNvSpPr>
            <a:spLocks noChangeArrowheads="1"/>
          </p:cNvSpPr>
          <p:nvPr/>
        </p:nvSpPr>
        <p:spPr bwMode="auto">
          <a:xfrm>
            <a:off x="6300788" y="1890713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Baldosa cerámica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 flipH="1" flipV="1">
            <a:off x="3948113" y="4498975"/>
            <a:ext cx="2379662" cy="87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0" name="Line 28"/>
          <p:cNvSpPr>
            <a:spLocks noChangeShapeType="1"/>
          </p:cNvSpPr>
          <p:nvPr/>
        </p:nvSpPr>
        <p:spPr bwMode="auto">
          <a:xfrm flipH="1">
            <a:off x="4064000" y="4151313"/>
            <a:ext cx="2278063" cy="101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1" name="Line 29"/>
          <p:cNvSpPr>
            <a:spLocks noChangeShapeType="1"/>
          </p:cNvSpPr>
          <p:nvPr/>
        </p:nvSpPr>
        <p:spPr bwMode="auto">
          <a:xfrm flipH="1">
            <a:off x="4106863" y="3730625"/>
            <a:ext cx="2220912" cy="158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2" name="Line 30"/>
          <p:cNvSpPr>
            <a:spLocks noChangeShapeType="1"/>
          </p:cNvSpPr>
          <p:nvPr/>
        </p:nvSpPr>
        <p:spPr bwMode="auto">
          <a:xfrm flipH="1">
            <a:off x="4151313" y="3309938"/>
            <a:ext cx="2162175" cy="3476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3" name="Line 31"/>
          <p:cNvSpPr>
            <a:spLocks noChangeShapeType="1"/>
          </p:cNvSpPr>
          <p:nvPr/>
        </p:nvSpPr>
        <p:spPr bwMode="auto">
          <a:xfrm flipH="1">
            <a:off x="4165600" y="2887663"/>
            <a:ext cx="2176463" cy="6540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4" name="Line 32"/>
          <p:cNvSpPr>
            <a:spLocks noChangeShapeType="1"/>
          </p:cNvSpPr>
          <p:nvPr/>
        </p:nvSpPr>
        <p:spPr bwMode="auto">
          <a:xfrm flipH="1">
            <a:off x="4137025" y="2466975"/>
            <a:ext cx="2190750" cy="9286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5" name="Line 33"/>
          <p:cNvSpPr>
            <a:spLocks noChangeShapeType="1"/>
          </p:cNvSpPr>
          <p:nvPr/>
        </p:nvSpPr>
        <p:spPr bwMode="auto">
          <a:xfrm flipH="1">
            <a:off x="4106863" y="2060575"/>
            <a:ext cx="2220912" cy="1147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6" name="Rectangle 34"/>
          <p:cNvSpPr>
            <a:spLocks noChangeArrowheads="1"/>
          </p:cNvSpPr>
          <p:nvPr/>
        </p:nvSpPr>
        <p:spPr bwMode="auto">
          <a:xfrm>
            <a:off x="6300788" y="1506538"/>
            <a:ext cx="2843212" cy="3397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s-ES_tradnl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Parapeto</a:t>
            </a:r>
            <a:endParaRPr lang="es-ES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4307" name="Line 35"/>
          <p:cNvSpPr>
            <a:spLocks noChangeShapeType="1"/>
          </p:cNvSpPr>
          <p:nvPr/>
        </p:nvSpPr>
        <p:spPr bwMode="auto">
          <a:xfrm flipH="1">
            <a:off x="4789488" y="1668463"/>
            <a:ext cx="1568450" cy="973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/>
          <a:lstStyle/>
          <a:p>
            <a:endParaRPr lang="es-ES" dirty="0"/>
          </a:p>
        </p:txBody>
      </p:sp>
      <p:sp>
        <p:nvSpPr>
          <p:cNvPr id="54308" name="Rectangle 36"/>
          <p:cNvSpPr>
            <a:spLocks noChangeArrowheads="1"/>
          </p:cNvSpPr>
          <p:nvPr/>
        </p:nvSpPr>
        <p:spPr bwMode="auto">
          <a:xfrm>
            <a:off x="750888" y="1063625"/>
            <a:ext cx="5491162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s-ES_tradnl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Versión usual o habitual de las cubiertas “planas”, horizontales, sobre losas de HºAº.  </a:t>
            </a:r>
            <a:endParaRPr lang="es-ES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4061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48E930D-571D-4966-97D8-1724F93854C9}" type="slidenum">
              <a:rPr lang="es-ES" smtClean="0"/>
              <a:pPr/>
              <a:t>37</a:t>
            </a:fld>
            <a:endParaRPr lang="es-ES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11"/>
    </mc:Choice>
    <mc:Fallback xmlns="">
      <p:transition spd="slow" advTm="378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s-ES" sz="3200" b="1" cap="all" dirty="0">
                <a:solidFill>
                  <a:srgbClr val="FFFF00"/>
                </a:solidFill>
                <a:effectLst/>
              </a:rPr>
              <a:t>Cubiertas ventiladas</a:t>
            </a:r>
          </a:p>
        </p:txBody>
      </p:sp>
      <p:pic>
        <p:nvPicPr>
          <p:cNvPr id="8909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963" y="1930400"/>
            <a:ext cx="7277100" cy="44767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38</a:t>
            </a:fld>
            <a:endParaRPr lang="es-ES" dirty="0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424"/>
    </mc:Choice>
    <mc:Fallback xmlns="">
      <p:transition spd="slow" advTm="124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468313" y="496888"/>
            <a:ext cx="500538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s-ES" altLang="es-A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CUBIERTA SEMI-FRÍA</a:t>
            </a:r>
          </a:p>
        </p:txBody>
      </p:sp>
      <p:pic>
        <p:nvPicPr>
          <p:cNvPr id="66563" name="Picture 4" descr="D:\zanni\MSOFICE\Cubiertas\cubiertas frías\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25538"/>
            <a:ext cx="7345363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6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50"/>
    </mc:Choice>
    <mc:Fallback xmlns="">
      <p:transition spd="slow" advTm="95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68"/>
          <p:cNvPicPr>
            <a:picLocks noChangeAspect="1" noChangeArrowheads="1"/>
          </p:cNvPicPr>
          <p:nvPr/>
        </p:nvPicPr>
        <p:blipFill>
          <a:blip r:embed="rId4">
            <a:lum bright="12000" contrast="5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268413"/>
            <a:ext cx="6048375" cy="408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1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96"/>
    </mc:Choice>
    <mc:Fallback xmlns="">
      <p:transition spd="slow" advTm="30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D:\zanni\MSOFICE\Cubiertas\cubiertas frías\terraza chacabuco\0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64638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6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22"/>
    </mc:Choice>
    <mc:Fallback xmlns="">
      <p:transition spd="slow" advTm="55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:\zanni\MSOFICE\Cubiertas\cubiertas frías\terraza chacabuco\0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333375"/>
            <a:ext cx="9178925" cy="622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6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32"/>
    </mc:Choice>
    <mc:Fallback xmlns="">
      <p:transition spd="slow" advTm="19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:\zanni\MSOFICE\Cubiertas\cubiertas frías\terraza chacabuco\0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275"/>
            <a:ext cx="9144000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4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29"/>
    </mc:Choice>
    <mc:Fallback xmlns="">
      <p:transition spd="slow" advTm="42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609725"/>
            <a:ext cx="8120063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1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" b="1" dirty="0">
                <a:solidFill>
                  <a:srgbClr val="FFFF00"/>
                </a:solidFill>
              </a:rPr>
              <a:t>Cubierta invertida</a:t>
            </a:r>
          </a:p>
        </p:txBody>
      </p:sp>
      <p:sp>
        <p:nvSpPr>
          <p:cNvPr id="51204" name="3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37EAE84-9CC7-4F74-BFC0-D921EFC6F332}" type="slidenum">
              <a:rPr lang="es-ES" smtClean="0"/>
              <a:pPr/>
              <a:t>44</a:t>
            </a:fld>
            <a:endParaRPr lang="es-ES"/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4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422"/>
    </mc:Choice>
    <mc:Fallback xmlns="">
      <p:transition spd="slow" advTm="233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0328"/>
          </a:xfrm>
        </p:spPr>
        <p:txBody>
          <a:bodyPr/>
          <a:lstStyle/>
          <a:p>
            <a:pPr algn="ctr">
              <a:defRPr/>
            </a:pPr>
            <a:r>
              <a:rPr lang="es-AR" b="1" dirty="0">
                <a:solidFill>
                  <a:srgbClr val="FFFF00"/>
                </a:solidFill>
              </a:rPr>
              <a:t>Aislación térmica</a:t>
            </a:r>
          </a:p>
        </p:txBody>
      </p:sp>
      <p:pic>
        <p:nvPicPr>
          <p:cNvPr id="26627" name="Picture 2" descr="D:\zanni\MSOFICE\Cubiertas\cubierta invertida\20160902_102811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403350"/>
            <a:ext cx="8296275" cy="4978400"/>
          </a:xfrm>
          <a:noFill/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4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73"/>
    </mc:Choice>
    <mc:Fallback xmlns="">
      <p:transition spd="slow" advTm="61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1"/>
          <p:cNvGrpSpPr>
            <a:grpSpLocks/>
          </p:cNvGrpSpPr>
          <p:nvPr/>
        </p:nvGrpSpPr>
        <p:grpSpPr bwMode="auto">
          <a:xfrm>
            <a:off x="0" y="1346200"/>
            <a:ext cx="9144000" cy="5511800"/>
            <a:chOff x="0" y="848"/>
            <a:chExt cx="5760" cy="3472"/>
          </a:xfrm>
        </p:grpSpPr>
        <p:pic>
          <p:nvPicPr>
            <p:cNvPr id="50233" name="Picture 3" descr="Cubierta invertida"/>
            <p:cNvPicPr>
              <a:picLocks noChangeAspect="1" noChangeArrowheads="1"/>
            </p:cNvPicPr>
            <p:nvPr/>
          </p:nvPicPr>
          <p:blipFill>
            <a:blip r:embed="rId4" cstate="print">
              <a:lum bright="-6000" contrast="42000"/>
            </a:blip>
            <a:srcRect l="2086" t="18704" r="74252" b="3763"/>
            <a:stretch>
              <a:fillRect/>
            </a:stretch>
          </p:blipFill>
          <p:spPr bwMode="auto">
            <a:xfrm>
              <a:off x="0" y="848"/>
              <a:ext cx="2833" cy="3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34" name="Picture 4" descr="Cubierta invertida"/>
            <p:cNvPicPr>
              <a:picLocks noChangeAspect="1" noChangeArrowheads="1"/>
            </p:cNvPicPr>
            <p:nvPr/>
          </p:nvPicPr>
          <p:blipFill>
            <a:blip r:embed="rId4" cstate="print">
              <a:lum bright="-6000" contrast="42000"/>
            </a:blip>
            <a:srcRect l="73090" t="18741" r="2934" b="3763"/>
            <a:stretch>
              <a:fillRect/>
            </a:stretch>
          </p:blipFill>
          <p:spPr bwMode="auto">
            <a:xfrm>
              <a:off x="2964" y="855"/>
              <a:ext cx="2796" cy="3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82"/>
          <p:cNvGrpSpPr>
            <a:grpSpLocks/>
          </p:cNvGrpSpPr>
          <p:nvPr/>
        </p:nvGrpSpPr>
        <p:grpSpPr bwMode="auto">
          <a:xfrm>
            <a:off x="0" y="0"/>
            <a:ext cx="4498975" cy="6858000"/>
            <a:chOff x="0" y="0"/>
            <a:chExt cx="2834" cy="4320"/>
          </a:xfrm>
        </p:grpSpPr>
        <p:pic>
          <p:nvPicPr>
            <p:cNvPr id="50231" name="Picture 5" descr="Cubierta invertida"/>
            <p:cNvPicPr>
              <a:picLocks noChangeAspect="1" noChangeArrowheads="1"/>
            </p:cNvPicPr>
            <p:nvPr/>
          </p:nvPicPr>
          <p:blipFill>
            <a:blip r:embed="rId4" cstate="print">
              <a:lum bright="-6000" contrast="42000"/>
            </a:blip>
            <a:srcRect l="27562" t="7489" r="29614" b="58978"/>
            <a:stretch>
              <a:fillRect/>
            </a:stretch>
          </p:blipFill>
          <p:spPr bwMode="auto">
            <a:xfrm>
              <a:off x="0" y="0"/>
              <a:ext cx="2834" cy="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32" name="Picture 2" descr="Cubierta invertida"/>
            <p:cNvPicPr>
              <a:picLocks noChangeAspect="1" noChangeArrowheads="1"/>
            </p:cNvPicPr>
            <p:nvPr/>
          </p:nvPicPr>
          <p:blipFill>
            <a:blip r:embed="rId4" cstate="print">
              <a:lum bright="-12000" contrast="54000"/>
            </a:blip>
            <a:srcRect l="27562" t="41544" r="29614" b="30699"/>
            <a:stretch>
              <a:fillRect/>
            </a:stretch>
          </p:blipFill>
          <p:spPr bwMode="auto">
            <a:xfrm>
              <a:off x="0" y="3575"/>
              <a:ext cx="2834" cy="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68"/>
          <p:cNvGrpSpPr>
            <a:grpSpLocks/>
          </p:cNvGrpSpPr>
          <p:nvPr/>
        </p:nvGrpSpPr>
        <p:grpSpPr bwMode="auto">
          <a:xfrm>
            <a:off x="1050925" y="403225"/>
            <a:ext cx="5451475" cy="3616325"/>
            <a:chOff x="662" y="254"/>
            <a:chExt cx="3434" cy="2278"/>
          </a:xfrm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933" y="2320"/>
              <a:ext cx="211" cy="212"/>
              <a:chOff x="1307" y="3309"/>
              <a:chExt cx="211" cy="212"/>
            </a:xfrm>
          </p:grpSpPr>
          <p:sp>
            <p:nvSpPr>
              <p:cNvPr id="50229" name="Oval 24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30" name="Text Box 25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2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662" y="277"/>
              <a:ext cx="211" cy="212"/>
              <a:chOff x="1307" y="3309"/>
              <a:chExt cx="211" cy="212"/>
            </a:xfrm>
          </p:grpSpPr>
          <p:sp>
            <p:nvSpPr>
              <p:cNvPr id="50227" name="Oval 27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28" name="Text Box 28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2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80925" name="Text Box 29"/>
            <p:cNvSpPr txBox="1">
              <a:spLocks noChangeArrowheads="1"/>
            </p:cNvSpPr>
            <p:nvPr/>
          </p:nvSpPr>
          <p:spPr bwMode="auto">
            <a:xfrm>
              <a:off x="2834" y="254"/>
              <a:ext cx="1262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16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Carpeta </a:t>
              </a:r>
              <a:endPara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7" name="Group 69"/>
          <p:cNvGrpSpPr>
            <a:grpSpLocks/>
          </p:cNvGrpSpPr>
          <p:nvPr/>
        </p:nvGrpSpPr>
        <p:grpSpPr bwMode="auto">
          <a:xfrm>
            <a:off x="1052513" y="673100"/>
            <a:ext cx="5173662" cy="3235325"/>
            <a:chOff x="663" y="424"/>
            <a:chExt cx="3259" cy="2038"/>
          </a:xfrm>
        </p:grpSpPr>
        <p:grpSp>
          <p:nvGrpSpPr>
            <p:cNvPr id="8" name="Group 32"/>
            <p:cNvGrpSpPr>
              <a:grpSpLocks/>
            </p:cNvGrpSpPr>
            <p:nvPr/>
          </p:nvGrpSpPr>
          <p:grpSpPr bwMode="auto">
            <a:xfrm>
              <a:off x="1216" y="2250"/>
              <a:ext cx="211" cy="212"/>
              <a:chOff x="1307" y="3309"/>
              <a:chExt cx="211" cy="212"/>
            </a:xfrm>
          </p:grpSpPr>
          <p:sp>
            <p:nvSpPr>
              <p:cNvPr id="50222" name="Oval 33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23" name="Text Box 34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3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grpSp>
          <p:nvGrpSpPr>
            <p:cNvPr id="9" name="Group 35"/>
            <p:cNvGrpSpPr>
              <a:grpSpLocks/>
            </p:cNvGrpSpPr>
            <p:nvPr/>
          </p:nvGrpSpPr>
          <p:grpSpPr bwMode="auto">
            <a:xfrm>
              <a:off x="663" y="453"/>
              <a:ext cx="211" cy="212"/>
              <a:chOff x="1307" y="3309"/>
              <a:chExt cx="211" cy="212"/>
            </a:xfrm>
          </p:grpSpPr>
          <p:sp>
            <p:nvSpPr>
              <p:cNvPr id="50220" name="Oval 36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21" name="Text Box 37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3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80934" name="Text Box 38"/>
            <p:cNvSpPr txBox="1">
              <a:spLocks noChangeArrowheads="1"/>
            </p:cNvSpPr>
            <p:nvPr/>
          </p:nvSpPr>
          <p:spPr bwMode="auto">
            <a:xfrm>
              <a:off x="2825" y="424"/>
              <a:ext cx="1097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16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Membrana</a:t>
              </a:r>
              <a:endPara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0" name="Group 67"/>
          <p:cNvGrpSpPr>
            <a:grpSpLocks/>
          </p:cNvGrpSpPr>
          <p:nvPr/>
        </p:nvGrpSpPr>
        <p:grpSpPr bwMode="auto">
          <a:xfrm>
            <a:off x="1081088" y="0"/>
            <a:ext cx="5289550" cy="4303713"/>
            <a:chOff x="681" y="0"/>
            <a:chExt cx="3332" cy="2711"/>
          </a:xfrm>
        </p:grpSpPr>
        <p:grpSp>
          <p:nvGrpSpPr>
            <p:cNvPr id="11" name="Group 50"/>
            <p:cNvGrpSpPr>
              <a:grpSpLocks/>
            </p:cNvGrpSpPr>
            <p:nvPr/>
          </p:nvGrpSpPr>
          <p:grpSpPr bwMode="auto">
            <a:xfrm>
              <a:off x="709" y="2499"/>
              <a:ext cx="211" cy="212"/>
              <a:chOff x="1307" y="3309"/>
              <a:chExt cx="211" cy="212"/>
            </a:xfrm>
          </p:grpSpPr>
          <p:sp>
            <p:nvSpPr>
              <p:cNvPr id="50215" name="Oval 51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16" name="Text Box 52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1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grpSp>
          <p:nvGrpSpPr>
            <p:cNvPr id="12" name="Group 53"/>
            <p:cNvGrpSpPr>
              <a:grpSpLocks/>
            </p:cNvGrpSpPr>
            <p:nvPr/>
          </p:nvGrpSpPr>
          <p:grpSpPr bwMode="auto">
            <a:xfrm>
              <a:off x="681" y="0"/>
              <a:ext cx="211" cy="212"/>
              <a:chOff x="1307" y="3309"/>
              <a:chExt cx="211" cy="212"/>
            </a:xfrm>
          </p:grpSpPr>
          <p:sp>
            <p:nvSpPr>
              <p:cNvPr id="50213" name="Oval 54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14" name="Text Box 55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1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80952" name="Text Box 56"/>
            <p:cNvSpPr txBox="1">
              <a:spLocks noChangeArrowheads="1"/>
            </p:cNvSpPr>
            <p:nvPr/>
          </p:nvSpPr>
          <p:spPr bwMode="auto">
            <a:xfrm>
              <a:off x="2824" y="0"/>
              <a:ext cx="1189" cy="24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16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Hº de pendiente </a:t>
              </a:r>
              <a:endPara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3" name="Group 78"/>
          <p:cNvGrpSpPr>
            <a:grpSpLocks/>
          </p:cNvGrpSpPr>
          <p:nvPr/>
        </p:nvGrpSpPr>
        <p:grpSpPr bwMode="auto">
          <a:xfrm>
            <a:off x="1136650" y="3176588"/>
            <a:ext cx="5424488" cy="2928937"/>
            <a:chOff x="698" y="2001"/>
            <a:chExt cx="3417" cy="1845"/>
          </a:xfrm>
        </p:grpSpPr>
        <p:sp>
          <p:nvSpPr>
            <p:cNvPr id="80943" name="Text Box 47"/>
            <p:cNvSpPr txBox="1">
              <a:spLocks noChangeArrowheads="1"/>
            </p:cNvSpPr>
            <p:nvPr/>
          </p:nvSpPr>
          <p:spPr bwMode="auto">
            <a:xfrm>
              <a:off x="2825" y="3634"/>
              <a:ext cx="1290" cy="212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16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Aislante térmico</a:t>
              </a:r>
              <a:endPara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grpSp>
          <p:nvGrpSpPr>
            <p:cNvPr id="14" name="Group 8"/>
            <p:cNvGrpSpPr>
              <a:grpSpLocks/>
            </p:cNvGrpSpPr>
            <p:nvPr/>
          </p:nvGrpSpPr>
          <p:grpSpPr bwMode="auto">
            <a:xfrm>
              <a:off x="1473" y="2001"/>
              <a:ext cx="211" cy="212"/>
              <a:chOff x="1307" y="3309"/>
              <a:chExt cx="211" cy="212"/>
            </a:xfrm>
          </p:grpSpPr>
          <p:sp>
            <p:nvSpPr>
              <p:cNvPr id="50208" name="Oval 9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09" name="Text Box 10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4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698" y="3588"/>
              <a:ext cx="211" cy="212"/>
              <a:chOff x="1307" y="3309"/>
              <a:chExt cx="211" cy="212"/>
            </a:xfrm>
          </p:grpSpPr>
          <p:sp>
            <p:nvSpPr>
              <p:cNvPr id="50206" name="Oval 12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07" name="Text Box 13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4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16" name="Group 79"/>
          <p:cNvGrpSpPr>
            <a:grpSpLocks/>
          </p:cNvGrpSpPr>
          <p:nvPr/>
        </p:nvGrpSpPr>
        <p:grpSpPr bwMode="auto">
          <a:xfrm>
            <a:off x="1109663" y="2989263"/>
            <a:ext cx="5487987" cy="3530600"/>
            <a:chOff x="681" y="1883"/>
            <a:chExt cx="3457" cy="2224"/>
          </a:xfrm>
        </p:grpSpPr>
        <p:grpSp>
          <p:nvGrpSpPr>
            <p:cNvPr id="17" name="Group 18"/>
            <p:cNvGrpSpPr>
              <a:grpSpLocks/>
            </p:cNvGrpSpPr>
            <p:nvPr/>
          </p:nvGrpSpPr>
          <p:grpSpPr bwMode="auto">
            <a:xfrm>
              <a:off x="681" y="3895"/>
              <a:ext cx="211" cy="212"/>
              <a:chOff x="1307" y="3309"/>
              <a:chExt cx="211" cy="212"/>
            </a:xfrm>
          </p:grpSpPr>
          <p:sp>
            <p:nvSpPr>
              <p:cNvPr id="50201" name="Oval 19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02" name="Text Box 20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5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grpSp>
          <p:nvGrpSpPr>
            <p:cNvPr id="18" name="Group 41"/>
            <p:cNvGrpSpPr>
              <a:grpSpLocks/>
            </p:cNvGrpSpPr>
            <p:nvPr/>
          </p:nvGrpSpPr>
          <p:grpSpPr bwMode="auto">
            <a:xfrm>
              <a:off x="1737" y="1883"/>
              <a:ext cx="211" cy="212"/>
              <a:chOff x="1307" y="3309"/>
              <a:chExt cx="211" cy="212"/>
            </a:xfrm>
          </p:grpSpPr>
          <p:sp>
            <p:nvSpPr>
              <p:cNvPr id="50199" name="Oval 42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200" name="Text Box 43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5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80967" name="Text Box 71"/>
            <p:cNvSpPr txBox="1">
              <a:spLocks noChangeArrowheads="1"/>
            </p:cNvSpPr>
            <p:nvPr/>
          </p:nvSpPr>
          <p:spPr bwMode="auto">
            <a:xfrm>
              <a:off x="2848" y="3895"/>
              <a:ext cx="1290" cy="212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16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Fieltro geotextil</a:t>
              </a:r>
              <a:endPara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19" name="Group 80"/>
          <p:cNvGrpSpPr>
            <a:grpSpLocks/>
          </p:cNvGrpSpPr>
          <p:nvPr/>
        </p:nvGrpSpPr>
        <p:grpSpPr bwMode="auto">
          <a:xfrm>
            <a:off x="1096963" y="2716213"/>
            <a:ext cx="5472112" cy="4141787"/>
            <a:chOff x="682" y="1711"/>
            <a:chExt cx="3447" cy="2609"/>
          </a:xfrm>
        </p:grpSpPr>
        <p:grpSp>
          <p:nvGrpSpPr>
            <p:cNvPr id="20" name="Group 15"/>
            <p:cNvGrpSpPr>
              <a:grpSpLocks/>
            </p:cNvGrpSpPr>
            <p:nvPr/>
          </p:nvGrpSpPr>
          <p:grpSpPr bwMode="auto">
            <a:xfrm>
              <a:off x="2012" y="1711"/>
              <a:ext cx="211" cy="212"/>
              <a:chOff x="1307" y="3309"/>
              <a:chExt cx="211" cy="212"/>
            </a:xfrm>
          </p:grpSpPr>
          <p:sp>
            <p:nvSpPr>
              <p:cNvPr id="50194" name="Oval 16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195" name="Text Box 17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6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grpSp>
          <p:nvGrpSpPr>
            <p:cNvPr id="21" name="Group 44"/>
            <p:cNvGrpSpPr>
              <a:grpSpLocks/>
            </p:cNvGrpSpPr>
            <p:nvPr/>
          </p:nvGrpSpPr>
          <p:grpSpPr bwMode="auto">
            <a:xfrm>
              <a:off x="682" y="4108"/>
              <a:ext cx="211" cy="212"/>
              <a:chOff x="1307" y="3309"/>
              <a:chExt cx="211" cy="212"/>
            </a:xfrm>
          </p:grpSpPr>
          <p:sp>
            <p:nvSpPr>
              <p:cNvPr id="50192" name="Oval 45"/>
              <p:cNvSpPr>
                <a:spLocks noChangeArrowheads="1"/>
              </p:cNvSpPr>
              <p:nvPr/>
            </p:nvSpPr>
            <p:spPr bwMode="auto">
              <a:xfrm>
                <a:off x="1307" y="3328"/>
                <a:ext cx="202" cy="183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AR" dirty="0"/>
              </a:p>
            </p:txBody>
          </p:sp>
          <p:sp>
            <p:nvSpPr>
              <p:cNvPr id="50193" name="Text Box 46"/>
              <p:cNvSpPr txBox="1">
                <a:spLocks noChangeArrowheads="1"/>
              </p:cNvSpPr>
              <p:nvPr/>
            </p:nvSpPr>
            <p:spPr bwMode="auto">
              <a:xfrm>
                <a:off x="1308" y="3309"/>
                <a:ext cx="210" cy="212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s-ES_tradnl" sz="1600" b="1" dirty="0">
                    <a:solidFill>
                      <a:schemeClr val="bg2"/>
                    </a:solidFill>
                    <a:latin typeface="Arial" charset="0"/>
                  </a:rPr>
                  <a:t>6</a:t>
                </a:r>
                <a:endParaRPr lang="es-ES" sz="1600" b="1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</p:grpSp>
        <p:sp>
          <p:nvSpPr>
            <p:cNvPr id="80970" name="Text Box 74"/>
            <p:cNvSpPr txBox="1">
              <a:spLocks noChangeArrowheads="1"/>
            </p:cNvSpPr>
            <p:nvPr/>
          </p:nvSpPr>
          <p:spPr bwMode="auto">
            <a:xfrm>
              <a:off x="2839" y="4108"/>
              <a:ext cx="1290" cy="212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Char char="•"/>
                <a:defRPr/>
              </a:pPr>
              <a:r>
                <a:rPr lang="es-ES_tradnl" sz="1600" b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Canto rodado</a:t>
              </a:r>
              <a:endParaRPr lang="es-ES" sz="1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80981" name="Rectangle 85"/>
          <p:cNvSpPr>
            <a:spLocks noGrp="1" noChangeArrowheads="1"/>
          </p:cNvSpPr>
          <p:nvPr>
            <p:ph type="title" idx="4294967295"/>
          </p:nvPr>
        </p:nvSpPr>
        <p:spPr>
          <a:xfrm>
            <a:off x="6203950" y="203200"/>
            <a:ext cx="2940050" cy="1143000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2700" b="1" dirty="0">
                <a:solidFill>
                  <a:srgbClr val="FFFF00"/>
                </a:solidFill>
                <a:effectLst/>
              </a:rPr>
              <a:t>Detalle de </a:t>
            </a:r>
            <a:br>
              <a:rPr lang="es-ES_tradnl" sz="2700" b="1" dirty="0">
                <a:solidFill>
                  <a:srgbClr val="FFFF00"/>
                </a:solidFill>
                <a:effectLst/>
              </a:rPr>
            </a:br>
            <a:r>
              <a:rPr lang="es-ES_tradnl" sz="2700" b="1" dirty="0">
                <a:solidFill>
                  <a:srgbClr val="FFFF00"/>
                </a:solidFill>
                <a:effectLst/>
              </a:rPr>
              <a:t>cubierta invertida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50188" name="57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EEC1A91-AC68-477D-BE7B-8438B65FA223}" type="slidenum">
              <a:rPr lang="es-ES" smtClean="0"/>
              <a:pPr/>
              <a:t>46</a:t>
            </a:fld>
            <a:endParaRPr lang="es-ES" dirty="0"/>
          </a:p>
        </p:txBody>
      </p:sp>
      <p:pic>
        <p:nvPicPr>
          <p:cNvPr id="22" name="2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9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225"/>
    </mc:Choice>
    <mc:Fallback xmlns="">
      <p:transition spd="slow" advTm="99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zanni\MSOFICE\Cubiertas\cubierta inverti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82550"/>
            <a:ext cx="3816350" cy="678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71463" y="811213"/>
            <a:ext cx="4337050" cy="588963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FFFF00"/>
                </a:solidFill>
              </a:rPr>
              <a:t>Cubierta invertida</a:t>
            </a:r>
            <a:endParaRPr lang="es-ES" sz="3200" b="1" dirty="0">
              <a:solidFill>
                <a:srgbClr val="FFFF00"/>
              </a:solidFill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3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83"/>
    </mc:Choice>
    <mc:Fallback xmlns="">
      <p:transition spd="slow" advTm="39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96975"/>
            <a:ext cx="6553200" cy="454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00088" y="516731"/>
            <a:ext cx="4337050" cy="588963"/>
          </a:xfrm>
          <a:prstGeom prst="rect">
            <a:avLst/>
          </a:prstGeom>
        </p:spPr>
        <p:txBody>
          <a:bodyPr/>
          <a:lstStyle>
            <a:lvl1pPr marL="484188" indent="-484188"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5C9C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marL="484188" indent="-484188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2pPr>
            <a:lvl3pPr marL="484188" indent="-484188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3pPr>
            <a:lvl4pPr marL="484188" indent="-484188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4pPr>
            <a:lvl5pPr marL="484188" indent="-484188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5pPr>
            <a:lvl6pPr marL="941388" indent="-484188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6pPr>
            <a:lvl7pPr marL="1398588" indent="-484188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7pPr>
            <a:lvl8pPr marL="1855788" indent="-484188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8pPr>
            <a:lvl9pPr marL="2312988" indent="-484188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F5C9C"/>
                </a:solidFill>
                <a:latin typeface="Century Gothic" pitchFamily="34" charset="0"/>
              </a:defRPr>
            </a:lvl9pPr>
          </a:lstStyle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3200" b="1">
                <a:solidFill>
                  <a:srgbClr val="FFFF00"/>
                </a:solidFill>
              </a:rPr>
              <a:t>Cubierta invertida</a:t>
            </a:r>
            <a:endParaRPr lang="es-ES" sz="3200" b="1" dirty="0">
              <a:solidFill>
                <a:srgbClr val="FFFF00"/>
              </a:solidFill>
            </a:endParaRPr>
          </a:p>
        </p:txBody>
      </p:sp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6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398"/>
    </mc:Choice>
    <mc:Fallback xmlns="">
      <p:transition spd="slow" advTm="53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2384"/>
            <a:ext cx="7343775" cy="608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1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96"/>
    </mc:Choice>
    <mc:Fallback xmlns="">
      <p:transition spd="slow" advTm="32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8825" y="508000"/>
            <a:ext cx="7772400" cy="619125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es-ES_tradnl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Cubierta ajardinada</a:t>
            </a:r>
            <a:endParaRPr lang="es-ES" sz="4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817563" y="508000"/>
            <a:ext cx="7772400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AR" sz="14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2470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A71B36A-5732-4BFE-BF92-BE9A19BA6AAF}" type="slidenum">
              <a:rPr lang="es-ES" smtClean="0"/>
              <a:pPr/>
              <a:t>50</a:t>
            </a:fld>
            <a:endParaRPr lang="es-ES" dirty="0"/>
          </a:p>
        </p:txBody>
      </p:sp>
      <p:pic>
        <p:nvPicPr>
          <p:cNvPr id="176130" name="Picture 2" descr="D:\zanni\MSOFICE\Cubiertas\cubiertas jardín\escanear0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29" y="1988455"/>
            <a:ext cx="8639536" cy="36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874"/>
    </mc:Choice>
    <mc:Fallback xmlns="">
      <p:transition spd="slow" advTm="336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51</a:t>
            </a:fld>
            <a:endParaRPr lang="es-ES"/>
          </a:p>
        </p:txBody>
      </p:sp>
      <p:pic>
        <p:nvPicPr>
          <p:cNvPr id="177154" name="Picture 2" descr="D:\zanni\MSOFICE\Cubiertas\cubiertas jardín\Grafico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38" y="522515"/>
            <a:ext cx="8105048" cy="580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934"/>
    </mc:Choice>
    <mc:Fallback xmlns="">
      <p:transition spd="slow" advTm="158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26257" y="476251"/>
            <a:ext cx="8062912" cy="1166812"/>
          </a:xfrm>
        </p:spPr>
        <p:txBody>
          <a:bodyPr/>
          <a:lstStyle/>
          <a:p>
            <a:r>
              <a:rPr lang="es-AR" b="1" dirty="0">
                <a:solidFill>
                  <a:srgbClr val="FFFF00"/>
                </a:solidFill>
                <a:effectLst/>
              </a:rPr>
              <a:t>BIBLIOGRAFÍA</a:t>
            </a:r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157163" y="2343150"/>
            <a:ext cx="8858250" cy="3531392"/>
          </a:xfrm>
        </p:spPr>
        <p:txBody>
          <a:bodyPr/>
          <a:lstStyle/>
          <a:p>
            <a:pPr marL="457200" indent="-271463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3600" b="1" dirty="0"/>
              <a:t>“Construir también es diseñar”</a:t>
            </a:r>
            <a:endParaRPr lang="es-AR" sz="3600" dirty="0"/>
          </a:p>
          <a:p>
            <a:pPr marL="457200" indent="257175" algn="just">
              <a:buClr>
                <a:srgbClr val="FFFF00"/>
              </a:buClr>
            </a:pPr>
            <a:r>
              <a:rPr lang="es-AR" sz="2400" dirty="0"/>
              <a:t>Codina, </a:t>
            </a:r>
            <a:r>
              <a:rPr lang="es-AR" sz="2400" dirty="0" err="1"/>
              <a:t>Zanni</a:t>
            </a:r>
            <a:r>
              <a:rPr lang="es-AR" sz="2400" dirty="0"/>
              <a:t>, </a:t>
            </a:r>
            <a:r>
              <a:rPr lang="es-AR" sz="2400" dirty="0" err="1"/>
              <a:t>Pfund</a:t>
            </a:r>
            <a:endParaRPr lang="es-AR" sz="2400" dirty="0"/>
          </a:p>
          <a:p>
            <a:pPr marL="457200" indent="-271463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endParaRPr lang="es-AR" sz="3200" b="1" dirty="0"/>
          </a:p>
          <a:p>
            <a:pPr marL="457200" indent="-271463" algn="just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s-AR" sz="3600" b="1" dirty="0"/>
              <a:t>“Patología y Restauro”</a:t>
            </a:r>
          </a:p>
          <a:p>
            <a:pPr marL="712788" algn="just">
              <a:buClr>
                <a:srgbClr val="FFFF00"/>
              </a:buClr>
            </a:pPr>
            <a:r>
              <a:rPr lang="es-AR" sz="2400" dirty="0" err="1"/>
              <a:t>Zanni</a:t>
            </a:r>
            <a:r>
              <a:rPr lang="es-AR" sz="2400" dirty="0"/>
              <a:t> –capítulo 5-</a:t>
            </a:r>
            <a:endParaRPr lang="es-AR" sz="2800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59437-020F-424F-9BC0-E00367EF531F}" type="slidenum">
              <a:rPr lang="es-ES" smtClean="0"/>
              <a:pPr>
                <a:defRPr/>
              </a:pPr>
              <a:t>52</a:t>
            </a:fld>
            <a:endParaRPr lang="es-ES"/>
          </a:p>
        </p:txBody>
      </p:sp>
      <p:pic>
        <p:nvPicPr>
          <p:cNvPr id="5" name="4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8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25"/>
    </mc:Choice>
    <mc:Fallback xmlns="">
      <p:transition spd="slow" advTm="19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9|16|2.5|5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6408</TotalTime>
  <Words>835</Words>
  <Application>Microsoft Office PowerPoint</Application>
  <PresentationFormat>On-screen Show (4:3)</PresentationFormat>
  <Paragraphs>238</Paragraphs>
  <Slides>52</Slides>
  <Notes>0</Notes>
  <HiddenSlides>0</HiddenSlides>
  <MMClips>52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</vt:lpstr>
      <vt:lpstr>Calibri</vt:lpstr>
      <vt:lpstr>Century Gothic</vt:lpstr>
      <vt:lpstr>Verdana</vt:lpstr>
      <vt:lpstr>Wingdings</vt:lpstr>
      <vt:lpstr>Wingdings 2</vt:lpstr>
      <vt:lpstr>Brío</vt:lpstr>
      <vt:lpstr>Image</vt:lpstr>
      <vt:lpstr> UNIVERSIDAD NACIONAL DE CÓRDOBA FACULTAD DE ARQUITECTURA URBANISMO Y DISEÑO  CONSTRUCCIONES I “B”</vt:lpstr>
      <vt:lpstr>PowerPoint Presentation</vt:lpstr>
      <vt:lpstr>Los techos:</vt:lpstr>
      <vt:lpstr>Requerimientos del TECHO:</vt:lpstr>
      <vt:lpstr>Filtro ambiental:</vt:lpstr>
      <vt:lpstr>Componentes de una cubierta  Barrera corta vapor Relleno de pendiente Aislación térmica Impermeabilización Protección superficial / Solado Resolución de bordes </vt:lpstr>
      <vt:lpstr>ESCURRIMIENTO</vt:lpstr>
      <vt:lpstr>PowerPoint Presentation</vt:lpstr>
      <vt:lpstr>Dimensiones de las bocas de desagües</vt:lpstr>
      <vt:lpstr>PowerPoint Presentation</vt:lpstr>
      <vt:lpstr>FORMACIÓN DE PENDIENTES</vt:lpstr>
      <vt:lpstr>FORMACIÓN DE PENDIENTES</vt:lpstr>
      <vt:lpstr>PowerPoint Presentation</vt:lpstr>
      <vt:lpstr>LA ESTANQUEIDAD La impermeabilidad</vt:lpstr>
      <vt:lpstr>Materiales Impermeables Composición química</vt:lpstr>
      <vt:lpstr>Materiales Impermeables Presentación comercial</vt:lpstr>
      <vt:lpstr>La aislación hídrica</vt:lpstr>
      <vt:lpstr>Membranas I</vt:lpstr>
      <vt:lpstr>Membranas 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Membranas IV</vt:lpstr>
      <vt:lpstr>Membranas V</vt:lpstr>
      <vt:lpstr>PowerPoint Presentation</vt:lpstr>
      <vt:lpstr>PowerPoint Presentation</vt:lpstr>
      <vt:lpstr>Resolución de bordes y detalles</vt:lpstr>
      <vt:lpstr>Resolución de Bordes</vt:lpstr>
      <vt:lpstr>Resolución de Bordes</vt:lpstr>
      <vt:lpstr>Clasificación de las cubiertas</vt:lpstr>
      <vt:lpstr>Clasificación de las cubiertas</vt:lpstr>
      <vt:lpstr>PowerPoint Presentation</vt:lpstr>
      <vt:lpstr>Cubierta caliente.</vt:lpstr>
      <vt:lpstr>Cubierta caliente.</vt:lpstr>
      <vt:lpstr>Cubiertas ventiladas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Cubierta invertida</vt:lpstr>
      <vt:lpstr>Aislación térmica</vt:lpstr>
      <vt:lpstr>Detalle de  cubierta invertida</vt:lpstr>
      <vt:lpstr>Cubierta invertida</vt:lpstr>
      <vt:lpstr>PowerPoint Presentation</vt:lpstr>
      <vt:lpstr>PowerPoint Presentation</vt:lpstr>
      <vt:lpstr>Cubierta ajardinada</vt:lpstr>
      <vt:lpstr>PowerPoint Presentation</vt:lpstr>
      <vt:lpstr>BIBLIOGRAFÍA</vt:lpstr>
    </vt:vector>
  </TitlesOfParts>
  <Company>Personal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Usuaro</dc:creator>
  <cp:lastModifiedBy>Enrique Zanni</cp:lastModifiedBy>
  <cp:revision>289</cp:revision>
  <dcterms:created xsi:type="dcterms:W3CDTF">2003-06-04T00:17:59Z</dcterms:created>
  <dcterms:modified xsi:type="dcterms:W3CDTF">2026-06-07T13:22:55Z</dcterms:modified>
</cp:coreProperties>
</file>