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5" r:id="rId1"/>
  </p:sldMasterIdLst>
  <p:notesMasterIdLst>
    <p:notesMasterId r:id="rId45"/>
  </p:notesMasterIdLst>
  <p:handoutMasterIdLst>
    <p:handoutMasterId r:id="rId46"/>
  </p:handoutMasterIdLst>
  <p:sldIdLst>
    <p:sldId id="296" r:id="rId2"/>
    <p:sldId id="496" r:id="rId3"/>
    <p:sldId id="533" r:id="rId4"/>
    <p:sldId id="497" r:id="rId5"/>
    <p:sldId id="553" r:id="rId6"/>
    <p:sldId id="438" r:id="rId7"/>
    <p:sldId id="472" r:id="rId8"/>
    <p:sldId id="546" r:id="rId9"/>
    <p:sldId id="481" r:id="rId10"/>
    <p:sldId id="442" r:id="rId11"/>
    <p:sldId id="548" r:id="rId12"/>
    <p:sldId id="498" r:id="rId13"/>
    <p:sldId id="509" r:id="rId14"/>
    <p:sldId id="502" r:id="rId15"/>
    <p:sldId id="523" r:id="rId16"/>
    <p:sldId id="559" r:id="rId17"/>
    <p:sldId id="563" r:id="rId18"/>
    <p:sldId id="525" r:id="rId19"/>
    <p:sldId id="524" r:id="rId20"/>
    <p:sldId id="562" r:id="rId21"/>
    <p:sldId id="564" r:id="rId22"/>
    <p:sldId id="532" r:id="rId23"/>
    <p:sldId id="561" r:id="rId24"/>
    <p:sldId id="560" r:id="rId25"/>
    <p:sldId id="501" r:id="rId26"/>
    <p:sldId id="510" r:id="rId27"/>
    <p:sldId id="504" r:id="rId28"/>
    <p:sldId id="521" r:id="rId29"/>
    <p:sldId id="511" r:id="rId30"/>
    <p:sldId id="476" r:id="rId31"/>
    <p:sldId id="478" r:id="rId32"/>
    <p:sldId id="514" r:id="rId33"/>
    <p:sldId id="515" r:id="rId34"/>
    <p:sldId id="486" r:id="rId35"/>
    <p:sldId id="495" r:id="rId36"/>
    <p:sldId id="487" r:id="rId37"/>
    <p:sldId id="488" r:id="rId38"/>
    <p:sldId id="483" r:id="rId39"/>
    <p:sldId id="484" r:id="rId40"/>
    <p:sldId id="526" r:id="rId41"/>
    <p:sldId id="572" r:id="rId42"/>
    <p:sldId id="527" r:id="rId43"/>
    <p:sldId id="457" r:id="rId44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5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00"/>
    <a:srgbClr val="9E0000"/>
    <a:srgbClr val="2512AE"/>
    <a:srgbClr val="008080"/>
    <a:srgbClr val="FFFFCC"/>
    <a:srgbClr val="CCFF33"/>
    <a:srgbClr val="0000FF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9" autoAdjust="0"/>
    <p:restoredTop sz="94563" autoAdjust="0"/>
  </p:normalViewPr>
  <p:slideViewPr>
    <p:cSldViewPr snapToGrid="0">
      <p:cViewPr varScale="1">
        <p:scale>
          <a:sx n="65" d="100"/>
          <a:sy n="65" d="100"/>
        </p:scale>
        <p:origin x="-1440" y="-114"/>
      </p:cViewPr>
      <p:guideLst>
        <p:guide orient="horz" pos="215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 Unicode MS" pitchFamily="34" charset="-128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Unicode MS" pitchFamily="34" charset="-128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 Unicode MS" pitchFamily="34" charset="-128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 Unicode MS" pitchFamily="34" charset="-128"/>
              </a:defRPr>
            </a:lvl1pPr>
          </a:lstStyle>
          <a:p>
            <a:pPr>
              <a:defRPr/>
            </a:pPr>
            <a:fld id="{9124CBD2-7520-4984-A11B-558DD5B593B6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9029467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CDFF42A-A45C-4F60-9E59-8F836CB13F62}" type="datetimeFigureOut">
              <a:rPr lang="es-ES"/>
              <a:pPr>
                <a:defRPr/>
              </a:pPr>
              <a:t>19/08/2024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DE078C8-90FA-42B2-B69F-8982D9755201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5160167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7 Rectángulo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18 Rectángulo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19 Rectángulo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20 Rectángulo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23 Rectángulo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1" name="24 Rectángulo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25 Rectángulo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26 Rectángulo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27 Rectángulo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15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6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7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DCA0015-C990-45B7-8CE2-32335D4CEF37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786570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EDDC8-FBA4-44CC-81BB-E69E9F395479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190074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7 Forma libre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/>
            <a:gdLst>
              <a:gd name="T0" fmla="*/ 0 w 2736"/>
              <a:gd name="T1" fmla="*/ 2147483646 h 3648"/>
              <a:gd name="T2" fmla="*/ 1795989939 w 2736"/>
              <a:gd name="T3" fmla="*/ 2147483646 h 3648"/>
              <a:gd name="T4" fmla="*/ 2147483646 w 2736"/>
              <a:gd name="T5" fmla="*/ 0 h 3648"/>
              <a:gd name="T6" fmla="*/ 2147483646 w 2736"/>
              <a:gd name="T7" fmla="*/ 241935000 h 3648"/>
              <a:gd name="T8" fmla="*/ 1855856217 w 2736"/>
              <a:gd name="T9" fmla="*/ 2147483646 h 3648"/>
              <a:gd name="T10" fmla="*/ 119732557 w 2736"/>
              <a:gd name="T11" fmla="*/ 2147483646 h 3648"/>
              <a:gd name="T12" fmla="*/ 0 w 2736"/>
              <a:gd name="T13" fmla="*/ 2147483646 h 36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36"/>
              <a:gd name="T22" fmla="*/ 0 h 3648"/>
              <a:gd name="T23" fmla="*/ 2736 w 2736"/>
              <a:gd name="T24" fmla="*/ 3648 h 36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0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5" name="18 Forma libre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/>
            <a:gdLst>
              <a:gd name="T0" fmla="*/ 0 w 3504"/>
              <a:gd name="T1" fmla="*/ 2147483646 h 4128"/>
              <a:gd name="T2" fmla="*/ 0 w 3504"/>
              <a:gd name="T3" fmla="*/ 2147483646 h 4128"/>
              <a:gd name="T4" fmla="*/ 2147483646 w 3504"/>
              <a:gd name="T5" fmla="*/ 2147483646 h 4128"/>
              <a:gd name="T6" fmla="*/ 2147483646 w 3504"/>
              <a:gd name="T7" fmla="*/ 0 h 4128"/>
              <a:gd name="T8" fmla="*/ 2147483646 w 3504"/>
              <a:gd name="T9" fmla="*/ 0 h 4128"/>
              <a:gd name="T10" fmla="*/ 2147483646 w 3504"/>
              <a:gd name="T11" fmla="*/ 2147483646 h 4128"/>
              <a:gd name="T12" fmla="*/ 0 w 3504"/>
              <a:gd name="T13" fmla="*/ 2147483646 h 41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504"/>
              <a:gd name="T22" fmla="*/ 0 h 4128"/>
              <a:gd name="T23" fmla="*/ 3504 w 3504"/>
              <a:gd name="T24" fmla="*/ 4128 h 412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6" name="19 Forma libre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7" name="20 Forma libre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8" name="23 Forma libre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9" name="24 Forma libre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0" name="25 Forma libre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1" name="26 Forma libre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" name="27 Forma libre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3" name="28 Forma libre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4" name="29 Forma libre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5" name="30 Forma libre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6" name="31 Forma libre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7" name="32 Forma libre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8" name="33 Forma libre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9" name="34 Rectángulo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35 Rectángulo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1" name="36 Rectángulo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2" name="37 Rectángulo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38 Rectángulo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4" name="39 Rectángulo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FCA7637-3992-4079-B3ED-EF5080816963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90437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066D22-902B-4EEE-B25C-9A1C8DB6B6A0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652454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7 Rectángulo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18 Rectángulo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9" name="19 Rectángulo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0" name="20 Rectángulo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23 Rectángulo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2" name="24 Rectángulo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3" name="25 Rectángulo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4" name="26 Rectángulo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27 Rectángulo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6" name="28 Rectángulo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5D72928-35D0-4868-9A13-76FE4F4C5327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36649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734A5-9AA6-42FD-B6B5-F0FE8FEFE201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15620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5F622C-786D-4D35-ADB0-6AC0D446FE04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435782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38D01-799E-4092-9093-C07CEA064A7E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4114568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7 Rectángulo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6" name="18 Conector recto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19 Grupo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20 Conector recto"/>
            <p:cNvCxnSpPr/>
            <p:nvPr/>
          </p:nvCxnSpPr>
          <p:spPr>
            <a:xfrm rot="16200000">
              <a:off x="6663593" y="1280974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23 Conector recto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24 Conector recto"/>
            <p:cNvCxnSpPr/>
            <p:nvPr/>
          </p:nvCxnSpPr>
          <p:spPr>
            <a:xfrm rot="5400000" flipH="1">
              <a:off x="6744513" y="1279999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25 Grupo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26 Conector recto"/>
            <p:cNvCxnSpPr/>
            <p:nvPr/>
          </p:nvCxnSpPr>
          <p:spPr>
            <a:xfrm rot="16200000">
              <a:off x="6663593" y="1280974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27 Conector recto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28 Conector recto"/>
            <p:cNvCxnSpPr/>
            <p:nvPr/>
          </p:nvCxnSpPr>
          <p:spPr>
            <a:xfrm rot="5400000" flipH="1">
              <a:off x="6744513" y="1279999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29 Grupo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30 Conector recto"/>
            <p:cNvCxnSpPr/>
            <p:nvPr/>
          </p:nvCxnSpPr>
          <p:spPr>
            <a:xfrm rot="16200000">
              <a:off x="6663592" y="1280974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31 Conector recto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32 Conector recto"/>
            <p:cNvCxnSpPr/>
            <p:nvPr/>
          </p:nvCxnSpPr>
          <p:spPr>
            <a:xfrm rot="5400000" flipH="1">
              <a:off x="6744512" y="1279999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4 Marcador de fecha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0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1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0AA510-3041-441E-A260-A53616A8F70E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793590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1EC72-78C4-4E3B-9F90-603AC5469CC3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066497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79A94-0381-4EF6-A77E-E051FF40C013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742319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64999">
              <a:srgbClr val="000000"/>
            </a:gs>
            <a:gs pos="100000">
              <a:srgbClr val="5A77A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8 Rectángulo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9 Rectángulo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10 Rectángulo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5" name="14 Rectángulo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16 Rectángulo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36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  <a:endParaRPr lang="en-US" altLang="es-AR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EBD4C6E-A84C-4AE3-82F9-F0A8BDDC231D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18" r:id="rId1"/>
    <p:sldLayoutId id="2147484013" r:id="rId2"/>
    <p:sldLayoutId id="2147484019" r:id="rId3"/>
    <p:sldLayoutId id="2147484020" r:id="rId4"/>
    <p:sldLayoutId id="2147484021" r:id="rId5"/>
    <p:sldLayoutId id="2147484014" r:id="rId6"/>
    <p:sldLayoutId id="2147484022" r:id="rId7"/>
    <p:sldLayoutId id="2147484015" r:id="rId8"/>
    <p:sldLayoutId id="2147484023" r:id="rId9"/>
    <p:sldLayoutId id="2147484016" r:id="rId10"/>
    <p:sldLayoutId id="2147484017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anose="05040102010807070707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7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9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av"/><Relationship Id="rId2" Type="http://schemas.microsoft.com/office/2007/relationships/media" Target="../media/media10.wav"/><Relationship Id="rId1" Type="http://schemas.openxmlformats.org/officeDocument/2006/relationships/tags" Target="../tags/tag1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9.png"/><Relationship Id="rId5" Type="http://schemas.openxmlformats.org/officeDocument/2006/relationships/image" Target="../media/image18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5" Type="http://schemas.openxmlformats.org/officeDocument/2006/relationships/image" Target="../media/image9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5" Type="http://schemas.openxmlformats.org/officeDocument/2006/relationships/image" Target="../media/image9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5" Type="http://schemas.openxmlformats.org/officeDocument/2006/relationships/image" Target="../media/image9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5" Type="http://schemas.openxmlformats.org/officeDocument/2006/relationships/image" Target="../media/image9.pn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6" Type="http://schemas.openxmlformats.org/officeDocument/2006/relationships/image" Target="../media/image9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20.wav"/><Relationship Id="rId2" Type="http://schemas.microsoft.com/office/2007/relationships/media" Target="../media/media20.wav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5" Type="http://schemas.openxmlformats.org/officeDocument/2006/relationships/image" Target="../media/image3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5" Type="http://schemas.openxmlformats.org/officeDocument/2006/relationships/image" Target="../media/image3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2.png"/><Relationship Id="rId2" Type="http://schemas.openxmlformats.org/officeDocument/2006/relationships/audio" Target="../media/media26.wav"/><Relationship Id="rId1" Type="http://schemas.microsoft.com/office/2007/relationships/media" Target="../media/media26.wav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wav"/><Relationship Id="rId1" Type="http://schemas.microsoft.com/office/2007/relationships/media" Target="../media/media27.wav"/><Relationship Id="rId6" Type="http://schemas.openxmlformats.org/officeDocument/2006/relationships/image" Target="../media/image3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wav"/><Relationship Id="rId1" Type="http://schemas.microsoft.com/office/2007/relationships/media" Target="../media/media28.wav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8.png"/><Relationship Id="rId2" Type="http://schemas.openxmlformats.org/officeDocument/2006/relationships/audio" Target="../media/media29.wav"/><Relationship Id="rId1" Type="http://schemas.microsoft.com/office/2007/relationships/media" Target="../media/media29.wav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0.wav"/><Relationship Id="rId1" Type="http://schemas.microsoft.com/office/2007/relationships/media" Target="../media/media30.wav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1.wav"/><Relationship Id="rId1" Type="http://schemas.microsoft.com/office/2007/relationships/media" Target="../media/media31.wav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wav"/><Relationship Id="rId1" Type="http://schemas.microsoft.com/office/2007/relationships/media" Target="../media/media32.wav"/><Relationship Id="rId5" Type="http://schemas.openxmlformats.org/officeDocument/2006/relationships/image" Target="../media/image3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3.png"/><Relationship Id="rId2" Type="http://schemas.openxmlformats.org/officeDocument/2006/relationships/audio" Target="../media/media33.wav"/><Relationship Id="rId1" Type="http://schemas.microsoft.com/office/2007/relationships/media" Target="../media/media33.wav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wav"/><Relationship Id="rId1" Type="http://schemas.microsoft.com/office/2007/relationships/media" Target="../media/media34.wav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5.wav"/><Relationship Id="rId1" Type="http://schemas.microsoft.com/office/2007/relationships/media" Target="../media/media35.wav"/><Relationship Id="rId5" Type="http://schemas.openxmlformats.org/officeDocument/2006/relationships/image" Target="../media/image3.png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wav"/><Relationship Id="rId1" Type="http://schemas.microsoft.com/office/2007/relationships/media" Target="../media/media36.wav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wav"/><Relationship Id="rId1" Type="http://schemas.microsoft.com/office/2007/relationships/media" Target="../media/media37.wav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8.wav"/><Relationship Id="rId1" Type="http://schemas.microsoft.com/office/2007/relationships/media" Target="../media/media38.wav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wav"/><Relationship Id="rId1" Type="http://schemas.microsoft.com/office/2007/relationships/media" Target="../media/media39.wav"/><Relationship Id="rId4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wav"/><Relationship Id="rId1" Type="http://schemas.microsoft.com/office/2007/relationships/media" Target="../media/media40.wav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9.png"/><Relationship Id="rId2" Type="http://schemas.openxmlformats.org/officeDocument/2006/relationships/audio" Target="../media/media41.wav"/><Relationship Id="rId1" Type="http://schemas.microsoft.com/office/2007/relationships/media" Target="../media/media41.wav"/><Relationship Id="rId6" Type="http://schemas.openxmlformats.org/officeDocument/2006/relationships/image" Target="../media/image3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2.wav"/><Relationship Id="rId1" Type="http://schemas.microsoft.com/office/2007/relationships/media" Target="../media/media42.wav"/><Relationship Id="rId4" Type="http://schemas.openxmlformats.org/officeDocument/2006/relationships/image" Target="../media/image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3.wav"/><Relationship Id="rId1" Type="http://schemas.microsoft.com/office/2007/relationships/media" Target="../media/media43.wav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83" name="Rectangle 11"/>
          <p:cNvSpPr>
            <a:spLocks noChangeArrowheads="1"/>
          </p:cNvSpPr>
          <p:nvPr/>
        </p:nvSpPr>
        <p:spPr bwMode="auto">
          <a:xfrm>
            <a:off x="666750" y="463550"/>
            <a:ext cx="7467600" cy="8286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es-ES_tradnl" sz="4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CONSTRUCCIONES I “B”</a:t>
            </a:r>
            <a:endParaRPr lang="es-ES" sz="44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4284" name="Rectangle 12"/>
          <p:cNvSpPr>
            <a:spLocks noChangeArrowheads="1"/>
          </p:cNvSpPr>
          <p:nvPr/>
        </p:nvSpPr>
        <p:spPr bwMode="auto">
          <a:xfrm>
            <a:off x="0" y="1781175"/>
            <a:ext cx="4705350" cy="34163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LAS MEZCLAS</a:t>
            </a:r>
          </a:p>
          <a:p>
            <a:pPr algn="ctr">
              <a:defRPr/>
            </a:pPr>
            <a:r>
              <a:rPr lang="es-ES_tradnl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(Morteros) </a:t>
            </a:r>
            <a:endParaRPr lang="es-ES_tradnl" sz="5400" b="1" dirty="0"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</a:endParaRPr>
          </a:p>
          <a:p>
            <a:pPr algn="ctr">
              <a:defRPr/>
            </a:pPr>
            <a:endParaRPr lang="es-ES" sz="5400" b="1" dirty="0"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11269" name="6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9F76C69-3913-48C7-9294-DA7F6864E8F0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1127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50" y="2662168"/>
            <a:ext cx="472440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6199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321"/>
    </mc:Choice>
    <mc:Fallback xmlns="">
      <p:transition spd="slow" advTm="363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100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8535" name="Rectangle 7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MORTEROS</a:t>
            </a:r>
          </a:p>
        </p:txBody>
      </p:sp>
      <p:sp>
        <p:nvSpPr>
          <p:cNvPr id="12292" name="Text Box 8"/>
          <p:cNvSpPr txBox="1">
            <a:spLocks noChangeArrowheads="1"/>
          </p:cNvSpPr>
          <p:nvPr/>
        </p:nvSpPr>
        <p:spPr bwMode="auto">
          <a:xfrm>
            <a:off x="0" y="1714500"/>
            <a:ext cx="8820150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800" b="1" dirty="0">
                <a:solidFill>
                  <a:srgbClr val="FFFF00"/>
                </a:solidFill>
                <a:latin typeface="Arial Unicode MS" pitchFamily="34" charset="-128"/>
              </a:rPr>
              <a:t>Que son los morteros ?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800" b="1" dirty="0">
                <a:solidFill>
                  <a:srgbClr val="FFFF00"/>
                </a:solidFill>
                <a:latin typeface="Arial Unicode MS" pitchFamily="34" charset="-128"/>
              </a:rPr>
              <a:t>MEZCLA  DE </a:t>
            </a:r>
            <a:r>
              <a:rPr lang="es-ES" altLang="es-AR" sz="2800" b="1" u="sng" dirty="0">
                <a:solidFill>
                  <a:srgbClr val="FFFF00"/>
                </a:solidFill>
                <a:latin typeface="Arial Unicode MS" pitchFamily="34" charset="-128"/>
              </a:rPr>
              <a:t>AGUA CON AGLOMERANTES  Y ÁRIDOS</a:t>
            </a:r>
            <a:r>
              <a:rPr lang="es-ES" altLang="es-AR" sz="2800" b="1" dirty="0">
                <a:solidFill>
                  <a:srgbClr val="FFFF00"/>
                </a:solidFill>
                <a:latin typeface="Arial Unicode MS" pitchFamily="34" charset="-128"/>
              </a:rPr>
              <a:t>, AL UNIRSE FORMAN UNA PASTA MALEABLE QUE POSTERIORMENTE SE ENDURECE Y SOLIDIFICA PARA  </a:t>
            </a:r>
            <a:r>
              <a:rPr lang="es-ES" altLang="es-AR" sz="2800" b="1" dirty="0" smtClean="0">
                <a:solidFill>
                  <a:srgbClr val="FFFF00"/>
                </a:solidFill>
                <a:latin typeface="Arial Unicode MS" pitchFamily="34" charset="-128"/>
              </a:rPr>
              <a:t> </a:t>
            </a:r>
            <a:r>
              <a:rPr lang="es-ES" altLang="es-AR" sz="2800" b="1" u="sng" dirty="0">
                <a:solidFill>
                  <a:srgbClr val="FFFF00"/>
                </a:solidFill>
                <a:latin typeface="Arial Unicode MS" pitchFamily="34" charset="-128"/>
              </a:rPr>
              <a:t>FORMAR UNA PIEDRA </a:t>
            </a:r>
            <a:r>
              <a:rPr lang="es-ES" altLang="es-AR" sz="2800" b="1" u="sng" dirty="0" smtClean="0">
                <a:solidFill>
                  <a:srgbClr val="FFFF00"/>
                </a:solidFill>
                <a:latin typeface="Arial Unicode MS" pitchFamily="34" charset="-128"/>
              </a:rPr>
              <a:t> ARTIFICIAL</a:t>
            </a:r>
            <a:endParaRPr lang="es-ES" altLang="es-AR" sz="2800" b="1" u="sng" dirty="0">
              <a:solidFill>
                <a:srgbClr val="FFFF00"/>
              </a:solidFill>
              <a:latin typeface="Arial Unicode MS" pitchFamily="34" charset="-128"/>
            </a:endParaRPr>
          </a:p>
        </p:txBody>
      </p:sp>
      <p:pic>
        <p:nvPicPr>
          <p:cNvPr id="1229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0" y="38100"/>
            <a:ext cx="205740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743450"/>
            <a:ext cx="25527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638" y="4743450"/>
            <a:ext cx="195262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724400"/>
            <a:ext cx="32575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7" name="9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217D128-C6AA-43B4-AD4B-566C3CC655BF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40"/>
    </mc:Choice>
    <mc:Fallback xmlns="">
      <p:transition spd="slow" advTm="350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601092"/>
              </p:ext>
            </p:extLst>
          </p:nvPr>
        </p:nvGraphicFramePr>
        <p:xfrm>
          <a:off x="266700" y="93079"/>
          <a:ext cx="8343900" cy="5129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14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288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669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59117">
                <a:tc gridSpan="4">
                  <a:txBody>
                    <a:bodyPr/>
                    <a:lstStyle/>
                    <a:p>
                      <a:pPr algn="ctr"/>
                      <a:r>
                        <a:rPr lang="es-ES" sz="3200" dirty="0" smtClean="0">
                          <a:solidFill>
                            <a:schemeClr val="bg1"/>
                          </a:solidFill>
                        </a:rPr>
                        <a:t>MORTEROS</a:t>
                      </a:r>
                      <a:endParaRPr lang="es-ES" sz="3200" dirty="0">
                        <a:solidFill>
                          <a:schemeClr val="bg1"/>
                        </a:solidFill>
                      </a:endParaRPr>
                    </a:p>
                  </a:txBody>
                  <a:tcPr marT="45721" marB="45721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82815">
                <a:tc gridSpan="3"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AGLOMERANTES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 smtClean="0"/>
                        <a:t>Conforma</a:t>
                      </a:r>
                      <a:r>
                        <a:rPr lang="es-ES" sz="1800" b="1" baseline="0" dirty="0" smtClean="0"/>
                        <a:t> un pasta </a:t>
                      </a:r>
                      <a:r>
                        <a:rPr lang="es-ES" sz="1800" b="1" baseline="0" dirty="0" err="1" smtClean="0"/>
                        <a:t>ligante</a:t>
                      </a:r>
                      <a:endParaRPr lang="es-ES" sz="1800" b="1" dirty="0" smtClean="0"/>
                    </a:p>
                    <a:p>
                      <a:pPr algn="ctr"/>
                      <a:endParaRPr lang="es-ES" sz="1800" b="1" dirty="0"/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AGREGADO FINO</a:t>
                      </a:r>
                      <a:endParaRPr lang="es-ES" sz="1800" b="1" dirty="0"/>
                    </a:p>
                  </a:txBody>
                  <a:tcPr marT="45721" marB="4572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3127">
                <a:tc rowSpan="2" gridSpan="3"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Cocción y pulverización</a:t>
                      </a:r>
                      <a:r>
                        <a:rPr lang="es-ES" sz="1800" b="1" baseline="0" dirty="0" smtClean="0"/>
                        <a:t> de ciertas  rocas que mezcladas con agua, producen una pasta maleable que debido a reacciones químicas  llegan a adquirir consistencia pétrea y una buena adherencia con las superficies en contacto.</a:t>
                      </a:r>
                      <a:endParaRPr lang="es-ES" sz="1800" b="1" dirty="0"/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800" dirty="0"/>
                    </a:p>
                  </a:txBody>
                  <a:tcPr marT="45721" marB="4572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94532">
                <a:tc gridSpan="3" vMerge="1">
                  <a:txBody>
                    <a:bodyPr/>
                    <a:lstStyle/>
                    <a:p>
                      <a:pPr algn="l"/>
                      <a:endParaRPr lang="es-ES" sz="1800" b="1" dirty="0"/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Aumenta volumen impide retracción</a:t>
                      </a:r>
                      <a:endParaRPr lang="es-ES" sz="1800" b="1" dirty="0"/>
                    </a:p>
                  </a:txBody>
                  <a:tcPr marT="45721" marB="45721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34864"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err="1" smtClean="0"/>
                        <a:t>Ligantes</a:t>
                      </a:r>
                      <a:endParaRPr lang="es-ES" sz="1800" b="1" dirty="0"/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Agua</a:t>
                      </a:r>
                      <a:endParaRPr lang="es-ES" sz="1800" b="1" dirty="0"/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Aditivos y agregados</a:t>
                      </a:r>
                      <a:endParaRPr lang="es-ES" sz="1800" b="1" dirty="0"/>
                    </a:p>
                  </a:txBody>
                  <a:tcPr marT="45721" marB="4572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800" b="1" dirty="0" smtClean="0"/>
                        <a:t>Arenas</a:t>
                      </a:r>
                      <a:endParaRPr lang="es-ES" sz="1800" b="1" dirty="0"/>
                    </a:p>
                  </a:txBody>
                  <a:tcPr marT="45721" marB="45721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06917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Cales, cementos</a:t>
                      </a:r>
                    </a:p>
                    <a:p>
                      <a:r>
                        <a:rPr lang="es-ES" sz="1800" dirty="0" smtClean="0"/>
                        <a:t>Yesos, cementos de</a:t>
                      </a:r>
                    </a:p>
                    <a:p>
                      <a:r>
                        <a:rPr lang="es-ES" sz="1800" dirty="0" smtClean="0"/>
                        <a:t>Albañilería, asfalto</a:t>
                      </a:r>
                    </a:p>
                    <a:p>
                      <a:endParaRPr lang="es-ES" sz="1800" dirty="0"/>
                    </a:p>
                  </a:txBody>
                  <a:tcPr marT="45721" marB="45721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Potable, apta</a:t>
                      </a:r>
                      <a:r>
                        <a:rPr lang="es-ES" sz="1800" baseline="0" dirty="0" smtClean="0"/>
                        <a:t> para uso humano</a:t>
                      </a:r>
                      <a:endParaRPr lang="es-ES" sz="1800" dirty="0"/>
                    </a:p>
                  </a:txBody>
                  <a:tcPr marT="45721" marB="45721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dirty="0" err="1" smtClean="0"/>
                        <a:t>Hidrofugantes</a:t>
                      </a:r>
                      <a:endParaRPr lang="es-ES" sz="1800" dirty="0" smtClean="0"/>
                    </a:p>
                    <a:p>
                      <a:r>
                        <a:rPr lang="es-ES" sz="1800" dirty="0" smtClean="0"/>
                        <a:t>Plastificantes</a:t>
                      </a:r>
                    </a:p>
                    <a:p>
                      <a:r>
                        <a:rPr lang="es-ES" sz="1800" dirty="0" smtClean="0"/>
                        <a:t>Adhesivos</a:t>
                      </a:r>
                    </a:p>
                    <a:p>
                      <a:r>
                        <a:rPr lang="es-ES" sz="1800" dirty="0" smtClean="0"/>
                        <a:t>etc</a:t>
                      </a:r>
                      <a:endParaRPr lang="es-ES" sz="1800" dirty="0"/>
                    </a:p>
                  </a:txBody>
                  <a:tcPr marT="45721" marB="45721"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3 Flecha abajo"/>
          <p:cNvSpPr/>
          <p:nvPr/>
        </p:nvSpPr>
        <p:spPr>
          <a:xfrm>
            <a:off x="2498147" y="1247775"/>
            <a:ext cx="1562100" cy="323850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6" name="5 Flecha abajo"/>
          <p:cNvSpPr/>
          <p:nvPr/>
        </p:nvSpPr>
        <p:spPr>
          <a:xfrm>
            <a:off x="6593031" y="1409700"/>
            <a:ext cx="1562100" cy="323850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13351" name="7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A58FA7D-530C-4961-BDEF-9B30F2DF34B1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552450" y="5222324"/>
            <a:ext cx="828675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altLang="es-AR" sz="2000" b="1" dirty="0"/>
              <a:t>MATERIALES QUE TIENEN LA PROPIEDAD DE GENERAR “</a:t>
            </a:r>
            <a:r>
              <a:rPr lang="es-ES" altLang="es-AR" sz="2000" b="1" dirty="0" smtClean="0"/>
              <a:t>PIEDRAS </a:t>
            </a:r>
            <a:r>
              <a:rPr lang="es-ES" altLang="es-AR" sz="2000" b="1" dirty="0"/>
              <a:t>ARTIFICIALES” MEDIANTE UN PROCESO QUÍMICO GENERADO POR LA INCORPORACIÓN DE AGUA, O POR SU REACCIÓN ANTE EL AIRE U OTROS PRODUCTOS QUÍMICOS QUE HACEN DE CATALIZADORES</a:t>
            </a:r>
          </a:p>
          <a:p>
            <a:pPr algn="ctr"/>
            <a:endParaRPr lang="es-AR" dirty="0"/>
          </a:p>
        </p:txBody>
      </p:sp>
      <p:pic>
        <p:nvPicPr>
          <p:cNvPr id="8" name="7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903"/>
    </mc:Choice>
    <mc:Fallback xmlns="">
      <p:transition spd="slow" advTm="739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5" name="Rectangle 3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509588"/>
            <a:ext cx="3525838" cy="4778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2800" b="1" dirty="0" smtClean="0">
                <a:solidFill>
                  <a:schemeClr val="tx2">
                    <a:satMod val="200000"/>
                  </a:schemeClr>
                </a:solidFill>
              </a:rPr>
              <a:t>Los Morteros:</a:t>
            </a:r>
            <a:endParaRPr lang="es-ES" sz="2800" b="1" dirty="0" smtClean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79556" name="Text Box 4"/>
          <p:cNvSpPr txBox="1">
            <a:spLocks noChangeArrowheads="1"/>
          </p:cNvSpPr>
          <p:nvPr/>
        </p:nvSpPr>
        <p:spPr bwMode="auto">
          <a:xfrm>
            <a:off x="782638" y="1790700"/>
            <a:ext cx="79883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s-ES_tradn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Ventajas </a:t>
            </a:r>
            <a:r>
              <a:rPr lang="es-ES_tradnl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principales</a:t>
            </a:r>
            <a:r>
              <a:rPr lang="es-ES_tradn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</a:t>
            </a:r>
            <a:endParaRPr lang="es-E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79557" name="Text Box 5"/>
          <p:cNvSpPr txBox="1">
            <a:spLocks noChangeArrowheads="1"/>
          </p:cNvSpPr>
          <p:nvPr/>
        </p:nvSpPr>
        <p:spPr bwMode="auto">
          <a:xfrm>
            <a:off x="3471863" y="2332038"/>
            <a:ext cx="56721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s-ES_tradnl" sz="2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Materiales naturales abundantes, de  extracción o producción simple.</a:t>
            </a:r>
            <a:endParaRPr lang="es-ES" sz="22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279558" name="Text Box 6"/>
          <p:cNvSpPr txBox="1">
            <a:spLocks noChangeArrowheads="1"/>
          </p:cNvSpPr>
          <p:nvPr/>
        </p:nvSpPr>
        <p:spPr bwMode="auto">
          <a:xfrm>
            <a:off x="3473450" y="3308350"/>
            <a:ext cx="56705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s-ES_tradnl" sz="2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Elaboración sencilla, sin equipamientos ni técnicas sofisticadas.</a:t>
            </a:r>
            <a:endParaRPr lang="es-ES" sz="22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279559" name="Text Box 7"/>
          <p:cNvSpPr txBox="1">
            <a:spLocks noChangeArrowheads="1"/>
          </p:cNvSpPr>
          <p:nvPr/>
        </p:nvSpPr>
        <p:spPr bwMode="auto">
          <a:xfrm>
            <a:off x="3468688" y="4646613"/>
            <a:ext cx="567531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s-ES_tradnl" sz="2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Pueden moldearse con las formas más adecuadas a su función en la obra.</a:t>
            </a:r>
            <a:endParaRPr lang="es-ES" sz="22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279560" name="Text Box 8"/>
          <p:cNvSpPr txBox="1">
            <a:spLocks noChangeArrowheads="1"/>
          </p:cNvSpPr>
          <p:nvPr/>
        </p:nvSpPr>
        <p:spPr bwMode="auto">
          <a:xfrm>
            <a:off x="3457575" y="5584825"/>
            <a:ext cx="5686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s-ES_tradnl" sz="2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Pueden diseñarse para satisfacer distintos requerimientos de comportamiento.</a:t>
            </a:r>
            <a:endParaRPr lang="es-ES" sz="22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279561" name="Text Box 9"/>
          <p:cNvSpPr txBox="1">
            <a:spLocks noChangeArrowheads="1"/>
          </p:cNvSpPr>
          <p:nvPr/>
        </p:nvSpPr>
        <p:spPr bwMode="auto">
          <a:xfrm>
            <a:off x="427038" y="3006725"/>
            <a:ext cx="322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s-ES_tradnl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 la</a:t>
            </a:r>
            <a:r>
              <a:rPr lang="es-ES_tradnl" sz="2400" b="1">
                <a:solidFill>
                  <a:srgbClr val="FFFF00"/>
                </a:solidFill>
                <a:latin typeface="Arial" charset="0"/>
              </a:rPr>
              <a:t> </a:t>
            </a:r>
            <a:r>
              <a:rPr lang="es-ES_tradnl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producción</a:t>
            </a:r>
            <a:r>
              <a:rPr lang="es-ES_tradnl" sz="2400" b="1">
                <a:solidFill>
                  <a:srgbClr val="FFFF00"/>
                </a:solidFill>
                <a:latin typeface="Arial Unicode MS" pitchFamily="34" charset="-128"/>
              </a:rPr>
              <a:t>:</a:t>
            </a:r>
            <a:endParaRPr lang="es-ES" sz="2400" b="1">
              <a:solidFill>
                <a:srgbClr val="FFFF00"/>
              </a:solidFill>
              <a:latin typeface="Arial Unicode MS" pitchFamily="34" charset="-128"/>
            </a:endParaRPr>
          </a:p>
        </p:txBody>
      </p:sp>
      <p:sp>
        <p:nvSpPr>
          <p:cNvPr id="279562" name="Text Box 10"/>
          <p:cNvSpPr txBox="1">
            <a:spLocks noChangeArrowheads="1"/>
          </p:cNvSpPr>
          <p:nvPr/>
        </p:nvSpPr>
        <p:spPr bwMode="auto">
          <a:xfrm>
            <a:off x="425450" y="4865688"/>
            <a:ext cx="3225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s-ES_tradnl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 el comportamiento:</a:t>
            </a:r>
            <a:endParaRPr lang="es-ES" sz="24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79563" name="Text Box 11"/>
          <p:cNvSpPr txBox="1">
            <a:spLocks noChangeArrowheads="1"/>
          </p:cNvSpPr>
          <p:nvPr/>
        </p:nvSpPr>
        <p:spPr bwMode="auto">
          <a:xfrm>
            <a:off x="0" y="0"/>
            <a:ext cx="1797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s-ES_tradnl" sz="1400" b="1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MORTEROS</a:t>
            </a:r>
            <a:endParaRPr lang="es-ES" sz="1400" b="1"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14347" name="Line 12"/>
          <p:cNvSpPr>
            <a:spLocks noChangeShapeType="1"/>
          </p:cNvSpPr>
          <p:nvPr/>
        </p:nvSpPr>
        <p:spPr bwMode="auto">
          <a:xfrm flipV="1">
            <a:off x="419100" y="4248150"/>
            <a:ext cx="8477250" cy="38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AR"/>
          </a:p>
        </p:txBody>
      </p:sp>
      <p:sp>
        <p:nvSpPr>
          <p:cNvPr id="14348" name="12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ACE32A2-BB4B-49DF-BA89-6780A15045B9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387"/>
    </mc:Choice>
    <mc:Fallback xmlns="">
      <p:transition spd="slow" advTm="973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5DFA637-FBED-40F2-93B5-3B3733CAE5C9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409574" y="1406878"/>
            <a:ext cx="77152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800" b="1" dirty="0">
                <a:solidFill>
                  <a:srgbClr val="FFFF00"/>
                </a:solidFill>
                <a:latin typeface="Tahoma" panose="020B0604030504040204" pitchFamily="34" charset="0"/>
              </a:rPr>
              <a:t>GENERALMENTE SE CLASIFICAN EN HIDRÁULICOS Y AÉREOS</a:t>
            </a: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934305"/>
              </p:ext>
            </p:extLst>
          </p:nvPr>
        </p:nvGraphicFramePr>
        <p:xfrm>
          <a:off x="247650" y="2483556"/>
          <a:ext cx="8629650" cy="2374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4825">
                  <a:extLst>
                    <a:ext uri="{9D8B030D-6E8A-4147-A177-3AD203B41FA5}">
                      <a16:colId xmlns="" xmlns:a16="http://schemas.microsoft.com/office/drawing/2014/main" val="3694574243"/>
                    </a:ext>
                  </a:extLst>
                </a:gridCol>
                <a:gridCol w="4314825">
                  <a:extLst>
                    <a:ext uri="{9D8B030D-6E8A-4147-A177-3AD203B41FA5}">
                      <a16:colId xmlns="" xmlns:a16="http://schemas.microsoft.com/office/drawing/2014/main" val="139955516"/>
                    </a:ext>
                  </a:extLst>
                </a:gridCol>
              </a:tblGrid>
              <a:tr h="2374194">
                <a:tc>
                  <a:txBody>
                    <a:bodyPr/>
                    <a:lstStyle/>
                    <a:p>
                      <a:endParaRPr lang="es-AR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49117544"/>
                  </a:ext>
                </a:extLst>
              </a:tr>
            </a:tbl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574" y="240169"/>
            <a:ext cx="8401917" cy="103618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650" y="4976125"/>
            <a:ext cx="2647950" cy="17716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4524" y="4976125"/>
            <a:ext cx="2400300" cy="1739547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09574" y="2683071"/>
            <a:ext cx="408622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b="1" dirty="0" smtClean="0">
                <a:solidFill>
                  <a:schemeClr val="bg1"/>
                </a:solidFill>
              </a:rPr>
              <a:t>Los </a:t>
            </a:r>
            <a:r>
              <a:rPr lang="es-AR" sz="2000" b="1" dirty="0">
                <a:solidFill>
                  <a:schemeClr val="bg1"/>
                </a:solidFill>
              </a:rPr>
              <a:t>aglomerantes aéreos son los que fraguan y endurecen en el aire, siendo incapaces de adquirir cohesión en un medio húmedo. Dentro de este grupo se encuentran el yeso y la cal </a:t>
            </a:r>
            <a:r>
              <a:rPr lang="es-AR" sz="2000" b="1" dirty="0" smtClean="0">
                <a:solidFill>
                  <a:schemeClr val="bg1"/>
                </a:solidFill>
              </a:rPr>
              <a:t>aérea</a:t>
            </a:r>
            <a:r>
              <a:rPr lang="es-AR" sz="2000" b="1" dirty="0">
                <a:solidFill>
                  <a:schemeClr val="bg1"/>
                </a:solidFill>
              </a:rPr>
              <a:t>. </a:t>
            </a:r>
            <a:endParaRPr lang="es-AR" sz="2000" b="1" dirty="0" smtClean="0">
              <a:solidFill>
                <a:schemeClr val="bg1"/>
              </a:solidFill>
            </a:endParaRPr>
          </a:p>
          <a:p>
            <a:r>
              <a:rPr lang="es-AR" dirty="0" smtClean="0"/>
              <a:t>. </a:t>
            </a:r>
            <a:endParaRPr lang="es-AR" dirty="0"/>
          </a:p>
        </p:txBody>
      </p:sp>
      <p:sp>
        <p:nvSpPr>
          <p:cNvPr id="10" name="Rectángulo 9"/>
          <p:cNvSpPr/>
          <p:nvPr/>
        </p:nvSpPr>
        <p:spPr>
          <a:xfrm>
            <a:off x="4619623" y="2349853"/>
            <a:ext cx="3990977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 smtClean="0"/>
              <a:t>. </a:t>
            </a:r>
          </a:p>
          <a:p>
            <a:r>
              <a:rPr lang="es-AR" sz="2000" b="1" dirty="0" smtClean="0">
                <a:solidFill>
                  <a:schemeClr val="bg1"/>
                </a:solidFill>
              </a:rPr>
              <a:t>Los </a:t>
            </a:r>
            <a:r>
              <a:rPr lang="es-AR" sz="2000" b="1" dirty="0">
                <a:solidFill>
                  <a:schemeClr val="bg1"/>
                </a:solidFill>
              </a:rPr>
              <a:t>aglomerantes hidráulicos son aquellos que fraguan y endurecen en el aire y en un medio húmedo. Dentro de este grupo están </a:t>
            </a:r>
            <a:r>
              <a:rPr lang="es-AR" sz="2000" b="1" dirty="0" smtClean="0">
                <a:solidFill>
                  <a:schemeClr val="bg1"/>
                </a:solidFill>
              </a:rPr>
              <a:t>todos los cementos </a:t>
            </a:r>
            <a:r>
              <a:rPr lang="es-AR" sz="2000" b="1" dirty="0">
                <a:solidFill>
                  <a:schemeClr val="bg1"/>
                </a:solidFill>
              </a:rPr>
              <a:t>y la cal </a:t>
            </a:r>
            <a:r>
              <a:rPr lang="es-AR" sz="2000" b="1" dirty="0" smtClean="0">
                <a:solidFill>
                  <a:schemeClr val="bg1"/>
                </a:solidFill>
              </a:rPr>
              <a:t>hidráulica</a:t>
            </a:r>
            <a:r>
              <a:rPr lang="es-AR" dirty="0" smtClean="0"/>
              <a:t>. </a:t>
            </a:r>
            <a:endParaRPr lang="es-AR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7037" y="4976125"/>
            <a:ext cx="1381125" cy="1762125"/>
          </a:xfrm>
          <a:prstGeom prst="rect">
            <a:avLst/>
          </a:prstGeom>
        </p:spPr>
      </p:pic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22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914"/>
    </mc:Choice>
    <mc:Fallback xmlns="">
      <p:transition spd="slow" advTm="889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2043113" y="0"/>
            <a:ext cx="6146800" cy="6223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b="1" dirty="0">
                <a:solidFill>
                  <a:srgbClr val="FFFF00"/>
                </a:solidFill>
              </a:rPr>
              <a:t>T</a:t>
            </a:r>
            <a:r>
              <a:rPr lang="es-ES_tradnl" b="1" dirty="0" smtClean="0">
                <a:solidFill>
                  <a:srgbClr val="FFFF00"/>
                </a:solidFill>
              </a:rPr>
              <a:t>ipos de morteros</a:t>
            </a:r>
            <a:endParaRPr lang="es-ES" sz="2800" b="1" dirty="0" smtClean="0">
              <a:solidFill>
                <a:srgbClr val="FFFF00"/>
              </a:solidFill>
            </a:endParaRPr>
          </a:p>
        </p:txBody>
      </p:sp>
      <p:sp>
        <p:nvSpPr>
          <p:cNvPr id="205827" name="Text Box 3"/>
          <p:cNvSpPr txBox="1">
            <a:spLocks noChangeArrowheads="1"/>
          </p:cNvSpPr>
          <p:nvPr/>
        </p:nvSpPr>
        <p:spPr bwMode="auto">
          <a:xfrm>
            <a:off x="393699" y="687605"/>
            <a:ext cx="8709025" cy="603857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s-ES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Sus </a:t>
            </a:r>
            <a:r>
              <a:rPr lang="es-ES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cualidades fundamentales son </a:t>
            </a:r>
            <a:r>
              <a:rPr lang="es-ES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definidas por </a:t>
            </a:r>
            <a:r>
              <a:rPr lang="es-ES_tradnl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los </a:t>
            </a:r>
            <a:r>
              <a:rPr lang="es-ES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aglomerantes.</a:t>
            </a:r>
          </a:p>
          <a:p>
            <a:pPr eaLnBrk="1" hangingPunct="1">
              <a:spcBef>
                <a:spcPct val="20000"/>
              </a:spcBef>
              <a:defRPr/>
            </a:pPr>
            <a:endParaRPr lang="es-ES" sz="2800" b="1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 lvl="1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s-ES" sz="28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cal </a:t>
            </a:r>
            <a:r>
              <a:rPr lang="es-ES" sz="2800" b="1" i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aérea</a:t>
            </a:r>
            <a:r>
              <a:rPr lang="es-ES" sz="28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 o </a:t>
            </a:r>
            <a:r>
              <a:rPr lang="es-ES" sz="2800" b="1" i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grasa </a:t>
            </a:r>
            <a:r>
              <a:rPr lang="es-ES" sz="28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s-ES_tradnl" sz="2800" b="1" dirty="0">
              <a:solidFill>
                <a:schemeClr val="accent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 lvl="1" eaLnBrk="1" hangingPunct="1">
              <a:spcBef>
                <a:spcPct val="20000"/>
              </a:spcBef>
              <a:buFontTx/>
              <a:buChar char="•"/>
              <a:defRPr/>
            </a:pPr>
            <a:endParaRPr lang="es-ES" sz="2800" b="1" i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 lvl="1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s-ES" sz="28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cemento </a:t>
            </a:r>
            <a:r>
              <a:rPr lang="es-ES" sz="2800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Pórtland</a:t>
            </a:r>
            <a:r>
              <a:rPr lang="es-ES_tradnl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 lvl="1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s-ES" sz="28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cemento </a:t>
            </a:r>
            <a:r>
              <a:rPr lang="es-ES" sz="28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de </a:t>
            </a:r>
            <a:r>
              <a:rPr lang="es-ES" sz="28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albañilería</a:t>
            </a:r>
            <a:endParaRPr lang="es-ES" sz="2800" b="1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 lvl="1" eaLnBrk="1" hangingPunct="1">
              <a:spcBef>
                <a:spcPct val="20000"/>
              </a:spcBef>
              <a:buFontTx/>
              <a:buChar char="•"/>
              <a:defRPr/>
            </a:pPr>
            <a:endParaRPr lang="es-ES" sz="2800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 lvl="1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s-ES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Otros  </a:t>
            </a:r>
          </a:p>
          <a:p>
            <a:pPr lvl="2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s-ES" sz="28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Yesosos, Asfálticos, Epoxi, etc</a:t>
            </a:r>
            <a:r>
              <a:rPr lang="es-ES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s-ES" sz="2800" b="1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es-ES_tradnl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Difieren </a:t>
            </a:r>
            <a:r>
              <a:rPr lang="es-ES_tradnl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en </a:t>
            </a:r>
            <a:r>
              <a:rPr lang="es-ES_tradnl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cuanto a </a:t>
            </a:r>
            <a:r>
              <a:rPr lang="es-ES_tradnl" sz="28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trabajabilidad</a:t>
            </a:r>
            <a:r>
              <a:rPr lang="es-ES_tradnl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, tiempo y tipo de fragüe, rigidez y resistencia de los morteros</a:t>
            </a:r>
            <a:r>
              <a:rPr lang="es-ES_tradnl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es-ES" sz="2400" b="1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05829" name="Text Box 5"/>
          <p:cNvSpPr txBox="1">
            <a:spLocks noChangeArrowheads="1"/>
          </p:cNvSpPr>
          <p:nvPr/>
        </p:nvSpPr>
        <p:spPr bwMode="auto">
          <a:xfrm>
            <a:off x="0" y="0"/>
            <a:ext cx="1797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s-ES_tradnl" sz="1400" b="1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MORTEROS</a:t>
            </a:r>
            <a:endParaRPr lang="es-ES" sz="1400" b="1"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16389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B1383D6-852E-4466-9974-C7A9E85BCA52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sp>
        <p:nvSpPr>
          <p:cNvPr id="2" name="Flecha derecha 1"/>
          <p:cNvSpPr/>
          <p:nvPr/>
        </p:nvSpPr>
        <p:spPr>
          <a:xfrm>
            <a:off x="4320452" y="2148720"/>
            <a:ext cx="1504950" cy="425234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CuadroTexto 2"/>
          <p:cNvSpPr txBox="1"/>
          <p:nvPr/>
        </p:nvSpPr>
        <p:spPr>
          <a:xfrm>
            <a:off x="6054724" y="2075013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b="1" dirty="0" smtClean="0">
                <a:solidFill>
                  <a:schemeClr val="accent3"/>
                </a:solidFill>
              </a:rPr>
              <a:t>CALCÁREOS</a:t>
            </a:r>
            <a:endParaRPr lang="es-AR" sz="3200" b="1" dirty="0">
              <a:solidFill>
                <a:schemeClr val="accent3"/>
              </a:solidFill>
            </a:endParaRPr>
          </a:p>
        </p:txBody>
      </p:sp>
      <p:sp>
        <p:nvSpPr>
          <p:cNvPr id="9" name="Flecha derecha 8"/>
          <p:cNvSpPr/>
          <p:nvPr/>
        </p:nvSpPr>
        <p:spPr>
          <a:xfrm>
            <a:off x="5252605" y="3684660"/>
            <a:ext cx="514350" cy="323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Cerrar corchete 4"/>
          <p:cNvSpPr/>
          <p:nvPr/>
        </p:nvSpPr>
        <p:spPr>
          <a:xfrm>
            <a:off x="4975225" y="3328917"/>
            <a:ext cx="266700" cy="1035337"/>
          </a:xfrm>
          <a:prstGeom prst="righ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CuadroTexto 5"/>
          <p:cNvSpPr txBox="1"/>
          <p:nvPr/>
        </p:nvSpPr>
        <p:spPr>
          <a:xfrm>
            <a:off x="5825402" y="3588616"/>
            <a:ext cx="3232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b="1" dirty="0" smtClean="0">
                <a:solidFill>
                  <a:schemeClr val="accent1"/>
                </a:solidFill>
              </a:rPr>
              <a:t>CEMENTICIOS</a:t>
            </a:r>
            <a:endParaRPr lang="es-AR" sz="3200" b="1" dirty="0">
              <a:solidFill>
                <a:schemeClr val="accent1"/>
              </a:solidFill>
            </a:endParaRPr>
          </a:p>
        </p:txBody>
      </p:sp>
      <p:pic>
        <p:nvPicPr>
          <p:cNvPr id="7" name="6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902"/>
    </mc:Choice>
    <mc:Fallback xmlns="">
      <p:transition spd="slow" advTm="909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 descr="http://secure.iquiero.com/catalog/peru/construccion/images/CON002_g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367" y="2972651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Text Box 41"/>
          <p:cNvSpPr txBox="1">
            <a:spLocks noChangeArrowheads="1"/>
          </p:cNvSpPr>
          <p:nvPr/>
        </p:nvSpPr>
        <p:spPr bwMode="auto">
          <a:xfrm>
            <a:off x="219075" y="3068587"/>
            <a:ext cx="55626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400" b="1" dirty="0">
                <a:solidFill>
                  <a:srgbClr val="FFFF00"/>
                </a:solidFill>
                <a:latin typeface="Tahoma" panose="020B0604030504040204" pitchFamily="34" charset="0"/>
              </a:rPr>
              <a:t>Son materiales granulares, de origen mineral, que se incorporan a las mezclas para conferirles volumen y al mismo tiempo las propiedades específicas del material </a:t>
            </a:r>
            <a:r>
              <a:rPr lang="es-ES" altLang="es-AR" sz="2400" b="1" dirty="0" smtClean="0">
                <a:solidFill>
                  <a:srgbClr val="FFFF00"/>
                </a:solidFill>
                <a:latin typeface="Tahoma" panose="020B0604030504040204" pitchFamily="34" charset="0"/>
              </a:rPr>
              <a:t>aglomerado</a:t>
            </a:r>
            <a:endParaRPr lang="es-ES" altLang="es-AR" sz="2400" b="1" dirty="0">
              <a:solidFill>
                <a:srgbClr val="FFFF00"/>
              </a:solidFill>
              <a:latin typeface="Tahoma" panose="020B0604030504040204" pitchFamily="34" charset="0"/>
            </a:endParaRPr>
          </a:p>
        </p:txBody>
      </p:sp>
      <p:sp>
        <p:nvSpPr>
          <p:cNvPr id="25607" name="7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991B444-B442-4D47-8D36-2C7702C1D5FB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590550" y="338534"/>
            <a:ext cx="7715250" cy="1462881"/>
            <a:chOff x="714375" y="289720"/>
            <a:chExt cx="7715250" cy="1462881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4375" y="289720"/>
              <a:ext cx="7715250" cy="868362"/>
            </a:xfrm>
            <a:prstGeom prst="rect">
              <a:avLst/>
            </a:prstGeom>
          </p:spPr>
        </p:pic>
        <p:sp>
          <p:nvSpPr>
            <p:cNvPr id="10" name="Flecha abajo 9"/>
            <p:cNvSpPr/>
            <p:nvPr/>
          </p:nvSpPr>
          <p:spPr>
            <a:xfrm>
              <a:off x="3124200" y="1158082"/>
              <a:ext cx="1562100" cy="594519"/>
            </a:xfrm>
            <a:prstGeom prst="downArrow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590551" y="1752601"/>
            <a:ext cx="83693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800" dirty="0" smtClean="0"/>
              <a:t>Los áridos finos ( arenas)</a:t>
            </a:r>
            <a:endParaRPr lang="es-AR" sz="4800" dirty="0"/>
          </a:p>
        </p:txBody>
      </p:sp>
      <p:sp>
        <p:nvSpPr>
          <p:cNvPr id="2" name="Forma libre 1"/>
          <p:cNvSpPr/>
          <p:nvPr/>
        </p:nvSpPr>
        <p:spPr>
          <a:xfrm>
            <a:off x="755005" y="5638800"/>
            <a:ext cx="883295" cy="666750"/>
          </a:xfrm>
          <a:custGeom>
            <a:avLst/>
            <a:gdLst>
              <a:gd name="connsiteX0" fmla="*/ 64145 w 883295"/>
              <a:gd name="connsiteY0" fmla="*/ 209550 h 666750"/>
              <a:gd name="connsiteX1" fmla="*/ 64145 w 883295"/>
              <a:gd name="connsiteY1" fmla="*/ 209550 h 666750"/>
              <a:gd name="connsiteX2" fmla="*/ 273695 w 883295"/>
              <a:gd name="connsiteY2" fmla="*/ 361950 h 666750"/>
              <a:gd name="connsiteX3" fmla="*/ 311795 w 883295"/>
              <a:gd name="connsiteY3" fmla="*/ 533400 h 666750"/>
              <a:gd name="connsiteX4" fmla="*/ 368945 w 883295"/>
              <a:gd name="connsiteY4" fmla="*/ 571500 h 666750"/>
              <a:gd name="connsiteX5" fmla="*/ 407045 w 883295"/>
              <a:gd name="connsiteY5" fmla="*/ 628650 h 666750"/>
              <a:gd name="connsiteX6" fmla="*/ 521345 w 883295"/>
              <a:gd name="connsiteY6" fmla="*/ 666750 h 666750"/>
              <a:gd name="connsiteX7" fmla="*/ 864245 w 883295"/>
              <a:gd name="connsiteY7" fmla="*/ 571500 h 666750"/>
              <a:gd name="connsiteX8" fmla="*/ 883295 w 883295"/>
              <a:gd name="connsiteY8" fmla="*/ 514350 h 666750"/>
              <a:gd name="connsiteX9" fmla="*/ 845195 w 883295"/>
              <a:gd name="connsiteY9" fmla="*/ 323850 h 666750"/>
              <a:gd name="connsiteX10" fmla="*/ 788045 w 883295"/>
              <a:gd name="connsiteY10" fmla="*/ 285750 h 666750"/>
              <a:gd name="connsiteX11" fmla="*/ 768995 w 883295"/>
              <a:gd name="connsiteY11" fmla="*/ 228600 h 666750"/>
              <a:gd name="connsiteX12" fmla="*/ 673745 w 883295"/>
              <a:gd name="connsiteY12" fmla="*/ 114300 h 666750"/>
              <a:gd name="connsiteX13" fmla="*/ 635645 w 883295"/>
              <a:gd name="connsiteY13" fmla="*/ 57150 h 666750"/>
              <a:gd name="connsiteX14" fmla="*/ 559445 w 883295"/>
              <a:gd name="connsiteY14" fmla="*/ 38100 h 666750"/>
              <a:gd name="connsiteX15" fmla="*/ 159395 w 883295"/>
              <a:gd name="connsiteY15" fmla="*/ 19050 h 666750"/>
              <a:gd name="connsiteX16" fmla="*/ 64145 w 883295"/>
              <a:gd name="connsiteY16" fmla="*/ 0 h 666750"/>
              <a:gd name="connsiteX17" fmla="*/ 6995 w 883295"/>
              <a:gd name="connsiteY17" fmla="*/ 19050 h 666750"/>
              <a:gd name="connsiteX18" fmla="*/ 64145 w 883295"/>
              <a:gd name="connsiteY18" fmla="*/ 20955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83295" h="666750">
                <a:moveTo>
                  <a:pt x="64145" y="209550"/>
                </a:moveTo>
                <a:lnTo>
                  <a:pt x="64145" y="209550"/>
                </a:lnTo>
                <a:cubicBezTo>
                  <a:pt x="149747" y="252351"/>
                  <a:pt x="235683" y="266921"/>
                  <a:pt x="273695" y="361950"/>
                </a:cubicBezTo>
                <a:cubicBezTo>
                  <a:pt x="274436" y="363802"/>
                  <a:pt x="291765" y="508363"/>
                  <a:pt x="311795" y="533400"/>
                </a:cubicBezTo>
                <a:cubicBezTo>
                  <a:pt x="326098" y="551278"/>
                  <a:pt x="349895" y="558800"/>
                  <a:pt x="368945" y="571500"/>
                </a:cubicBezTo>
                <a:cubicBezTo>
                  <a:pt x="381645" y="590550"/>
                  <a:pt x="387630" y="616516"/>
                  <a:pt x="407045" y="628650"/>
                </a:cubicBezTo>
                <a:cubicBezTo>
                  <a:pt x="441101" y="649935"/>
                  <a:pt x="521345" y="666750"/>
                  <a:pt x="521345" y="666750"/>
                </a:cubicBezTo>
                <a:cubicBezTo>
                  <a:pt x="735693" y="639956"/>
                  <a:pt x="794655" y="710681"/>
                  <a:pt x="864245" y="571500"/>
                </a:cubicBezTo>
                <a:cubicBezTo>
                  <a:pt x="873225" y="553539"/>
                  <a:pt x="876945" y="533400"/>
                  <a:pt x="883295" y="514350"/>
                </a:cubicBezTo>
                <a:cubicBezTo>
                  <a:pt x="870595" y="450850"/>
                  <a:pt x="870102" y="383626"/>
                  <a:pt x="845195" y="323850"/>
                </a:cubicBezTo>
                <a:cubicBezTo>
                  <a:pt x="836389" y="302716"/>
                  <a:pt x="802348" y="303628"/>
                  <a:pt x="788045" y="285750"/>
                </a:cubicBezTo>
                <a:cubicBezTo>
                  <a:pt x="775501" y="270070"/>
                  <a:pt x="777975" y="246561"/>
                  <a:pt x="768995" y="228600"/>
                </a:cubicBezTo>
                <a:cubicBezTo>
                  <a:pt x="733522" y="157654"/>
                  <a:pt x="726409" y="177497"/>
                  <a:pt x="673745" y="114300"/>
                </a:cubicBezTo>
                <a:cubicBezTo>
                  <a:pt x="659088" y="96711"/>
                  <a:pt x="654695" y="69850"/>
                  <a:pt x="635645" y="57150"/>
                </a:cubicBezTo>
                <a:cubicBezTo>
                  <a:pt x="613860" y="42627"/>
                  <a:pt x="585543" y="40188"/>
                  <a:pt x="559445" y="38100"/>
                </a:cubicBezTo>
                <a:cubicBezTo>
                  <a:pt x="426369" y="27454"/>
                  <a:pt x="292745" y="25400"/>
                  <a:pt x="159395" y="19050"/>
                </a:cubicBezTo>
                <a:cubicBezTo>
                  <a:pt x="127645" y="12700"/>
                  <a:pt x="96524" y="0"/>
                  <a:pt x="64145" y="0"/>
                </a:cubicBezTo>
                <a:cubicBezTo>
                  <a:pt x="44065" y="0"/>
                  <a:pt x="11865" y="-431"/>
                  <a:pt x="6995" y="19050"/>
                </a:cubicBezTo>
                <a:cubicBezTo>
                  <a:pt x="-23422" y="140719"/>
                  <a:pt x="54620" y="177800"/>
                  <a:pt x="64145" y="20955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Forma libre 2"/>
          <p:cNvSpPr/>
          <p:nvPr/>
        </p:nvSpPr>
        <p:spPr>
          <a:xfrm>
            <a:off x="1943100" y="5734050"/>
            <a:ext cx="517508" cy="609600"/>
          </a:xfrm>
          <a:custGeom>
            <a:avLst/>
            <a:gdLst>
              <a:gd name="connsiteX0" fmla="*/ 171450 w 517508"/>
              <a:gd name="connsiteY0" fmla="*/ 0 h 609600"/>
              <a:gd name="connsiteX1" fmla="*/ 171450 w 517508"/>
              <a:gd name="connsiteY1" fmla="*/ 0 h 609600"/>
              <a:gd name="connsiteX2" fmla="*/ 57150 w 517508"/>
              <a:gd name="connsiteY2" fmla="*/ 133350 h 609600"/>
              <a:gd name="connsiteX3" fmla="*/ 19050 w 517508"/>
              <a:gd name="connsiteY3" fmla="*/ 247650 h 609600"/>
              <a:gd name="connsiteX4" fmla="*/ 0 w 517508"/>
              <a:gd name="connsiteY4" fmla="*/ 304800 h 609600"/>
              <a:gd name="connsiteX5" fmla="*/ 304800 w 517508"/>
              <a:gd name="connsiteY5" fmla="*/ 590550 h 609600"/>
              <a:gd name="connsiteX6" fmla="*/ 381000 w 517508"/>
              <a:gd name="connsiteY6" fmla="*/ 609600 h 609600"/>
              <a:gd name="connsiteX7" fmla="*/ 419100 w 517508"/>
              <a:gd name="connsiteY7" fmla="*/ 114300 h 609600"/>
              <a:gd name="connsiteX8" fmla="*/ 361950 w 517508"/>
              <a:gd name="connsiteY8" fmla="*/ 57150 h 609600"/>
              <a:gd name="connsiteX9" fmla="*/ 171450 w 517508"/>
              <a:gd name="connsiteY9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7508" h="609600">
                <a:moveTo>
                  <a:pt x="171450" y="0"/>
                </a:moveTo>
                <a:lnTo>
                  <a:pt x="171450" y="0"/>
                </a:lnTo>
                <a:cubicBezTo>
                  <a:pt x="133350" y="44450"/>
                  <a:pt x="87833" y="83490"/>
                  <a:pt x="57150" y="133350"/>
                </a:cubicBezTo>
                <a:cubicBezTo>
                  <a:pt x="36102" y="167553"/>
                  <a:pt x="31750" y="209550"/>
                  <a:pt x="19050" y="247650"/>
                </a:cubicBezTo>
                <a:lnTo>
                  <a:pt x="0" y="304800"/>
                </a:lnTo>
                <a:cubicBezTo>
                  <a:pt x="26823" y="680323"/>
                  <a:pt x="-70920" y="551001"/>
                  <a:pt x="304800" y="590550"/>
                </a:cubicBezTo>
                <a:cubicBezTo>
                  <a:pt x="330838" y="593291"/>
                  <a:pt x="355600" y="603250"/>
                  <a:pt x="381000" y="609600"/>
                </a:cubicBezTo>
                <a:cubicBezTo>
                  <a:pt x="603909" y="553873"/>
                  <a:pt x="506689" y="604798"/>
                  <a:pt x="419100" y="114300"/>
                </a:cubicBezTo>
                <a:cubicBezTo>
                  <a:pt x="414364" y="87779"/>
                  <a:pt x="385500" y="70234"/>
                  <a:pt x="361950" y="57150"/>
                </a:cubicBezTo>
                <a:cubicBezTo>
                  <a:pt x="271683" y="7002"/>
                  <a:pt x="203200" y="9525"/>
                  <a:pt x="171450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Forma libre 4"/>
          <p:cNvSpPr/>
          <p:nvPr/>
        </p:nvSpPr>
        <p:spPr>
          <a:xfrm>
            <a:off x="2781300" y="5791200"/>
            <a:ext cx="400050" cy="457200"/>
          </a:xfrm>
          <a:custGeom>
            <a:avLst/>
            <a:gdLst>
              <a:gd name="connsiteX0" fmla="*/ 0 w 400050"/>
              <a:gd name="connsiteY0" fmla="*/ 95250 h 457200"/>
              <a:gd name="connsiteX1" fmla="*/ 0 w 400050"/>
              <a:gd name="connsiteY1" fmla="*/ 95250 h 457200"/>
              <a:gd name="connsiteX2" fmla="*/ 19050 w 400050"/>
              <a:gd name="connsiteY2" fmla="*/ 381000 h 457200"/>
              <a:gd name="connsiteX3" fmla="*/ 95250 w 400050"/>
              <a:gd name="connsiteY3" fmla="*/ 400050 h 457200"/>
              <a:gd name="connsiteX4" fmla="*/ 209550 w 400050"/>
              <a:gd name="connsiteY4" fmla="*/ 457200 h 457200"/>
              <a:gd name="connsiteX5" fmla="*/ 381000 w 400050"/>
              <a:gd name="connsiteY5" fmla="*/ 438150 h 457200"/>
              <a:gd name="connsiteX6" fmla="*/ 400050 w 400050"/>
              <a:gd name="connsiteY6" fmla="*/ 381000 h 457200"/>
              <a:gd name="connsiteX7" fmla="*/ 381000 w 400050"/>
              <a:gd name="connsiteY7" fmla="*/ 76200 h 457200"/>
              <a:gd name="connsiteX8" fmla="*/ 342900 w 400050"/>
              <a:gd name="connsiteY8" fmla="*/ 19050 h 457200"/>
              <a:gd name="connsiteX9" fmla="*/ 266700 w 400050"/>
              <a:gd name="connsiteY9" fmla="*/ 0 h 457200"/>
              <a:gd name="connsiteX10" fmla="*/ 152400 w 400050"/>
              <a:gd name="connsiteY10" fmla="*/ 19050 h 457200"/>
              <a:gd name="connsiteX11" fmla="*/ 95250 w 400050"/>
              <a:gd name="connsiteY11" fmla="*/ 57150 h 457200"/>
              <a:gd name="connsiteX12" fmla="*/ 57150 w 400050"/>
              <a:gd name="connsiteY12" fmla="*/ 76200 h 457200"/>
              <a:gd name="connsiteX13" fmla="*/ 0 w 400050"/>
              <a:gd name="connsiteY13" fmla="*/ 9525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00050" h="457200">
                <a:moveTo>
                  <a:pt x="0" y="95250"/>
                </a:moveTo>
                <a:lnTo>
                  <a:pt x="0" y="95250"/>
                </a:lnTo>
                <a:cubicBezTo>
                  <a:pt x="6350" y="190500"/>
                  <a:pt x="-9424" y="289884"/>
                  <a:pt x="19050" y="381000"/>
                </a:cubicBezTo>
                <a:cubicBezTo>
                  <a:pt x="26859" y="405990"/>
                  <a:pt x="70076" y="392857"/>
                  <a:pt x="95250" y="400050"/>
                </a:cubicBezTo>
                <a:cubicBezTo>
                  <a:pt x="164262" y="419768"/>
                  <a:pt x="146933" y="415455"/>
                  <a:pt x="209550" y="457200"/>
                </a:cubicBezTo>
                <a:cubicBezTo>
                  <a:pt x="266700" y="450850"/>
                  <a:pt x="327611" y="459506"/>
                  <a:pt x="381000" y="438150"/>
                </a:cubicBezTo>
                <a:cubicBezTo>
                  <a:pt x="399644" y="430692"/>
                  <a:pt x="400050" y="401080"/>
                  <a:pt x="400050" y="381000"/>
                </a:cubicBezTo>
                <a:cubicBezTo>
                  <a:pt x="400050" y="279202"/>
                  <a:pt x="396877" y="176753"/>
                  <a:pt x="381000" y="76200"/>
                </a:cubicBezTo>
                <a:cubicBezTo>
                  <a:pt x="377429" y="53585"/>
                  <a:pt x="361950" y="31750"/>
                  <a:pt x="342900" y="19050"/>
                </a:cubicBezTo>
                <a:cubicBezTo>
                  <a:pt x="321115" y="4527"/>
                  <a:pt x="292100" y="6350"/>
                  <a:pt x="266700" y="0"/>
                </a:cubicBezTo>
                <a:cubicBezTo>
                  <a:pt x="228600" y="6350"/>
                  <a:pt x="189043" y="6836"/>
                  <a:pt x="152400" y="19050"/>
                </a:cubicBezTo>
                <a:cubicBezTo>
                  <a:pt x="130680" y="26290"/>
                  <a:pt x="114883" y="45370"/>
                  <a:pt x="95250" y="57150"/>
                </a:cubicBezTo>
                <a:cubicBezTo>
                  <a:pt x="83074" y="64455"/>
                  <a:pt x="69850" y="69850"/>
                  <a:pt x="57150" y="76200"/>
                </a:cubicBezTo>
                <a:lnTo>
                  <a:pt x="0" y="9525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Forma libre 5"/>
          <p:cNvSpPr/>
          <p:nvPr/>
        </p:nvSpPr>
        <p:spPr>
          <a:xfrm>
            <a:off x="3562350" y="5830151"/>
            <a:ext cx="333375" cy="418249"/>
          </a:xfrm>
          <a:custGeom>
            <a:avLst/>
            <a:gdLst>
              <a:gd name="connsiteX0" fmla="*/ 0 w 401777"/>
              <a:gd name="connsiteY0" fmla="*/ 19050 h 285750"/>
              <a:gd name="connsiteX1" fmla="*/ 0 w 401777"/>
              <a:gd name="connsiteY1" fmla="*/ 19050 h 285750"/>
              <a:gd name="connsiteX2" fmla="*/ 38100 w 401777"/>
              <a:gd name="connsiteY2" fmla="*/ 190500 h 285750"/>
              <a:gd name="connsiteX3" fmla="*/ 209550 w 401777"/>
              <a:gd name="connsiteY3" fmla="*/ 285750 h 285750"/>
              <a:gd name="connsiteX4" fmla="*/ 323850 w 401777"/>
              <a:gd name="connsiteY4" fmla="*/ 266700 h 285750"/>
              <a:gd name="connsiteX5" fmla="*/ 381000 w 401777"/>
              <a:gd name="connsiteY5" fmla="*/ 247650 h 285750"/>
              <a:gd name="connsiteX6" fmla="*/ 400050 w 401777"/>
              <a:gd name="connsiteY6" fmla="*/ 190500 h 285750"/>
              <a:gd name="connsiteX7" fmla="*/ 381000 w 401777"/>
              <a:gd name="connsiteY7" fmla="*/ 38100 h 285750"/>
              <a:gd name="connsiteX8" fmla="*/ 228600 w 401777"/>
              <a:gd name="connsiteY8" fmla="*/ 19050 h 285750"/>
              <a:gd name="connsiteX9" fmla="*/ 152400 w 401777"/>
              <a:gd name="connsiteY9" fmla="*/ 0 h 285750"/>
              <a:gd name="connsiteX10" fmla="*/ 95250 w 401777"/>
              <a:gd name="connsiteY10" fmla="*/ 19050 h 285750"/>
              <a:gd name="connsiteX11" fmla="*/ 0 w 401777"/>
              <a:gd name="connsiteY11" fmla="*/ 190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1777" h="285750">
                <a:moveTo>
                  <a:pt x="0" y="19050"/>
                </a:moveTo>
                <a:lnTo>
                  <a:pt x="0" y="19050"/>
                </a:lnTo>
                <a:cubicBezTo>
                  <a:pt x="12700" y="76200"/>
                  <a:pt x="7417" y="140640"/>
                  <a:pt x="38100" y="190500"/>
                </a:cubicBezTo>
                <a:cubicBezTo>
                  <a:pt x="71909" y="245439"/>
                  <a:pt x="151584" y="266428"/>
                  <a:pt x="209550" y="285750"/>
                </a:cubicBezTo>
                <a:cubicBezTo>
                  <a:pt x="247650" y="279400"/>
                  <a:pt x="286144" y="275079"/>
                  <a:pt x="323850" y="266700"/>
                </a:cubicBezTo>
                <a:cubicBezTo>
                  <a:pt x="343452" y="262344"/>
                  <a:pt x="366801" y="261849"/>
                  <a:pt x="381000" y="247650"/>
                </a:cubicBezTo>
                <a:cubicBezTo>
                  <a:pt x="395199" y="233451"/>
                  <a:pt x="393700" y="209550"/>
                  <a:pt x="400050" y="190500"/>
                </a:cubicBezTo>
                <a:cubicBezTo>
                  <a:pt x="393700" y="139700"/>
                  <a:pt x="417201" y="74301"/>
                  <a:pt x="381000" y="38100"/>
                </a:cubicBezTo>
                <a:cubicBezTo>
                  <a:pt x="344799" y="1899"/>
                  <a:pt x="279099" y="27466"/>
                  <a:pt x="228600" y="19050"/>
                </a:cubicBezTo>
                <a:cubicBezTo>
                  <a:pt x="202775" y="14746"/>
                  <a:pt x="177800" y="6350"/>
                  <a:pt x="152400" y="0"/>
                </a:cubicBezTo>
                <a:cubicBezTo>
                  <a:pt x="133350" y="6350"/>
                  <a:pt x="114731" y="14180"/>
                  <a:pt x="95250" y="19050"/>
                </a:cubicBezTo>
                <a:cubicBezTo>
                  <a:pt x="63838" y="26903"/>
                  <a:pt x="15875" y="19050"/>
                  <a:pt x="0" y="1905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Forma libre 17"/>
          <p:cNvSpPr/>
          <p:nvPr/>
        </p:nvSpPr>
        <p:spPr>
          <a:xfrm>
            <a:off x="4345127" y="5962650"/>
            <a:ext cx="217348" cy="323850"/>
          </a:xfrm>
          <a:custGeom>
            <a:avLst/>
            <a:gdLst>
              <a:gd name="connsiteX0" fmla="*/ 0 w 401777"/>
              <a:gd name="connsiteY0" fmla="*/ 19050 h 285750"/>
              <a:gd name="connsiteX1" fmla="*/ 0 w 401777"/>
              <a:gd name="connsiteY1" fmla="*/ 19050 h 285750"/>
              <a:gd name="connsiteX2" fmla="*/ 38100 w 401777"/>
              <a:gd name="connsiteY2" fmla="*/ 190500 h 285750"/>
              <a:gd name="connsiteX3" fmla="*/ 209550 w 401777"/>
              <a:gd name="connsiteY3" fmla="*/ 285750 h 285750"/>
              <a:gd name="connsiteX4" fmla="*/ 323850 w 401777"/>
              <a:gd name="connsiteY4" fmla="*/ 266700 h 285750"/>
              <a:gd name="connsiteX5" fmla="*/ 381000 w 401777"/>
              <a:gd name="connsiteY5" fmla="*/ 247650 h 285750"/>
              <a:gd name="connsiteX6" fmla="*/ 400050 w 401777"/>
              <a:gd name="connsiteY6" fmla="*/ 190500 h 285750"/>
              <a:gd name="connsiteX7" fmla="*/ 381000 w 401777"/>
              <a:gd name="connsiteY7" fmla="*/ 38100 h 285750"/>
              <a:gd name="connsiteX8" fmla="*/ 228600 w 401777"/>
              <a:gd name="connsiteY8" fmla="*/ 19050 h 285750"/>
              <a:gd name="connsiteX9" fmla="*/ 152400 w 401777"/>
              <a:gd name="connsiteY9" fmla="*/ 0 h 285750"/>
              <a:gd name="connsiteX10" fmla="*/ 95250 w 401777"/>
              <a:gd name="connsiteY10" fmla="*/ 19050 h 285750"/>
              <a:gd name="connsiteX11" fmla="*/ 0 w 401777"/>
              <a:gd name="connsiteY11" fmla="*/ 190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1777" h="285750">
                <a:moveTo>
                  <a:pt x="0" y="19050"/>
                </a:moveTo>
                <a:lnTo>
                  <a:pt x="0" y="19050"/>
                </a:lnTo>
                <a:cubicBezTo>
                  <a:pt x="12700" y="76200"/>
                  <a:pt x="7417" y="140640"/>
                  <a:pt x="38100" y="190500"/>
                </a:cubicBezTo>
                <a:cubicBezTo>
                  <a:pt x="71909" y="245439"/>
                  <a:pt x="151584" y="266428"/>
                  <a:pt x="209550" y="285750"/>
                </a:cubicBezTo>
                <a:cubicBezTo>
                  <a:pt x="247650" y="279400"/>
                  <a:pt x="286144" y="275079"/>
                  <a:pt x="323850" y="266700"/>
                </a:cubicBezTo>
                <a:cubicBezTo>
                  <a:pt x="343452" y="262344"/>
                  <a:pt x="366801" y="261849"/>
                  <a:pt x="381000" y="247650"/>
                </a:cubicBezTo>
                <a:cubicBezTo>
                  <a:pt x="395199" y="233451"/>
                  <a:pt x="393700" y="209550"/>
                  <a:pt x="400050" y="190500"/>
                </a:cubicBezTo>
                <a:cubicBezTo>
                  <a:pt x="393700" y="139700"/>
                  <a:pt x="417201" y="74301"/>
                  <a:pt x="381000" y="38100"/>
                </a:cubicBezTo>
                <a:cubicBezTo>
                  <a:pt x="344799" y="1899"/>
                  <a:pt x="279099" y="27466"/>
                  <a:pt x="228600" y="19050"/>
                </a:cubicBezTo>
                <a:cubicBezTo>
                  <a:pt x="202775" y="14746"/>
                  <a:pt x="177800" y="6350"/>
                  <a:pt x="152400" y="0"/>
                </a:cubicBezTo>
                <a:cubicBezTo>
                  <a:pt x="133350" y="6350"/>
                  <a:pt x="114731" y="14180"/>
                  <a:pt x="95250" y="19050"/>
                </a:cubicBezTo>
                <a:cubicBezTo>
                  <a:pt x="63838" y="26903"/>
                  <a:pt x="15875" y="19050"/>
                  <a:pt x="0" y="1905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Forma libre 18"/>
          <p:cNvSpPr/>
          <p:nvPr/>
        </p:nvSpPr>
        <p:spPr>
          <a:xfrm>
            <a:off x="5011877" y="6115050"/>
            <a:ext cx="207823" cy="114300"/>
          </a:xfrm>
          <a:custGeom>
            <a:avLst/>
            <a:gdLst>
              <a:gd name="connsiteX0" fmla="*/ 0 w 401777"/>
              <a:gd name="connsiteY0" fmla="*/ 19050 h 285750"/>
              <a:gd name="connsiteX1" fmla="*/ 0 w 401777"/>
              <a:gd name="connsiteY1" fmla="*/ 19050 h 285750"/>
              <a:gd name="connsiteX2" fmla="*/ 38100 w 401777"/>
              <a:gd name="connsiteY2" fmla="*/ 190500 h 285750"/>
              <a:gd name="connsiteX3" fmla="*/ 209550 w 401777"/>
              <a:gd name="connsiteY3" fmla="*/ 285750 h 285750"/>
              <a:gd name="connsiteX4" fmla="*/ 323850 w 401777"/>
              <a:gd name="connsiteY4" fmla="*/ 266700 h 285750"/>
              <a:gd name="connsiteX5" fmla="*/ 381000 w 401777"/>
              <a:gd name="connsiteY5" fmla="*/ 247650 h 285750"/>
              <a:gd name="connsiteX6" fmla="*/ 400050 w 401777"/>
              <a:gd name="connsiteY6" fmla="*/ 190500 h 285750"/>
              <a:gd name="connsiteX7" fmla="*/ 381000 w 401777"/>
              <a:gd name="connsiteY7" fmla="*/ 38100 h 285750"/>
              <a:gd name="connsiteX8" fmla="*/ 228600 w 401777"/>
              <a:gd name="connsiteY8" fmla="*/ 19050 h 285750"/>
              <a:gd name="connsiteX9" fmla="*/ 152400 w 401777"/>
              <a:gd name="connsiteY9" fmla="*/ 0 h 285750"/>
              <a:gd name="connsiteX10" fmla="*/ 95250 w 401777"/>
              <a:gd name="connsiteY10" fmla="*/ 19050 h 285750"/>
              <a:gd name="connsiteX11" fmla="*/ 0 w 401777"/>
              <a:gd name="connsiteY11" fmla="*/ 190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1777" h="285750">
                <a:moveTo>
                  <a:pt x="0" y="19050"/>
                </a:moveTo>
                <a:lnTo>
                  <a:pt x="0" y="19050"/>
                </a:lnTo>
                <a:cubicBezTo>
                  <a:pt x="12700" y="76200"/>
                  <a:pt x="7417" y="140640"/>
                  <a:pt x="38100" y="190500"/>
                </a:cubicBezTo>
                <a:cubicBezTo>
                  <a:pt x="71909" y="245439"/>
                  <a:pt x="151584" y="266428"/>
                  <a:pt x="209550" y="285750"/>
                </a:cubicBezTo>
                <a:cubicBezTo>
                  <a:pt x="247650" y="279400"/>
                  <a:pt x="286144" y="275079"/>
                  <a:pt x="323850" y="266700"/>
                </a:cubicBezTo>
                <a:cubicBezTo>
                  <a:pt x="343452" y="262344"/>
                  <a:pt x="366801" y="261849"/>
                  <a:pt x="381000" y="247650"/>
                </a:cubicBezTo>
                <a:cubicBezTo>
                  <a:pt x="395199" y="233451"/>
                  <a:pt x="393700" y="209550"/>
                  <a:pt x="400050" y="190500"/>
                </a:cubicBezTo>
                <a:cubicBezTo>
                  <a:pt x="393700" y="139700"/>
                  <a:pt x="417201" y="74301"/>
                  <a:pt x="381000" y="38100"/>
                </a:cubicBezTo>
                <a:cubicBezTo>
                  <a:pt x="344799" y="1899"/>
                  <a:pt x="279099" y="27466"/>
                  <a:pt x="228600" y="19050"/>
                </a:cubicBezTo>
                <a:cubicBezTo>
                  <a:pt x="202775" y="14746"/>
                  <a:pt x="177800" y="6350"/>
                  <a:pt x="152400" y="0"/>
                </a:cubicBezTo>
                <a:cubicBezTo>
                  <a:pt x="133350" y="6350"/>
                  <a:pt x="114731" y="14180"/>
                  <a:pt x="95250" y="19050"/>
                </a:cubicBezTo>
                <a:cubicBezTo>
                  <a:pt x="63838" y="26903"/>
                  <a:pt x="15875" y="19050"/>
                  <a:pt x="0" y="1905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7" name="6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411"/>
    </mc:Choice>
    <mc:Fallback xmlns="">
      <p:transition spd="slow" advTm="624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xt Box 5"/>
          <p:cNvSpPr txBox="1">
            <a:spLocks noChangeArrowheads="1"/>
          </p:cNvSpPr>
          <p:nvPr/>
        </p:nvSpPr>
        <p:spPr bwMode="auto">
          <a:xfrm>
            <a:off x="466725" y="2613819"/>
            <a:ext cx="82105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400" b="1" dirty="0">
                <a:latin typeface="Arial Unicode MS" pitchFamily="34" charset="-128"/>
              </a:rPr>
              <a:t>Las arenas dan volumen  al conjunto. Los vacíos que quedan entre los granos de arena son llenados por los aglomerantes -y eventualmente por el polvo de ladrillos-, de granulometría más fina. </a:t>
            </a:r>
          </a:p>
        </p:txBody>
      </p:sp>
      <p:sp>
        <p:nvSpPr>
          <p:cNvPr id="25605" name="Text Box 40"/>
          <p:cNvSpPr txBox="1">
            <a:spLocks noChangeArrowheads="1"/>
          </p:cNvSpPr>
          <p:nvPr/>
        </p:nvSpPr>
        <p:spPr bwMode="auto">
          <a:xfrm>
            <a:off x="476250" y="4316412"/>
            <a:ext cx="81915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AR" sz="2400" b="1" dirty="0">
                <a:latin typeface="Arial Unicode MS" pitchFamily="34" charset="-128"/>
              </a:rPr>
              <a:t>El volumen final del mortero es menor que la suma de los volúmenes de los componentes. Esto es debido a que gran parte de los componentes muy finos (sean aglomerantes o agregados) ocupan los vacíos que quedan entre los granos de los agregados, cuyas partículas son de mayor </a:t>
            </a:r>
            <a:r>
              <a:rPr lang="es-ES" altLang="es-AR" sz="2400" b="1" dirty="0" smtClean="0">
                <a:latin typeface="Arial Unicode MS" pitchFamily="34" charset="-128"/>
              </a:rPr>
              <a:t> tamaño</a:t>
            </a:r>
            <a:r>
              <a:rPr lang="es-ES" altLang="es-AR" sz="2400" b="1" dirty="0">
                <a:latin typeface="Arial Unicode MS" pitchFamily="34" charset="-128"/>
              </a:rPr>
              <a:t>. </a:t>
            </a:r>
          </a:p>
        </p:txBody>
      </p:sp>
      <p:sp>
        <p:nvSpPr>
          <p:cNvPr id="25607" name="7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991B444-B442-4D47-8D36-2C7702C1D5FB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714375" y="289720"/>
            <a:ext cx="7715250" cy="1462881"/>
            <a:chOff x="714375" y="289720"/>
            <a:chExt cx="7715250" cy="1462881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4375" y="289720"/>
              <a:ext cx="7715250" cy="868362"/>
            </a:xfrm>
            <a:prstGeom prst="rect">
              <a:avLst/>
            </a:prstGeom>
          </p:spPr>
        </p:pic>
        <p:sp>
          <p:nvSpPr>
            <p:cNvPr id="10" name="Flecha abajo 9"/>
            <p:cNvSpPr/>
            <p:nvPr/>
          </p:nvSpPr>
          <p:spPr>
            <a:xfrm>
              <a:off x="3124200" y="1158082"/>
              <a:ext cx="1562100" cy="594519"/>
            </a:xfrm>
            <a:prstGeom prst="downArrow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2" name="CuadroTexto 1"/>
          <p:cNvSpPr txBox="1"/>
          <p:nvPr/>
        </p:nvSpPr>
        <p:spPr>
          <a:xfrm>
            <a:off x="466725" y="1752601"/>
            <a:ext cx="8448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800" dirty="0" smtClean="0"/>
              <a:t>Los áridos finos (arenas)</a:t>
            </a:r>
            <a:endParaRPr lang="es-AR" sz="4800" dirty="0"/>
          </a:p>
        </p:txBody>
      </p:sp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03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907"/>
    </mc:Choice>
    <mc:Fallback xmlns="">
      <p:transition spd="slow" advTm="1489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000000"/>
            </a:gs>
            <a:gs pos="64999">
              <a:srgbClr val="000000"/>
            </a:gs>
            <a:gs pos="100000">
              <a:srgbClr val="5A77A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7"/>
          <p:cNvSpPr txBox="1">
            <a:spLocks noChangeArrowheads="1"/>
          </p:cNvSpPr>
          <p:nvPr/>
        </p:nvSpPr>
        <p:spPr bwMode="auto">
          <a:xfrm>
            <a:off x="419100" y="266700"/>
            <a:ext cx="836295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800" b="1">
                <a:latin typeface="Arial Unicode MS" pitchFamily="34" charset="-128"/>
              </a:rPr>
              <a:t>CLASIFICACIÓN DE LOS ÁRIDOS FINOS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800" b="1">
                <a:latin typeface="Arial Unicode MS" pitchFamily="34" charset="-128"/>
              </a:rPr>
              <a:t> ( ARENAS) POR EL TAMAÑO DE LOS GRANOS</a:t>
            </a:r>
          </a:p>
        </p:txBody>
      </p:sp>
      <p:graphicFrame>
        <p:nvGraphicFramePr>
          <p:cNvPr id="260165" name="Group 69"/>
          <p:cNvGraphicFramePr>
            <a:graphicFrameLocks noGrp="1"/>
          </p:cNvGraphicFramePr>
          <p:nvPr/>
        </p:nvGraphicFramePr>
        <p:xfrm>
          <a:off x="1600200" y="1530350"/>
          <a:ext cx="5886450" cy="3421063"/>
        </p:xfrm>
        <a:graphic>
          <a:graphicData uri="http://schemas.openxmlformats.org/drawingml/2006/table">
            <a:tbl>
              <a:tblPr/>
              <a:tblGrid>
                <a:gridCol w="31257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001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605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DENOMINACIÓN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endParaRPr kumimoji="0" lang="es-ES_tradnl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diametro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ARENA FINA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5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reekC" pitchFamily="2" charset="0"/>
                          <a:cs typeface="GreekC" pitchFamily="2" charset="0"/>
                        </a:rPr>
                        <a:t>&lt;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0.5 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ARENA MEDIANA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5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reekC" pitchFamily="2" charset="0"/>
                          <a:cs typeface="GreekC" pitchFamily="2" charset="0"/>
                        </a:rPr>
                        <a:t>&lt;</a:t>
                      </a:r>
                      <a:endParaRPr kumimoji="0" lang="es-ES" sz="5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reekC" pitchFamily="2" charset="0"/>
                        <a:cs typeface="GreekC" pitchFamily="2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 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ARENA GRUESA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5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reekC" pitchFamily="2" charset="0"/>
                          <a:cs typeface="GreekC" pitchFamily="2" charset="0"/>
                        </a:rPr>
                        <a:t>&lt;</a:t>
                      </a:r>
                      <a:endParaRPr kumimoji="0" lang="es-ES" sz="5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reekC" pitchFamily="2" charset="0"/>
                        <a:cs typeface="GreekC" pitchFamily="2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5 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697" name="Text Box 70"/>
          <p:cNvSpPr txBox="1">
            <a:spLocks noChangeArrowheads="1"/>
          </p:cNvSpPr>
          <p:nvPr/>
        </p:nvSpPr>
        <p:spPr bwMode="auto">
          <a:xfrm>
            <a:off x="647700" y="5276850"/>
            <a:ext cx="84963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800" b="1">
                <a:solidFill>
                  <a:schemeClr val="tx2"/>
                </a:solidFill>
                <a:latin typeface="Arial Unicode MS" pitchFamily="34" charset="-128"/>
              </a:rPr>
              <a:t>Valores por arriba de los 5mm son inaceptables.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800" b="1">
                <a:solidFill>
                  <a:schemeClr val="tx2"/>
                </a:solidFill>
                <a:latin typeface="Arial Unicode MS" pitchFamily="34" charset="-128"/>
              </a:rPr>
              <a:t>Valores por debajo de 0.5mm se desecha por que puede estar mezclada con tierra y restos orgánicos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s-ES" altLang="es-AR" sz="2800" b="1">
              <a:latin typeface="Arial Unicode MS" pitchFamily="34" charset="-128"/>
            </a:endParaRPr>
          </a:p>
        </p:txBody>
      </p:sp>
      <p:sp>
        <p:nvSpPr>
          <p:cNvPr id="28698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B45DE72-16A9-41A5-9F9D-873801BBF6B6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395"/>
    </mc:Choice>
    <mc:Fallback xmlns="">
      <p:transition spd="slow" advTm="493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788988" y="523875"/>
            <a:ext cx="6380162" cy="5349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2800" b="1" smtClean="0">
                <a:solidFill>
                  <a:schemeClr val="tx2">
                    <a:satMod val="200000"/>
                  </a:schemeClr>
                </a:solidFill>
              </a:rPr>
              <a:t>...sobre los áridos.</a:t>
            </a:r>
            <a:endParaRPr lang="es-ES" sz="2800" b="1" smtClean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09923" name="Text Box 3"/>
          <p:cNvSpPr txBox="1">
            <a:spLocks noChangeArrowheads="1"/>
          </p:cNvSpPr>
          <p:nvPr/>
        </p:nvSpPr>
        <p:spPr bwMode="auto">
          <a:xfrm>
            <a:off x="949325" y="2825750"/>
            <a:ext cx="8194675" cy="15525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E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 mortero será </a:t>
            </a:r>
            <a:r>
              <a:rPr lang="es-ES_trad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tanto </a:t>
            </a:r>
            <a:r>
              <a:rPr lang="es-E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</a:t>
            </a:r>
            <a:r>
              <a:rPr lang="es-ES_trad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á</a:t>
            </a:r>
            <a:r>
              <a:rPr lang="es-E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 </a:t>
            </a:r>
            <a:r>
              <a:rPr lang="es-E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compacto, </a:t>
            </a:r>
            <a:r>
              <a:rPr lang="es-ES_tradnl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impermeable y </a:t>
            </a:r>
            <a:r>
              <a:rPr lang="es-E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resistente</a:t>
            </a:r>
            <a:r>
              <a:rPr lang="es-E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cuan</a:t>
            </a:r>
            <a:r>
              <a:rPr lang="es-ES_trad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</a:t>
            </a:r>
            <a:r>
              <a:rPr lang="es-E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 </a:t>
            </a:r>
            <a:r>
              <a:rPr lang="es-ES_trad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menor sea el volumen de vacíos </a:t>
            </a:r>
            <a:r>
              <a:rPr lang="es-E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entre los granos de</a:t>
            </a:r>
            <a:r>
              <a:rPr lang="es-ES_trad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es-E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árido</a:t>
            </a:r>
            <a:r>
              <a:rPr lang="es-ES_trad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y éstos vacíos se encuentren más llenos </a:t>
            </a:r>
            <a:r>
              <a:rPr lang="es-E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 pasta </a:t>
            </a:r>
            <a:r>
              <a:rPr lang="es-E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ligante</a:t>
            </a:r>
            <a:r>
              <a:rPr lang="es-ES_trad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s-ES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09924" name="Text Box 4"/>
          <p:cNvSpPr txBox="1">
            <a:spLocks noChangeArrowheads="1"/>
          </p:cNvSpPr>
          <p:nvPr/>
        </p:nvSpPr>
        <p:spPr bwMode="auto">
          <a:xfrm>
            <a:off x="947738" y="1181100"/>
            <a:ext cx="8196262" cy="11874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ES_trad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Una granulometría adecuada a la </a:t>
            </a:r>
            <a:r>
              <a:rPr lang="es-ES_tradnl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compacidad </a:t>
            </a:r>
            <a:r>
              <a:rPr lang="es-ES_tradnl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será la que combine granos de distinto tamaño, reduciendo el volumen de vacíos.</a:t>
            </a:r>
            <a:endParaRPr lang="es-ES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09925" name="Text Box 5"/>
          <p:cNvSpPr txBox="1">
            <a:spLocks noChangeArrowheads="1"/>
          </p:cNvSpPr>
          <p:nvPr/>
        </p:nvSpPr>
        <p:spPr bwMode="auto">
          <a:xfrm>
            <a:off x="935038" y="4835525"/>
            <a:ext cx="8208962" cy="11874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ES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</a:t>
            </a:r>
            <a:r>
              <a:rPr lang="es-ES_tradnl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granulometría con predominancia de un solo tamaño de granos producirá </a:t>
            </a:r>
            <a:r>
              <a:rPr lang="es-ES_tradnl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morteros porosos</a:t>
            </a:r>
            <a:r>
              <a:rPr lang="es-ES_tradnl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 requerirá una mayor proporción de ligante.</a:t>
            </a:r>
            <a:endParaRPr lang="es-ES" sz="24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09926" name="Text Box 6"/>
          <p:cNvSpPr txBox="1">
            <a:spLocks noChangeArrowheads="1"/>
          </p:cNvSpPr>
          <p:nvPr/>
        </p:nvSpPr>
        <p:spPr bwMode="auto">
          <a:xfrm>
            <a:off x="0" y="0"/>
            <a:ext cx="1797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s-ES_tradnl" sz="1400" b="1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MORTEROS</a:t>
            </a:r>
            <a:endParaRPr lang="es-ES" sz="1400" b="1"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29703" name="7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85674B5-6A83-46E4-AE81-C4109BD03BBD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879"/>
    </mc:Choice>
    <mc:Fallback xmlns="">
      <p:transition spd="slow" advTm="1278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09923" grpId="0" autoUpdateAnimBg="0"/>
      <p:bldP spid="209924" grpId="0" autoUpdateAnimBg="0"/>
      <p:bldP spid="209925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0350" y="2044829"/>
            <a:ext cx="854075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_tradnl" dirty="0" smtClean="0">
                <a:solidFill>
                  <a:srgbClr val="FFFF00"/>
                </a:solidFill>
              </a:rPr>
              <a:t>El agua de amasado</a:t>
            </a:r>
            <a:endParaRPr lang="es-ES_tradnl" dirty="0">
              <a:solidFill>
                <a:srgbClr val="FFFF00"/>
              </a:solidFill>
            </a:endParaRPr>
          </a:p>
        </p:txBody>
      </p:sp>
      <p:sp>
        <p:nvSpPr>
          <p:cNvPr id="38915" name="2 CuadroTexto"/>
          <p:cNvSpPr txBox="1">
            <a:spLocks noChangeArrowheads="1"/>
          </p:cNvSpPr>
          <p:nvPr/>
        </p:nvSpPr>
        <p:spPr bwMode="auto">
          <a:xfrm>
            <a:off x="4203700" y="4025642"/>
            <a:ext cx="474345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AR" sz="3200" b="1" dirty="0">
                <a:solidFill>
                  <a:srgbClr val="FFFF00"/>
                </a:solidFill>
                <a:latin typeface="Tahoma" panose="020B0604030504040204" pitchFamily="34" charset="0"/>
              </a:rPr>
              <a:t>Actúa como plastificante y provocador del </a:t>
            </a:r>
            <a:r>
              <a:rPr lang="es-ES_tradnl" altLang="es-AR" sz="3200" b="1" dirty="0" smtClean="0">
                <a:solidFill>
                  <a:srgbClr val="FFFF00"/>
                </a:solidFill>
                <a:latin typeface="Tahoma" panose="020B0604030504040204" pitchFamily="34" charset="0"/>
              </a:rPr>
              <a:t>fragüe</a:t>
            </a:r>
            <a:r>
              <a:rPr lang="es-ES_tradnl" altLang="es-AR" sz="3200" b="1" dirty="0">
                <a:solidFill>
                  <a:srgbClr val="FFFF00"/>
                </a:solidFill>
                <a:latin typeface="Tahoma" panose="020B0604030504040204" pitchFamily="34" charset="0"/>
              </a:rPr>
              <a:t>. El agua debe ser </a:t>
            </a:r>
            <a:r>
              <a:rPr lang="es-ES_tradnl" altLang="es-AR" sz="3200" b="1" dirty="0" smtClean="0">
                <a:solidFill>
                  <a:srgbClr val="FFFF00"/>
                </a:solidFill>
                <a:latin typeface="Tahoma" panose="020B0604030504040204" pitchFamily="34" charset="0"/>
              </a:rPr>
              <a:t>potable</a:t>
            </a:r>
            <a:endParaRPr lang="es-ES_tradnl" altLang="es-AR" sz="3200" b="1" dirty="0">
              <a:solidFill>
                <a:srgbClr val="FFFF00"/>
              </a:solidFill>
              <a:latin typeface="Tahoma" panose="020B0604030504040204" pitchFamily="34" charset="0"/>
            </a:endParaRPr>
          </a:p>
        </p:txBody>
      </p:sp>
      <p:sp>
        <p:nvSpPr>
          <p:cNvPr id="38916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D7CD773-D5E0-44FC-B2E5-F0E7FD9DC15A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3891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3467100"/>
            <a:ext cx="394335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upo 5"/>
          <p:cNvGrpSpPr/>
          <p:nvPr/>
        </p:nvGrpSpPr>
        <p:grpSpPr>
          <a:xfrm>
            <a:off x="714375" y="289720"/>
            <a:ext cx="7715250" cy="1462881"/>
            <a:chOff x="714375" y="289720"/>
            <a:chExt cx="7715250" cy="1462881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4375" y="289720"/>
              <a:ext cx="7715250" cy="868362"/>
            </a:xfrm>
            <a:prstGeom prst="rect">
              <a:avLst/>
            </a:prstGeom>
          </p:spPr>
        </p:pic>
        <p:sp>
          <p:nvSpPr>
            <p:cNvPr id="8" name="Flecha abajo 7"/>
            <p:cNvSpPr/>
            <p:nvPr/>
          </p:nvSpPr>
          <p:spPr>
            <a:xfrm>
              <a:off x="3124200" y="1158082"/>
              <a:ext cx="1562100" cy="594519"/>
            </a:xfrm>
            <a:prstGeom prst="downArrow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pic>
        <p:nvPicPr>
          <p:cNvPr id="5" name="4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14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419"/>
    </mc:Choice>
    <mc:Fallback xmlns="">
      <p:transition spd="slow" advTm="1504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2" name="Rectangle 4"/>
          <p:cNvSpPr>
            <a:spLocks noGrp="1" noChangeArrowheads="1"/>
          </p:cNvSpPr>
          <p:nvPr>
            <p:ph type="title"/>
          </p:nvPr>
        </p:nvSpPr>
        <p:spPr>
          <a:xfrm>
            <a:off x="171450" y="255588"/>
            <a:ext cx="8153400" cy="14287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chemeClr val="tx1"/>
                </a:solidFill>
              </a:rPr>
              <a:t>PROPIEDADES DE LOS MORTEROS EN </a:t>
            </a:r>
            <a:r>
              <a:rPr lang="es-ES" b="1" u="sng" dirty="0" smtClean="0">
                <a:solidFill>
                  <a:srgbClr val="FFFF00"/>
                </a:solidFill>
                <a:latin typeface="Arial" charset="0"/>
              </a:rPr>
              <a:t>ESTADO  FRESCO</a:t>
            </a:r>
          </a:p>
        </p:txBody>
      </p:sp>
      <p:sp>
        <p:nvSpPr>
          <p:cNvPr id="31747" name="Text Box 5"/>
          <p:cNvSpPr txBox="1">
            <a:spLocks noChangeArrowheads="1"/>
          </p:cNvSpPr>
          <p:nvPr/>
        </p:nvSpPr>
        <p:spPr bwMode="auto">
          <a:xfrm>
            <a:off x="762000" y="2190750"/>
            <a:ext cx="7620000" cy="2266950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361950" indent="-361950"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800" b="1" dirty="0">
                <a:solidFill>
                  <a:schemeClr val="bg1"/>
                </a:solidFill>
                <a:latin typeface="Arial Unicode MS" pitchFamily="34" charset="-128"/>
              </a:rPr>
              <a:t>1- TRABAJABILIDAD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800" b="1" dirty="0">
                <a:solidFill>
                  <a:schemeClr val="bg1"/>
                </a:solidFill>
                <a:latin typeface="Arial Unicode MS" pitchFamily="34" charset="-128"/>
              </a:rPr>
              <a:t>2- RETENCIÓN DEL AGUA </a:t>
            </a:r>
            <a:r>
              <a:rPr lang="es-ES" altLang="es-AR" sz="2800" b="1" dirty="0" smtClean="0">
                <a:solidFill>
                  <a:schemeClr val="bg1"/>
                </a:solidFill>
                <a:latin typeface="Arial Unicode MS" pitchFamily="34" charset="-128"/>
              </a:rPr>
              <a:t> e     </a:t>
            </a:r>
            <a:r>
              <a:rPr lang="es-ES" altLang="es-AR" sz="2800" b="1" dirty="0">
                <a:solidFill>
                  <a:schemeClr val="bg1"/>
                </a:solidFill>
                <a:latin typeface="Arial Unicode MS" pitchFamily="34" charset="-128"/>
              </a:rPr>
              <a:t>INCORPORACIÓN DE A</a:t>
            </a:r>
            <a:r>
              <a:rPr lang="es-ES" altLang="es-AR" sz="2800" b="1" dirty="0" smtClean="0">
                <a:solidFill>
                  <a:schemeClr val="bg1"/>
                </a:solidFill>
                <a:latin typeface="Arial Unicode MS" pitchFamily="34" charset="-128"/>
              </a:rPr>
              <a:t>IRE</a:t>
            </a:r>
            <a:endParaRPr lang="es-ES" altLang="es-AR" sz="2800" b="1" dirty="0">
              <a:solidFill>
                <a:schemeClr val="bg1"/>
              </a:solidFill>
              <a:latin typeface="Arial Unicode MS" pitchFamily="34" charset="-128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s-ES" altLang="es-AR" sz="2800" b="1" dirty="0">
              <a:solidFill>
                <a:schemeClr val="bg1"/>
              </a:solidFill>
              <a:latin typeface="Arial Unicode MS" pitchFamily="34" charset="-128"/>
            </a:endParaRPr>
          </a:p>
        </p:txBody>
      </p:sp>
      <p:sp>
        <p:nvSpPr>
          <p:cNvPr id="31748" name="AutoShape 6"/>
          <p:cNvSpPr>
            <a:spLocks noChangeArrowheads="1"/>
          </p:cNvSpPr>
          <p:nvPr/>
        </p:nvSpPr>
        <p:spPr bwMode="auto">
          <a:xfrm>
            <a:off x="4572000" y="1657350"/>
            <a:ext cx="1238250" cy="3429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_tradnl" altLang="es-AR" sz="1800">
              <a:latin typeface="Tahoma" panose="020B0604030504040204" pitchFamily="34" charset="0"/>
            </a:endParaRPr>
          </a:p>
        </p:txBody>
      </p:sp>
      <p:sp>
        <p:nvSpPr>
          <p:cNvPr id="31749" name="AutoShape 7"/>
          <p:cNvSpPr>
            <a:spLocks noChangeArrowheads="1"/>
          </p:cNvSpPr>
          <p:nvPr/>
        </p:nvSpPr>
        <p:spPr bwMode="auto">
          <a:xfrm>
            <a:off x="4562475" y="4572000"/>
            <a:ext cx="1238250" cy="3429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_tradnl" altLang="es-AR" sz="1800">
              <a:latin typeface="Tahoma" panose="020B0604030504040204" pitchFamily="34" charset="0"/>
            </a:endParaRPr>
          </a:p>
        </p:txBody>
      </p:sp>
      <p:sp>
        <p:nvSpPr>
          <p:cNvPr id="31750" name="Text Box 8"/>
          <p:cNvSpPr txBox="1">
            <a:spLocks noChangeArrowheads="1"/>
          </p:cNvSpPr>
          <p:nvPr/>
        </p:nvSpPr>
        <p:spPr bwMode="auto">
          <a:xfrm>
            <a:off x="742950" y="4914900"/>
            <a:ext cx="775335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800" b="1">
                <a:latin typeface="Arial Unicode MS" pitchFamily="34" charset="-128"/>
              </a:rPr>
              <a:t>DE ESTAS PROPIEDADES DEPENDEN , EN GRAN PARTE SUS PROPIEDADES EN ESTADO ENDURECIDO</a:t>
            </a:r>
          </a:p>
        </p:txBody>
      </p:sp>
      <p:sp>
        <p:nvSpPr>
          <p:cNvPr id="31751" name="7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8120355-E069-4D06-AC70-AA0064D0810B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913"/>
    </mc:Choice>
    <mc:Fallback xmlns="">
      <p:transition spd="slow" advTm="899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0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FFFF00"/>
                </a:solidFill>
              </a:rPr>
              <a:t>Que es la </a:t>
            </a:r>
            <a:r>
              <a:rPr lang="es-ES" dirty="0" err="1" smtClean="0">
                <a:solidFill>
                  <a:srgbClr val="FFFF00"/>
                </a:solidFill>
              </a:rPr>
              <a:t>trabajabilidad</a:t>
            </a:r>
            <a:r>
              <a:rPr lang="es-ES" dirty="0" smtClean="0">
                <a:solidFill>
                  <a:srgbClr val="FFFF00"/>
                </a:solidFill>
              </a:rPr>
              <a:t> de un mortero ?</a:t>
            </a:r>
          </a:p>
        </p:txBody>
      </p:sp>
      <p:sp>
        <p:nvSpPr>
          <p:cNvPr id="3379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600200"/>
            <a:ext cx="91440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altLang="es-AR" sz="2800" dirty="0" smtClean="0"/>
              <a:t>Un mortero es trabajable cuando puede ser extendido con la cuchara por el albañil, soportar el peso de los mampuestos colocados en sucesivas filas sin perder su espesor inicial y facilitar su alineación.</a:t>
            </a:r>
          </a:p>
          <a:p>
            <a:pPr eaLnBrk="1" hangingPunct="1">
              <a:lnSpc>
                <a:spcPct val="80000"/>
              </a:lnSpc>
            </a:pPr>
            <a:endParaRPr lang="es-ES" altLang="es-AR" sz="2800" dirty="0" smtClean="0"/>
          </a:p>
          <a:p>
            <a:pPr eaLnBrk="1" hangingPunct="1">
              <a:lnSpc>
                <a:spcPct val="80000"/>
              </a:lnSpc>
            </a:pPr>
            <a:r>
              <a:rPr lang="es-ES" altLang="es-AR" sz="2800" b="1" dirty="0" smtClean="0">
                <a:solidFill>
                  <a:srgbClr val="FFFF00"/>
                </a:solidFill>
              </a:rPr>
              <a:t>La </a:t>
            </a:r>
            <a:r>
              <a:rPr lang="es-ES" altLang="es-AR" sz="2800" b="1" dirty="0" err="1" smtClean="0">
                <a:solidFill>
                  <a:srgbClr val="FFFF00"/>
                </a:solidFill>
              </a:rPr>
              <a:t>trabajabilidad</a:t>
            </a:r>
            <a:r>
              <a:rPr lang="es-ES" altLang="es-AR" sz="2800" b="1" dirty="0" smtClean="0">
                <a:solidFill>
                  <a:srgbClr val="FFFF00"/>
                </a:solidFill>
              </a:rPr>
              <a:t> depende de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es-ES" altLang="es-AR" sz="2800" dirty="0" smtClean="0"/>
          </a:p>
          <a:p>
            <a:pPr lvl="1" eaLnBrk="1" hangingPunct="1">
              <a:lnSpc>
                <a:spcPct val="80000"/>
              </a:lnSpc>
            </a:pPr>
            <a:r>
              <a:rPr lang="es-ES" altLang="es-AR" sz="2400" b="1" dirty="0" smtClean="0">
                <a:solidFill>
                  <a:srgbClr val="FFFF00"/>
                </a:solidFill>
              </a:rPr>
              <a:t>La cantidad de agua</a:t>
            </a:r>
          </a:p>
          <a:p>
            <a:pPr lvl="1" eaLnBrk="1" hangingPunct="1">
              <a:lnSpc>
                <a:spcPct val="80000"/>
              </a:lnSpc>
            </a:pPr>
            <a:r>
              <a:rPr lang="es-ES" altLang="es-AR" sz="2400" b="1" dirty="0" smtClean="0">
                <a:solidFill>
                  <a:srgbClr val="FFFF00"/>
                </a:solidFill>
              </a:rPr>
              <a:t>La relación agregado/pasta</a:t>
            </a:r>
          </a:p>
          <a:p>
            <a:pPr lvl="1" eaLnBrk="1" hangingPunct="1">
              <a:lnSpc>
                <a:spcPct val="80000"/>
              </a:lnSpc>
            </a:pPr>
            <a:r>
              <a:rPr lang="es-ES" altLang="es-AR" sz="2400" b="1" dirty="0" smtClean="0">
                <a:solidFill>
                  <a:srgbClr val="FFFF00"/>
                </a:solidFill>
              </a:rPr>
              <a:t>Tipo y cantidad de </a:t>
            </a:r>
            <a:r>
              <a:rPr lang="es-ES" altLang="es-AR" sz="2400" b="1" dirty="0" err="1" smtClean="0">
                <a:solidFill>
                  <a:srgbClr val="FFFF00"/>
                </a:solidFill>
              </a:rPr>
              <a:t>ligante</a:t>
            </a:r>
            <a:endParaRPr lang="es-ES" altLang="es-AR" sz="2400" b="1" dirty="0" smtClean="0">
              <a:solidFill>
                <a:srgbClr val="FFFF00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s-ES" altLang="es-AR" sz="2400" b="1" dirty="0" smtClean="0">
                <a:solidFill>
                  <a:srgbClr val="FFFF00"/>
                </a:solidFill>
              </a:rPr>
              <a:t>Granulometría y forma de los áridos</a:t>
            </a:r>
          </a:p>
          <a:p>
            <a:pPr eaLnBrk="1" hangingPunct="1">
              <a:lnSpc>
                <a:spcPct val="80000"/>
              </a:lnSpc>
            </a:pPr>
            <a:endParaRPr lang="es-ES" altLang="es-AR" sz="2800" b="1" dirty="0" smtClean="0">
              <a:solidFill>
                <a:srgbClr val="FFFF00"/>
              </a:solidFill>
            </a:endParaRPr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3286125"/>
            <a:ext cx="2714625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D8C3911-F74E-4405-912E-C549BE0B2F2D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910"/>
    </mc:Choice>
    <mc:Fallback xmlns="">
      <p:transition spd="slow" advTm="1629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" y="255588"/>
            <a:ext cx="8153400" cy="14287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FFFF00"/>
                </a:solidFill>
              </a:rPr>
              <a:t>PROPIEDADES DE LOS MORTEROS EN </a:t>
            </a:r>
            <a:r>
              <a:rPr lang="es-ES" b="1" u="sng" dirty="0" smtClean="0">
                <a:solidFill>
                  <a:srgbClr val="FFFF00"/>
                </a:solidFill>
                <a:latin typeface="Arial" charset="0"/>
              </a:rPr>
              <a:t>ESTADO ENDURECIDO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762000" y="2537114"/>
            <a:ext cx="7620000" cy="375487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457200" indent="-457200"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800" b="1" dirty="0">
                <a:latin typeface="Arial Unicode MS" pitchFamily="34" charset="-128"/>
              </a:rPr>
              <a:t>1</a:t>
            </a:r>
            <a:r>
              <a:rPr lang="es-ES" altLang="es-AR" sz="2800" b="1" dirty="0">
                <a:solidFill>
                  <a:srgbClr val="FFFF00"/>
                </a:solidFill>
                <a:latin typeface="Arial Unicode MS" pitchFamily="34" charset="-128"/>
              </a:rPr>
              <a:t>- </a:t>
            </a:r>
            <a:r>
              <a:rPr lang="es-ES" altLang="es-AR" sz="2800" b="1" dirty="0">
                <a:latin typeface="Arial Unicode MS" pitchFamily="34" charset="-128"/>
              </a:rPr>
              <a:t>ADHERENCIA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 startAt="2"/>
            </a:pPr>
            <a:r>
              <a:rPr lang="es-ES" altLang="es-AR" sz="2800" b="1" dirty="0">
                <a:latin typeface="Arial Unicode MS" pitchFamily="34" charset="-128"/>
              </a:rPr>
              <a:t>RESISTENCIA A LA COMPRESIÓN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 startAt="3"/>
            </a:pPr>
            <a:r>
              <a:rPr lang="es-ES" altLang="es-AR" sz="2800" b="1" dirty="0">
                <a:latin typeface="Arial Unicode MS" pitchFamily="34" charset="-128"/>
              </a:rPr>
              <a:t>DURABILIDAD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 startAt="3"/>
            </a:pPr>
            <a:r>
              <a:rPr lang="es-ES" altLang="es-AR" sz="2800" b="1" dirty="0" smtClean="0">
                <a:latin typeface="Arial Unicode MS" pitchFamily="34" charset="-128"/>
              </a:rPr>
              <a:t>POROSIDAD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 startAt="3"/>
            </a:pPr>
            <a:r>
              <a:rPr lang="es-ES" altLang="es-AR" sz="2800" b="1" dirty="0" smtClean="0">
                <a:latin typeface="Arial Unicode MS" pitchFamily="34" charset="-128"/>
              </a:rPr>
              <a:t>RETRACCIÓN</a:t>
            </a:r>
            <a:endParaRPr lang="es-ES" altLang="es-AR" sz="2800" b="1" dirty="0">
              <a:latin typeface="Arial Unicode MS" pitchFamily="34" charset="-128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s-ES" altLang="es-AR" sz="2800" b="1" dirty="0">
              <a:solidFill>
                <a:schemeClr val="bg1"/>
              </a:solidFill>
              <a:latin typeface="Arial Unicode MS" pitchFamily="34" charset="-128"/>
            </a:endParaRPr>
          </a:p>
        </p:txBody>
      </p:sp>
      <p:sp>
        <p:nvSpPr>
          <p:cNvPr id="35844" name="AutoShape 4"/>
          <p:cNvSpPr>
            <a:spLocks noChangeArrowheads="1"/>
          </p:cNvSpPr>
          <p:nvPr/>
        </p:nvSpPr>
        <p:spPr bwMode="auto">
          <a:xfrm>
            <a:off x="3027219" y="1629640"/>
            <a:ext cx="1238250" cy="80876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_tradnl" altLang="es-AR" sz="1800">
              <a:latin typeface="Tahoma" panose="020B0604030504040204" pitchFamily="34" charset="0"/>
            </a:endParaRPr>
          </a:p>
        </p:txBody>
      </p:sp>
      <p:sp>
        <p:nvSpPr>
          <p:cNvPr id="35845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6D53AF6-186E-4405-8970-F9DC47F5E54F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918"/>
    </mc:Choice>
    <mc:Fallback xmlns="">
      <p:transition spd="slow" advTm="1159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76275" y="742950"/>
            <a:ext cx="7772400" cy="914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_tradnl" b="1" dirty="0" smtClean="0">
                <a:solidFill>
                  <a:srgbClr val="FFFF00"/>
                </a:solidFill>
              </a:rPr>
              <a:t>La adherencia</a:t>
            </a:r>
            <a:endParaRPr lang="es-ES_tradnl" b="1" dirty="0">
              <a:solidFill>
                <a:srgbClr val="FFFF00"/>
              </a:solidFill>
            </a:endParaRPr>
          </a:p>
        </p:txBody>
      </p:sp>
      <p:sp>
        <p:nvSpPr>
          <p:cNvPr id="36867" name="2 Marcador de contenido"/>
          <p:cNvSpPr>
            <a:spLocks noGrp="1"/>
          </p:cNvSpPr>
          <p:nvPr>
            <p:ph idx="1"/>
          </p:nvPr>
        </p:nvSpPr>
        <p:spPr>
          <a:xfrm>
            <a:off x="285750" y="1844675"/>
            <a:ext cx="8553450" cy="4572000"/>
          </a:xfrm>
        </p:spPr>
        <p:txBody>
          <a:bodyPr/>
          <a:lstStyle/>
          <a:p>
            <a:pPr eaLnBrk="1" hangingPunct="1"/>
            <a:r>
              <a:rPr lang="es-ES_tradnl" altLang="es-AR" b="1" dirty="0" smtClean="0">
                <a:solidFill>
                  <a:srgbClr val="FFFF00"/>
                </a:solidFill>
              </a:rPr>
              <a:t>La unión entre mortero y mampuesto se logra con una mayor riqueza de ligantes y con el uso de la cal.</a:t>
            </a:r>
          </a:p>
          <a:p>
            <a:pPr eaLnBrk="1" hangingPunct="1"/>
            <a:r>
              <a:rPr lang="es-ES_tradnl" altLang="es-AR" b="1" dirty="0" smtClean="0">
                <a:solidFill>
                  <a:srgbClr val="FFFF00"/>
                </a:solidFill>
              </a:rPr>
              <a:t>Es importante la rugosidad del substrato.</a:t>
            </a:r>
          </a:p>
          <a:p>
            <a:pPr eaLnBrk="1" hangingPunct="1"/>
            <a:r>
              <a:rPr lang="es-ES_tradnl" altLang="es-AR" b="1" dirty="0" smtClean="0">
                <a:solidFill>
                  <a:srgbClr val="FFFF00"/>
                </a:solidFill>
              </a:rPr>
              <a:t>Se debe mojar el mampuesto cuando tiene alta absorción.</a:t>
            </a:r>
          </a:p>
        </p:txBody>
      </p:sp>
      <p:sp>
        <p:nvSpPr>
          <p:cNvPr id="36868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28170FC-8254-4158-926D-8179911375A0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928"/>
    </mc:Choice>
    <mc:Fallback xmlns="">
      <p:transition spd="slow" advTm="709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066800" y="215213"/>
            <a:ext cx="7772400" cy="914400"/>
          </a:xfrm>
        </p:spPr>
        <p:txBody>
          <a:bodyPr/>
          <a:lstStyle/>
          <a:p>
            <a:r>
              <a:rPr lang="es-AR" dirty="0" smtClean="0"/>
              <a:t>RESISTENCIA A LA COMPRESIÓN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DEDDC8-FBA4-44CC-81BB-E69E9F395479}" type="slidenum">
              <a:rPr lang="es-ES" altLang="es-AR" smtClean="0"/>
              <a:pPr>
                <a:defRPr/>
              </a:pPr>
              <a:t>16</a:t>
            </a:fld>
            <a:endParaRPr lang="es-ES" altLang="es-AR"/>
          </a:p>
        </p:txBody>
      </p:sp>
      <p:sp>
        <p:nvSpPr>
          <p:cNvPr id="6" name="CuadroTexto 5"/>
          <p:cNvSpPr txBox="1"/>
          <p:nvPr/>
        </p:nvSpPr>
        <p:spPr>
          <a:xfrm>
            <a:off x="1333500" y="824813"/>
            <a:ext cx="7239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dirty="0" smtClean="0"/>
              <a:t>La resistencia  a la compresión depende: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AR" sz="2800" dirty="0" smtClean="0">
                <a:solidFill>
                  <a:srgbClr val="FFFF00"/>
                </a:solidFill>
              </a:rPr>
              <a:t>La naturaleza del aglomerante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AR" sz="2800" dirty="0" smtClean="0">
                <a:solidFill>
                  <a:srgbClr val="FFFF00"/>
                </a:solidFill>
              </a:rPr>
              <a:t>La proporción o cantidad del aglomerante con respecto al árido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AR" sz="2800" dirty="0" smtClean="0">
                <a:solidFill>
                  <a:srgbClr val="FFFF00"/>
                </a:solidFill>
              </a:rPr>
              <a:t>La curva granulométrica de los áridos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AR" sz="2800" dirty="0" smtClean="0">
                <a:solidFill>
                  <a:srgbClr val="FFFF00"/>
                </a:solidFill>
              </a:rPr>
              <a:t>La cantidad de agua de</a:t>
            </a:r>
            <a:r>
              <a:rPr lang="es-AR" dirty="0" smtClean="0">
                <a:solidFill>
                  <a:srgbClr val="FFFF00"/>
                </a:solidFill>
              </a:rPr>
              <a:t> </a:t>
            </a:r>
            <a:r>
              <a:rPr lang="es-AR" sz="2800" dirty="0" smtClean="0">
                <a:solidFill>
                  <a:srgbClr val="FFFF00"/>
                </a:solidFill>
              </a:rPr>
              <a:t>amasado</a:t>
            </a:r>
            <a:endParaRPr lang="es-AR" sz="2800" dirty="0">
              <a:solidFill>
                <a:srgbClr val="FFFF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00" y="3502469"/>
            <a:ext cx="7010399" cy="3279331"/>
          </a:xfrm>
          <a:prstGeom prst="rect">
            <a:avLst/>
          </a:prstGeom>
        </p:spPr>
      </p:pic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406"/>
    </mc:Choice>
    <mc:Fallback xmlns="">
      <p:transition spd="slow" advTm="1344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7250" y="144847"/>
            <a:ext cx="7772400" cy="914400"/>
          </a:xfrm>
        </p:spPr>
        <p:txBody>
          <a:bodyPr/>
          <a:lstStyle/>
          <a:p>
            <a:pPr algn="ctr"/>
            <a:r>
              <a:rPr lang="es-AR" dirty="0" smtClean="0"/>
              <a:t>POROSIDAD Y PERMEABILIDAD</a:t>
            </a:r>
            <a:endParaRPr lang="es-AR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6734A5-9AA6-42FD-B6B5-F0FE8FEFE201}" type="slidenum">
              <a:rPr lang="es-ES" altLang="es-AR" smtClean="0"/>
              <a:pPr>
                <a:defRPr/>
              </a:pPr>
              <a:t>17</a:t>
            </a:fld>
            <a:endParaRPr lang="es-ES" altLang="es-AR"/>
          </a:p>
        </p:txBody>
      </p:sp>
      <p:sp>
        <p:nvSpPr>
          <p:cNvPr id="4" name="Rectángulo 3"/>
          <p:cNvSpPr/>
          <p:nvPr/>
        </p:nvSpPr>
        <p:spPr>
          <a:xfrm>
            <a:off x="419100" y="1059247"/>
            <a:ext cx="86487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b="1" dirty="0">
                <a:solidFill>
                  <a:srgbClr val="FFFF00"/>
                </a:solidFill>
                <a:latin typeface="Arial" panose="020B0604020202020204" pitchFamily="34" charset="0"/>
              </a:rPr>
              <a:t>La porosidad de un material </a:t>
            </a:r>
            <a:r>
              <a:rPr lang="es-AR" sz="2400" b="1" dirty="0" smtClean="0">
                <a:solidFill>
                  <a:srgbClr val="FFFF00"/>
                </a:solidFill>
                <a:latin typeface="Arial" panose="020B0604020202020204" pitchFamily="34" charset="0"/>
              </a:rPr>
              <a:t>relaciona </a:t>
            </a:r>
            <a:r>
              <a:rPr lang="es-AR" sz="2400" b="1" dirty="0">
                <a:solidFill>
                  <a:srgbClr val="FFFF00"/>
                </a:solidFill>
                <a:latin typeface="Arial" panose="020B0604020202020204" pitchFamily="34" charset="0"/>
              </a:rPr>
              <a:t>el </a:t>
            </a:r>
            <a:r>
              <a:rPr lang="es-AR" sz="2400" b="1" dirty="0" err="1">
                <a:solidFill>
                  <a:srgbClr val="FFFF00"/>
                </a:solidFill>
                <a:latin typeface="Arial" panose="020B0604020202020204" pitchFamily="34" charset="0"/>
              </a:rPr>
              <a:t>volúmen</a:t>
            </a:r>
            <a:r>
              <a:rPr lang="es-AR" sz="2400" b="1" dirty="0">
                <a:solidFill>
                  <a:srgbClr val="FFFF00"/>
                </a:solidFill>
                <a:latin typeface="Arial" panose="020B0604020202020204" pitchFamily="34" charset="0"/>
              </a:rPr>
              <a:t> que ocupan los poros en un </a:t>
            </a:r>
            <a:r>
              <a:rPr lang="es-AR" sz="2400" b="1" dirty="0" err="1">
                <a:solidFill>
                  <a:srgbClr val="FFFF00"/>
                </a:solidFill>
                <a:latin typeface="Arial" panose="020B0604020202020204" pitchFamily="34" charset="0"/>
              </a:rPr>
              <a:t>volúmen</a:t>
            </a:r>
            <a:r>
              <a:rPr lang="es-AR" sz="2400" b="1" dirty="0">
                <a:solidFill>
                  <a:srgbClr val="FFFF00"/>
                </a:solidFill>
                <a:latin typeface="Arial" panose="020B0604020202020204" pitchFamily="34" charset="0"/>
              </a:rPr>
              <a:t> unitario de roca; esto es si la porosidad es del 50 % significa que la mitad de la roca está constituida por </a:t>
            </a:r>
            <a:r>
              <a:rPr lang="es-AR" sz="2400" b="1" dirty="0" smtClean="0">
                <a:solidFill>
                  <a:srgbClr val="FFFF00"/>
                </a:solidFill>
                <a:latin typeface="Arial" panose="020B0604020202020204" pitchFamily="34" charset="0"/>
              </a:rPr>
              <a:t>aire (poros) </a:t>
            </a:r>
            <a:r>
              <a:rPr lang="es-AR" sz="2400" b="1" dirty="0">
                <a:solidFill>
                  <a:srgbClr val="FFFF00"/>
                </a:solidFill>
                <a:latin typeface="Arial" panose="020B0604020202020204" pitchFamily="34" charset="0"/>
              </a:rPr>
              <a:t>y la otra mitad por partículas sólidas. </a:t>
            </a:r>
            <a:endParaRPr lang="es-AR" sz="2400" b="1" dirty="0" smtClean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r>
              <a:rPr lang="es-AR" sz="2400" b="1" dirty="0" smtClean="0">
                <a:solidFill>
                  <a:srgbClr val="FFFF00"/>
                </a:solidFill>
                <a:latin typeface="Arial" panose="020B0604020202020204" pitchFamily="34" charset="0"/>
              </a:rPr>
              <a:t>La</a:t>
            </a:r>
            <a:r>
              <a:rPr lang="es-AR" sz="2400" b="1" dirty="0">
                <a:solidFill>
                  <a:srgbClr val="FFFF00"/>
                </a:solidFill>
                <a:latin typeface="Arial" panose="020B0604020202020204" pitchFamily="34" charset="0"/>
              </a:rPr>
              <a:t> permeabilidad de un material es la capacidad que este tiene de transmitir un fluido, en este caso agua</a:t>
            </a:r>
            <a:r>
              <a:rPr lang="es-AR" sz="2400" b="1" dirty="0" smtClean="0">
                <a:solidFill>
                  <a:srgbClr val="FFFF00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es-AR" sz="2400" b="1" dirty="0" smtClean="0">
                <a:solidFill>
                  <a:srgbClr val="FFFF00"/>
                </a:solidFill>
                <a:latin typeface="Arial" panose="020B0604020202020204" pitchFamily="34" charset="0"/>
              </a:rPr>
              <a:t>Un </a:t>
            </a:r>
            <a:r>
              <a:rPr lang="es-AR" sz="2400" b="1" dirty="0">
                <a:solidFill>
                  <a:srgbClr val="FFFF00"/>
                </a:solidFill>
                <a:latin typeface="Arial" panose="020B0604020202020204" pitchFamily="34" charset="0"/>
              </a:rPr>
              <a:t>material será más permeable cuando sea poroso y </a:t>
            </a:r>
            <a:r>
              <a:rPr lang="es-AR" sz="2400" b="1" dirty="0" smtClean="0">
                <a:solidFill>
                  <a:srgbClr val="FFFF00"/>
                </a:solidFill>
                <a:latin typeface="Arial" panose="020B0604020202020204" pitchFamily="34" charset="0"/>
              </a:rPr>
              <a:t>los mismos </a:t>
            </a:r>
            <a:r>
              <a:rPr lang="es-AR" sz="2400" b="1" dirty="0">
                <a:solidFill>
                  <a:srgbClr val="FFFF00"/>
                </a:solidFill>
                <a:latin typeface="Arial" panose="020B0604020202020204" pitchFamily="34" charset="0"/>
              </a:rPr>
              <a:t>sean de gran tamaño </a:t>
            </a:r>
            <a:r>
              <a:rPr lang="es-AR" sz="2400" b="1" dirty="0" smtClean="0">
                <a:solidFill>
                  <a:srgbClr val="FFFF00"/>
                </a:solidFill>
                <a:latin typeface="Arial" panose="020B0604020202020204" pitchFamily="34" charset="0"/>
              </a:rPr>
              <a:t>e interconectados</a:t>
            </a:r>
            <a:endParaRPr lang="es-AR" sz="2400" b="1" dirty="0">
              <a:solidFill>
                <a:srgbClr val="FFFF0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4513262"/>
            <a:ext cx="5067300" cy="2085975"/>
          </a:xfrm>
          <a:prstGeom prst="rect">
            <a:avLst/>
          </a:prstGeom>
        </p:spPr>
      </p:pic>
      <p:pic>
        <p:nvPicPr>
          <p:cNvPr id="7" name="6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73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894"/>
    </mc:Choice>
    <mc:Fallback xmlns="">
      <p:transition spd="slow" advTm="668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207963"/>
            <a:ext cx="7772400" cy="914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_tradnl" b="1" cap="all" dirty="0" smtClean="0">
                <a:solidFill>
                  <a:srgbClr val="FFFF00"/>
                </a:solidFill>
              </a:rPr>
              <a:t>Durabilidad</a:t>
            </a:r>
            <a:endParaRPr lang="es-ES_tradnl" b="1" cap="all" dirty="0">
              <a:solidFill>
                <a:srgbClr val="FFFF00"/>
              </a:solidFill>
            </a:endParaRPr>
          </a:p>
        </p:txBody>
      </p:sp>
      <p:sp>
        <p:nvSpPr>
          <p:cNvPr id="37891" name="2 Marcador de contenido"/>
          <p:cNvSpPr>
            <a:spLocks noGrp="1"/>
          </p:cNvSpPr>
          <p:nvPr>
            <p:ph idx="1"/>
          </p:nvPr>
        </p:nvSpPr>
        <p:spPr>
          <a:xfrm>
            <a:off x="0" y="946150"/>
            <a:ext cx="9067800" cy="4572000"/>
          </a:xfrm>
        </p:spPr>
        <p:txBody>
          <a:bodyPr/>
          <a:lstStyle/>
          <a:p>
            <a:pPr eaLnBrk="1" hangingPunct="1"/>
            <a:r>
              <a:rPr lang="es-ES_tradnl" altLang="es-AR" b="1" dirty="0" smtClean="0">
                <a:solidFill>
                  <a:srgbClr val="FFFF00"/>
                </a:solidFill>
              </a:rPr>
              <a:t>Aumenta con la </a:t>
            </a:r>
            <a:r>
              <a:rPr lang="es-ES_tradnl" altLang="es-AR" b="1" dirty="0" err="1" smtClean="0">
                <a:solidFill>
                  <a:srgbClr val="FFFF00"/>
                </a:solidFill>
              </a:rPr>
              <a:t>hidraulicidad</a:t>
            </a:r>
            <a:r>
              <a:rPr lang="es-ES_tradnl" altLang="es-AR" b="1" dirty="0" smtClean="0">
                <a:solidFill>
                  <a:srgbClr val="FFFF00"/>
                </a:solidFill>
              </a:rPr>
              <a:t> del </a:t>
            </a:r>
            <a:r>
              <a:rPr lang="es-ES_tradnl" altLang="es-AR" b="1" dirty="0" err="1" smtClean="0">
                <a:solidFill>
                  <a:srgbClr val="FFFF00"/>
                </a:solidFill>
              </a:rPr>
              <a:t>ligante</a:t>
            </a:r>
            <a:r>
              <a:rPr lang="es-ES_tradnl" altLang="es-AR" b="1" dirty="0" smtClean="0">
                <a:solidFill>
                  <a:srgbClr val="FFFF00"/>
                </a:solidFill>
              </a:rPr>
              <a:t>.</a:t>
            </a:r>
          </a:p>
          <a:p>
            <a:pPr eaLnBrk="1" hangingPunct="1"/>
            <a:r>
              <a:rPr lang="es-ES_tradnl" altLang="es-AR" b="1" dirty="0" smtClean="0">
                <a:solidFill>
                  <a:srgbClr val="FFFF00"/>
                </a:solidFill>
              </a:rPr>
              <a:t>Los morteros de cal  no son recomendables en lugares que pueden estar con humedad crónica o variaciones de la higrometría del ambiente. </a:t>
            </a:r>
          </a:p>
          <a:p>
            <a:pPr eaLnBrk="1" hangingPunct="1"/>
            <a:r>
              <a:rPr lang="es-ES_tradnl" altLang="es-AR" b="1" dirty="0" smtClean="0">
                <a:solidFill>
                  <a:srgbClr val="FFFF00"/>
                </a:solidFill>
              </a:rPr>
              <a:t>Conviene reforzar los morteros con algo de cemento (</a:t>
            </a:r>
            <a:r>
              <a:rPr lang="es-ES_tradnl" altLang="es-AR" sz="2400" b="1" dirty="0" smtClean="0">
                <a:solidFill>
                  <a:srgbClr val="FFFF00"/>
                </a:solidFill>
              </a:rPr>
              <a:t>mínimo 1/8 de cemento en un mortero calcáreo)</a:t>
            </a:r>
            <a:r>
              <a:rPr lang="es-ES_tradnl" altLang="es-AR" b="1" dirty="0" smtClean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37892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8D6A484-70F6-4A57-93A0-891F7091AB15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1026" name="Picture 2" descr="D:\zanni\MSOFICE\MURO HIGROTÉRMICO\Muro higrotérmico 1\0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005303"/>
            <a:ext cx="4324639" cy="2852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880"/>
    </mc:Choice>
    <mc:Fallback xmlns="">
      <p:transition spd="slow" advTm="1068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dirty="0" smtClean="0">
                <a:solidFill>
                  <a:srgbClr val="FFFF00"/>
                </a:solidFill>
              </a:rPr>
              <a:t>Cambio de volumen</a:t>
            </a:r>
            <a:endParaRPr lang="es-ES_tradnl" dirty="0">
              <a:solidFill>
                <a:srgbClr val="FFFF00"/>
              </a:solidFill>
            </a:endParaRPr>
          </a:p>
        </p:txBody>
      </p:sp>
      <p:sp>
        <p:nvSpPr>
          <p:cNvPr id="39939" name="3 Marcador de contenido"/>
          <p:cNvSpPr>
            <a:spLocks noGrp="1"/>
          </p:cNvSpPr>
          <p:nvPr>
            <p:ph sz="half" idx="1"/>
          </p:nvPr>
        </p:nvSpPr>
        <p:spPr>
          <a:xfrm>
            <a:off x="274637" y="761999"/>
            <a:ext cx="5700714" cy="5505451"/>
          </a:xfrm>
        </p:spPr>
        <p:txBody>
          <a:bodyPr/>
          <a:lstStyle/>
          <a:p>
            <a:pPr eaLnBrk="1" hangingPunct="1"/>
            <a:r>
              <a:rPr lang="es-ES_tradnl" altLang="es-AR" b="1" dirty="0">
                <a:solidFill>
                  <a:srgbClr val="FFFF00"/>
                </a:solidFill>
              </a:rPr>
              <a:t>R</a:t>
            </a:r>
            <a:r>
              <a:rPr lang="es-ES_tradnl" altLang="es-AR" b="1" dirty="0" smtClean="0">
                <a:solidFill>
                  <a:srgbClr val="FFFF00"/>
                </a:solidFill>
              </a:rPr>
              <a:t>etracción, se produce al secarse el mortero, se asientan las </a:t>
            </a:r>
            <a:r>
              <a:rPr lang="es-ES_tradnl" altLang="es-AR" b="1" dirty="0" err="1" smtClean="0">
                <a:solidFill>
                  <a:srgbClr val="FFFF00"/>
                </a:solidFill>
              </a:rPr>
              <a:t>mam-posterías</a:t>
            </a:r>
            <a:r>
              <a:rPr lang="es-ES_tradnl" altLang="es-AR" b="1" dirty="0" smtClean="0">
                <a:solidFill>
                  <a:srgbClr val="FFFF00"/>
                </a:solidFill>
              </a:rPr>
              <a:t> y pueden agrietarse los revoques.</a:t>
            </a:r>
          </a:p>
          <a:p>
            <a:pPr eaLnBrk="1" hangingPunct="1"/>
            <a:r>
              <a:rPr lang="es-ES" altLang="es-AR" dirty="0" smtClean="0">
                <a:solidFill>
                  <a:srgbClr val="FFFF00"/>
                </a:solidFill>
                <a:latin typeface="Tahoma" panose="020B0604030504040204" pitchFamily="34" charset="0"/>
              </a:rPr>
              <a:t>Retracción </a:t>
            </a:r>
            <a:r>
              <a:rPr lang="es-ES" altLang="es-AR" dirty="0">
                <a:solidFill>
                  <a:srgbClr val="FFFF00"/>
                </a:solidFill>
                <a:latin typeface="Tahoma" panose="020B0604030504040204" pitchFamily="34" charset="0"/>
              </a:rPr>
              <a:t>térmica</a:t>
            </a:r>
            <a:r>
              <a:rPr lang="es-ES" altLang="es-AR" i="1" dirty="0">
                <a:solidFill>
                  <a:srgbClr val="FFFF00"/>
                </a:solidFill>
                <a:latin typeface="Tahoma" panose="020B0604030504040204" pitchFamily="34" charset="0"/>
              </a:rPr>
              <a:t>.</a:t>
            </a:r>
            <a:r>
              <a:rPr lang="es-ES" altLang="es-AR" i="1" dirty="0">
                <a:latin typeface="Tahoma" panose="020B0604030504040204" pitchFamily="34" charset="0"/>
              </a:rPr>
              <a:t> </a:t>
            </a:r>
            <a:r>
              <a:rPr lang="es-ES" altLang="es-AR" dirty="0">
                <a:latin typeface="Tahoma" panose="020B0604030504040204" pitchFamily="34" charset="0"/>
              </a:rPr>
              <a:t>El </a:t>
            </a:r>
            <a:r>
              <a:rPr lang="es-ES" altLang="es-AR" dirty="0" err="1" smtClean="0">
                <a:latin typeface="Tahoma" panose="020B0604030504040204" pitchFamily="34" charset="0"/>
              </a:rPr>
              <a:t>enfria</a:t>
            </a:r>
            <a:r>
              <a:rPr lang="es-ES" altLang="es-AR" dirty="0" smtClean="0">
                <a:latin typeface="Tahoma" panose="020B0604030504040204" pitchFamily="34" charset="0"/>
              </a:rPr>
              <a:t>-miento </a:t>
            </a:r>
            <a:r>
              <a:rPr lang="es-ES" altLang="es-AR" dirty="0">
                <a:latin typeface="Tahoma" panose="020B0604030504040204" pitchFamily="34" charset="0"/>
              </a:rPr>
              <a:t>del mortero es el origen de la  retracción </a:t>
            </a:r>
            <a:r>
              <a:rPr lang="es-ES" altLang="es-AR" dirty="0" smtClean="0">
                <a:latin typeface="Tahoma" panose="020B0604030504040204" pitchFamily="34" charset="0"/>
              </a:rPr>
              <a:t>térmica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es-AR" dirty="0" smtClean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AR" dirty="0" smtClean="0">
                <a:solidFill>
                  <a:srgbClr val="FFFF00"/>
                </a:solidFill>
                <a:latin typeface="Tahoma" panose="020B0604030504040204" pitchFamily="34" charset="0"/>
              </a:rPr>
              <a:t>Las </a:t>
            </a:r>
            <a:r>
              <a:rPr lang="es-ES" altLang="es-AR" dirty="0">
                <a:solidFill>
                  <a:srgbClr val="FFFF00"/>
                </a:solidFill>
                <a:latin typeface="Tahoma" panose="020B0604030504040204" pitchFamily="34" charset="0"/>
              </a:rPr>
              <a:t>retracciones son más elevadas cuanto más ricos en </a:t>
            </a:r>
            <a:r>
              <a:rPr lang="es-ES" altLang="es-AR" dirty="0" smtClean="0">
                <a:solidFill>
                  <a:srgbClr val="FFFF00"/>
                </a:solidFill>
                <a:latin typeface="Tahoma" panose="020B0604030504040204" pitchFamily="34" charset="0"/>
              </a:rPr>
              <a:t>cemento, cantidad de agua </a:t>
            </a:r>
            <a:r>
              <a:rPr lang="es-ES" altLang="es-AR" dirty="0">
                <a:solidFill>
                  <a:srgbClr val="FFFF00"/>
                </a:solidFill>
                <a:latin typeface="Tahoma" panose="020B0604030504040204" pitchFamily="34" charset="0"/>
              </a:rPr>
              <a:t>y elementos </a:t>
            </a:r>
            <a:r>
              <a:rPr lang="es-ES" altLang="es-AR" dirty="0" smtClean="0">
                <a:solidFill>
                  <a:srgbClr val="FFFF00"/>
                </a:solidFill>
                <a:latin typeface="Tahoma" panose="020B0604030504040204" pitchFamily="34" charset="0"/>
              </a:rPr>
              <a:t>finos, sea el mortero. </a:t>
            </a:r>
            <a:endParaRPr lang="es-ES" altLang="es-AR" dirty="0">
              <a:latin typeface="Tahoma" panose="020B0604030504040204" pitchFamily="34" charset="0"/>
            </a:endParaRPr>
          </a:p>
          <a:p>
            <a:pPr eaLnBrk="1" hangingPunct="1"/>
            <a:endParaRPr lang="es-ES" altLang="es-AR" dirty="0" smtClean="0">
              <a:latin typeface="Tahoma" panose="020B0604030504040204" pitchFamily="34" charset="0"/>
            </a:endParaRPr>
          </a:p>
          <a:p>
            <a:pPr eaLnBrk="1" hangingPunct="1"/>
            <a:endParaRPr lang="es-ES" altLang="es-AR" dirty="0">
              <a:latin typeface="Tahoma" panose="020B0604030504040204" pitchFamily="34" charset="0"/>
            </a:endParaRPr>
          </a:p>
          <a:p>
            <a:pPr eaLnBrk="1" hangingPunct="1"/>
            <a:endParaRPr lang="es-ES" altLang="es-AR" dirty="0" smtClean="0">
              <a:latin typeface="Tahoma" panose="020B0604030504040204" pitchFamily="34" charset="0"/>
            </a:endParaRPr>
          </a:p>
          <a:p>
            <a:pPr eaLnBrk="1" hangingPunct="1"/>
            <a:endParaRPr lang="es-ES" altLang="es-AR" dirty="0">
              <a:latin typeface="Tahoma" panose="020B0604030504040204" pitchFamily="34" charset="0"/>
            </a:endParaRPr>
          </a:p>
          <a:p>
            <a:pPr eaLnBrk="1" hangingPunct="1"/>
            <a:endParaRPr lang="es-ES_tradnl" altLang="es-AR" b="1" dirty="0" smtClean="0">
              <a:solidFill>
                <a:srgbClr val="FFFF00"/>
              </a:solidFill>
            </a:endParaRPr>
          </a:p>
        </p:txBody>
      </p:sp>
      <p:sp>
        <p:nvSpPr>
          <p:cNvPr id="39941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997AD00-82D6-4E72-8D07-E482E74145AA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75" y="728806"/>
            <a:ext cx="295275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75" y="3717924"/>
            <a:ext cx="2962275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414"/>
    </mc:Choice>
    <mc:Fallback xmlns="">
      <p:transition spd="slow" advTm="1214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09713" y="0"/>
            <a:ext cx="6378575" cy="5207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2800" b="1" dirty="0" smtClean="0">
                <a:solidFill>
                  <a:schemeClr val="tx1"/>
                </a:solidFill>
              </a:rPr>
              <a:t>Cualidades de los morteros, en relación a los </a:t>
            </a:r>
            <a:r>
              <a:rPr lang="es-ES_tradnl" sz="2800" b="1" dirty="0" err="1" smtClean="0">
                <a:solidFill>
                  <a:schemeClr val="tx1"/>
                </a:solidFill>
              </a:rPr>
              <a:t>ligantes</a:t>
            </a:r>
            <a:r>
              <a:rPr lang="es-ES_tradnl" sz="2800" b="1" dirty="0" smtClean="0">
                <a:solidFill>
                  <a:schemeClr val="tx1"/>
                </a:solidFill>
              </a:rPr>
              <a:t>:</a:t>
            </a:r>
            <a:endParaRPr lang="es-ES" sz="2800" b="1" dirty="0" smtClean="0">
              <a:solidFill>
                <a:schemeClr val="tx1"/>
              </a:solidFill>
            </a:endParaRPr>
          </a:p>
        </p:txBody>
      </p:sp>
      <p:sp>
        <p:nvSpPr>
          <p:cNvPr id="207875" name="Text Box 3"/>
          <p:cNvSpPr txBox="1">
            <a:spLocks noChangeArrowheads="1"/>
          </p:cNvSpPr>
          <p:nvPr/>
        </p:nvSpPr>
        <p:spPr bwMode="auto">
          <a:xfrm>
            <a:off x="923925" y="2506663"/>
            <a:ext cx="7669213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s-ES_tradnl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Existe, por lo tanto,</a:t>
            </a:r>
            <a:r>
              <a:rPr lang="es-E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_tradnl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creencia generalizada de</a:t>
            </a:r>
            <a:r>
              <a:rPr lang="es-E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que los </a:t>
            </a:r>
            <a:r>
              <a:rPr lang="es-ES" sz="2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cementicios</a:t>
            </a:r>
            <a:r>
              <a:rPr lang="es-E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son </a:t>
            </a:r>
            <a:r>
              <a:rPr lang="es-ES_tradnl" sz="2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cualitativamente </a:t>
            </a:r>
            <a:r>
              <a:rPr lang="es-ES" sz="2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superiores</a:t>
            </a:r>
            <a:r>
              <a:rPr lang="es-ES_tradnl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  <p:sp>
        <p:nvSpPr>
          <p:cNvPr id="207876" name="Text Box 4"/>
          <p:cNvSpPr txBox="1">
            <a:spLocks noChangeArrowheads="1"/>
          </p:cNvSpPr>
          <p:nvPr/>
        </p:nvSpPr>
        <p:spPr bwMode="auto">
          <a:xfrm>
            <a:off x="939800" y="1187450"/>
            <a:ext cx="7669213" cy="11636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s-ES_tradnl" sz="2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</a:t>
            </a:r>
            <a:r>
              <a:rPr lang="es-ES_tradnl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es-E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os morteros de cemento </a:t>
            </a:r>
            <a:r>
              <a:rPr lang="es-ES_tradnl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tienen un</a:t>
            </a:r>
            <a:r>
              <a:rPr lang="es-E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resistencia a la</a:t>
            </a:r>
            <a:r>
              <a:rPr lang="es-ES_tradnl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compresión </a:t>
            </a:r>
            <a:r>
              <a:rPr lang="es-ES_tradnl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superior</a:t>
            </a:r>
            <a:r>
              <a:rPr lang="es-E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 la de los morteros de cal. </a:t>
            </a:r>
            <a:endParaRPr lang="es-ES_tradnl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s-ES_tradnl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Son</a:t>
            </a:r>
            <a:r>
              <a:rPr lang="es-E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_tradnl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también </a:t>
            </a:r>
            <a:r>
              <a:rPr lang="es-E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sensiblemente mas rígidos</a:t>
            </a:r>
            <a:r>
              <a:rPr lang="es-ES_tradnl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  <p:sp>
        <p:nvSpPr>
          <p:cNvPr id="207878" name="Text Box 6"/>
          <p:cNvSpPr txBox="1">
            <a:spLocks noChangeArrowheads="1"/>
          </p:cNvSpPr>
          <p:nvPr/>
        </p:nvSpPr>
        <p:spPr bwMode="auto">
          <a:xfrm>
            <a:off x="923925" y="3476625"/>
            <a:ext cx="7669213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s-ES_tradnl" sz="2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</a:t>
            </a:r>
            <a:r>
              <a:rPr lang="es-E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Los morteros </a:t>
            </a:r>
            <a:r>
              <a:rPr lang="es-ES" sz="2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cementicios</a:t>
            </a:r>
            <a:r>
              <a:rPr lang="es-E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_tradnl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pueden producir mamposterías con una  mayor capacidad de carga</a:t>
            </a:r>
            <a:r>
              <a:rPr lang="es-E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_tradnl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  <p:sp>
        <p:nvSpPr>
          <p:cNvPr id="207879" name="Text Box 7"/>
          <p:cNvSpPr txBox="1">
            <a:spLocks noChangeArrowheads="1"/>
          </p:cNvSpPr>
          <p:nvPr/>
        </p:nvSpPr>
        <p:spPr bwMode="auto">
          <a:xfrm>
            <a:off x="923925" y="4445000"/>
            <a:ext cx="7669213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s-ES_tradnl" sz="2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</a:t>
            </a:r>
            <a:r>
              <a:rPr lang="es-ES_tradnl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 velocidad de fraguado permite usarlos para asentar piezas de mayor peso relativo.</a:t>
            </a:r>
          </a:p>
        </p:txBody>
      </p:sp>
      <p:sp>
        <p:nvSpPr>
          <p:cNvPr id="207880" name="Text Box 8"/>
          <p:cNvSpPr txBox="1">
            <a:spLocks noChangeArrowheads="1"/>
          </p:cNvSpPr>
          <p:nvPr/>
        </p:nvSpPr>
        <p:spPr bwMode="auto">
          <a:xfrm>
            <a:off x="923925" y="5414963"/>
            <a:ext cx="7669213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s-ES_tradnl" sz="2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</a:t>
            </a:r>
            <a:r>
              <a:rPr lang="es-ES_tradnl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 rigidez puede producir mamposterías </a:t>
            </a:r>
            <a:r>
              <a:rPr lang="es-E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</a:t>
            </a:r>
            <a:r>
              <a:rPr lang="es-ES_tradnl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á</a:t>
            </a:r>
            <a:r>
              <a:rPr lang="es-E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 frágiles frente a </a:t>
            </a:r>
            <a:r>
              <a:rPr lang="es-ES_tradnl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los </a:t>
            </a:r>
            <a:r>
              <a:rPr lang="es-E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asentamientos diferenciales</a:t>
            </a:r>
            <a:r>
              <a:rPr lang="es-ES_tradnl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s-E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s-ES_tradnl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07881" name="Text Box 9"/>
          <p:cNvSpPr txBox="1">
            <a:spLocks noChangeArrowheads="1"/>
          </p:cNvSpPr>
          <p:nvPr/>
        </p:nvSpPr>
        <p:spPr bwMode="auto">
          <a:xfrm>
            <a:off x="0" y="0"/>
            <a:ext cx="1797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s-ES_tradnl" sz="1400" b="1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MORTEROS</a:t>
            </a:r>
            <a:endParaRPr lang="es-ES" sz="1400" b="1"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19465" name="9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771A49F-00D9-4F41-B728-D13213805780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137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615"/>
    </mc:Choice>
    <mc:Fallback xmlns="">
      <p:transition spd="slow" advTm="1306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07875" grpId="0"/>
      <p:bldP spid="207876" grpId="0"/>
      <p:bldP spid="207878" grpId="0"/>
      <p:bldP spid="207879" grpId="0"/>
      <p:bldP spid="20788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152243"/>
            <a:ext cx="7772400" cy="914400"/>
          </a:xfrm>
        </p:spPr>
        <p:txBody>
          <a:bodyPr/>
          <a:lstStyle/>
          <a:p>
            <a:pPr algn="ctr"/>
            <a:r>
              <a:rPr lang="es-AR" dirty="0" smtClean="0"/>
              <a:t>MORTEROS CON CAL</a:t>
            </a:r>
            <a:endParaRPr lang="es-AR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5F622C-786D-4D35-ADB0-6AC0D446FE04}" type="slidenum">
              <a:rPr lang="es-ES" altLang="es-AR" smtClean="0"/>
              <a:pPr>
                <a:defRPr/>
              </a:pPr>
              <a:t>21</a:t>
            </a:fld>
            <a:endParaRPr lang="es-ES" altLang="es-AR"/>
          </a:p>
        </p:txBody>
      </p:sp>
      <p:sp>
        <p:nvSpPr>
          <p:cNvPr id="5" name="CuadroTexto 4"/>
          <p:cNvSpPr txBox="1"/>
          <p:nvPr/>
        </p:nvSpPr>
        <p:spPr>
          <a:xfrm>
            <a:off x="838200" y="975450"/>
            <a:ext cx="8001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 smtClean="0">
                <a:solidFill>
                  <a:srgbClr val="FFFF00"/>
                </a:solidFill>
              </a:rPr>
              <a:t>Los morteros de cal retienen la humedad por mas tiempo permitiendo que se complete el ciclo de fraguado de la mezcla asegurando la calidad del trabajo.</a:t>
            </a:r>
          </a:p>
          <a:p>
            <a:r>
              <a:rPr lang="es-AR" sz="2400" dirty="0" smtClean="0">
                <a:solidFill>
                  <a:srgbClr val="FFFF00"/>
                </a:solidFill>
              </a:rPr>
              <a:t>Los mampuestos, sin agua libre sobre los mismos, y el mortero alcanzan una óptima adherencia y el máximo grado de resistencia</a:t>
            </a:r>
            <a:endParaRPr lang="es-AR" sz="2400" dirty="0">
              <a:solidFill>
                <a:srgbClr val="FFFF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8350" y="3283774"/>
            <a:ext cx="6057900" cy="3364676"/>
          </a:xfrm>
          <a:prstGeom prst="rect">
            <a:avLst/>
          </a:prstGeom>
        </p:spPr>
      </p:pic>
      <p:pic>
        <p:nvPicPr>
          <p:cNvPr id="6" name="5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51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903"/>
    </mc:Choice>
    <mc:Fallback xmlns="">
      <p:transition spd="slow" advTm="2619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Rectángulo"/>
          <p:cNvSpPr>
            <a:spLocks noChangeArrowheads="1"/>
          </p:cNvSpPr>
          <p:nvPr/>
        </p:nvSpPr>
        <p:spPr bwMode="auto">
          <a:xfrm>
            <a:off x="381000" y="0"/>
            <a:ext cx="84201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AR" sz="3600" b="1" dirty="0">
                <a:solidFill>
                  <a:srgbClr val="FFFF00"/>
                </a:solidFill>
                <a:latin typeface="Tahoma" panose="020B0604030504040204" pitchFamily="34" charset="0"/>
              </a:rPr>
              <a:t> Morteros </a:t>
            </a:r>
            <a:r>
              <a:rPr lang="es-ES" altLang="es-AR" sz="3600" b="1" dirty="0" smtClean="0">
                <a:solidFill>
                  <a:srgbClr val="FFFF00"/>
                </a:solidFill>
                <a:latin typeface="Tahoma" panose="020B0604030504040204" pitchFamily="34" charset="0"/>
              </a:rPr>
              <a:t>CALCÁREOS</a:t>
            </a:r>
            <a:r>
              <a:rPr lang="es-ES" altLang="es-AR" sz="3600" b="1" dirty="0">
                <a:solidFill>
                  <a:srgbClr val="FFFF00"/>
                </a:solidFill>
                <a:latin typeface="Tahoma" panose="020B0604030504040204" pitchFamily="34" charset="0"/>
              </a:rPr>
              <a:t/>
            </a:r>
            <a:br>
              <a:rPr lang="es-ES" altLang="es-AR" sz="3600" b="1" dirty="0">
                <a:solidFill>
                  <a:srgbClr val="FFFF00"/>
                </a:solidFill>
                <a:latin typeface="Tahoma" panose="020B0604030504040204" pitchFamily="34" charset="0"/>
              </a:rPr>
            </a:br>
            <a:r>
              <a:rPr lang="es-ES" altLang="es-AR" sz="2000" b="1" dirty="0">
                <a:solidFill>
                  <a:srgbClr val="FFFF00"/>
                </a:solidFill>
                <a:latin typeface="Tahoma" panose="020B0604030504040204" pitchFamily="34" charset="0"/>
              </a:rPr>
              <a:t/>
            </a:r>
            <a:br>
              <a:rPr lang="es-ES" altLang="es-AR" sz="2000" b="1" dirty="0">
                <a:solidFill>
                  <a:srgbClr val="FFFF00"/>
                </a:solidFill>
                <a:latin typeface="Tahoma" panose="020B0604030504040204" pitchFamily="34" charset="0"/>
              </a:rPr>
            </a:br>
            <a:r>
              <a:rPr lang="es-ES" altLang="es-AR" sz="2000" b="1" dirty="0">
                <a:solidFill>
                  <a:srgbClr val="FFFF00"/>
                </a:solidFill>
                <a:latin typeface="Tahoma" panose="020B0604030504040204" pitchFamily="34" charset="0"/>
              </a:rPr>
              <a:t>Un </a:t>
            </a:r>
            <a:r>
              <a:rPr lang="es-ES" altLang="es-AR" sz="2000" b="1" u="sng" dirty="0">
                <a:solidFill>
                  <a:srgbClr val="FFFF00"/>
                </a:solidFill>
                <a:latin typeface="Tahoma" panose="020B0604030504040204" pitchFamily="34" charset="0"/>
              </a:rPr>
              <a:t>mortero</a:t>
            </a:r>
            <a:r>
              <a:rPr lang="es-ES" altLang="es-AR" sz="2000" b="1" dirty="0">
                <a:solidFill>
                  <a:srgbClr val="FFFF00"/>
                </a:solidFill>
                <a:latin typeface="Tahoma" panose="020B0604030504040204" pitchFamily="34" charset="0"/>
              </a:rPr>
              <a:t> debe tener un alto grado de retención de agua, gran </a:t>
            </a:r>
            <a:r>
              <a:rPr lang="es-ES" altLang="es-AR" sz="2000" b="1" u="sng" dirty="0" smtClean="0">
                <a:solidFill>
                  <a:srgbClr val="FFFF00"/>
                </a:solidFill>
                <a:latin typeface="Tahoma" panose="020B0604030504040204" pitchFamily="34" charset="0"/>
              </a:rPr>
              <a:t>plasticidad y</a:t>
            </a:r>
            <a:r>
              <a:rPr lang="es-ES" altLang="es-AR" sz="2000" b="1" dirty="0" smtClean="0">
                <a:solidFill>
                  <a:srgbClr val="FFFF00"/>
                </a:solidFill>
                <a:latin typeface="Tahoma" panose="020B0604030504040204" pitchFamily="34" charset="0"/>
              </a:rPr>
              <a:t> </a:t>
            </a:r>
            <a:r>
              <a:rPr lang="es-ES" altLang="es-AR" sz="2000" b="1" dirty="0" err="1">
                <a:solidFill>
                  <a:srgbClr val="FFFF00"/>
                </a:solidFill>
                <a:latin typeface="Tahoma" panose="020B0604030504040204" pitchFamily="34" charset="0"/>
              </a:rPr>
              <a:t>trabajabilidad</a:t>
            </a:r>
            <a:r>
              <a:rPr lang="es-ES" altLang="es-AR" sz="2000" b="1" dirty="0">
                <a:solidFill>
                  <a:srgbClr val="FFFF00"/>
                </a:solidFill>
                <a:latin typeface="Tahoma" panose="020B0604030504040204" pitchFamily="34" charset="0"/>
              </a:rPr>
              <a:t> y máxima adherencia.</a:t>
            </a:r>
            <a:br>
              <a:rPr lang="es-ES" altLang="es-AR" sz="2000" b="1" dirty="0">
                <a:solidFill>
                  <a:srgbClr val="FFFF00"/>
                </a:solidFill>
                <a:latin typeface="Tahoma" panose="020B0604030504040204" pitchFamily="34" charset="0"/>
              </a:rPr>
            </a:br>
            <a:r>
              <a:rPr lang="es-ES" altLang="es-AR" sz="2000" b="1" dirty="0">
                <a:solidFill>
                  <a:srgbClr val="FFFF00"/>
                </a:solidFill>
                <a:latin typeface="Tahoma" panose="020B0604030504040204" pitchFamily="34" charset="0"/>
              </a:rPr>
              <a:t>Los morteros con cal retienen la humedad por más tiempo, permiten que finalice el ciclo de </a:t>
            </a:r>
            <a:r>
              <a:rPr lang="es-ES" altLang="es-AR" sz="2000" b="1" u="sng" dirty="0">
                <a:solidFill>
                  <a:srgbClr val="FFFF00"/>
                </a:solidFill>
                <a:latin typeface="Tahoma" panose="020B0604030504040204" pitchFamily="34" charset="0"/>
              </a:rPr>
              <a:t>fraguado</a:t>
            </a:r>
            <a:r>
              <a:rPr lang="es-ES" altLang="es-AR" sz="2000" b="1" dirty="0">
                <a:solidFill>
                  <a:srgbClr val="FFFF00"/>
                </a:solidFill>
                <a:latin typeface="Tahoma" panose="020B0604030504040204" pitchFamily="34" charset="0"/>
              </a:rPr>
              <a:t> de la mezcla, y aseguran así, la calidad final del trabajo. </a:t>
            </a:r>
            <a:br>
              <a:rPr lang="es-ES" altLang="es-AR" sz="2000" b="1" dirty="0">
                <a:solidFill>
                  <a:srgbClr val="FFFF00"/>
                </a:solidFill>
                <a:latin typeface="Tahoma" panose="020B0604030504040204" pitchFamily="34" charset="0"/>
              </a:rPr>
            </a:br>
            <a:r>
              <a:rPr lang="es-ES" altLang="es-AR" sz="1800" dirty="0">
                <a:latin typeface="Tahoma" panose="020B0604030504040204" pitchFamily="34" charset="0"/>
              </a:rPr>
              <a:t/>
            </a:r>
            <a:br>
              <a:rPr lang="es-ES" altLang="es-AR" sz="1800" dirty="0">
                <a:latin typeface="Tahoma" panose="020B0604030504040204" pitchFamily="34" charset="0"/>
              </a:rPr>
            </a:br>
            <a:endParaRPr lang="es-ES" altLang="es-AR" sz="1800" dirty="0">
              <a:latin typeface="Tahoma" panose="020B0604030504040204" pitchFamily="34" charset="0"/>
            </a:endParaRPr>
          </a:p>
        </p:txBody>
      </p:sp>
      <p:sp>
        <p:nvSpPr>
          <p:cNvPr id="41987" name="3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1C62005-687D-4A1F-AF0E-69D58FF0DAD6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3371850"/>
            <a:ext cx="3133725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4 CuadroTexto"/>
          <p:cNvSpPr txBox="1">
            <a:spLocks noChangeArrowheads="1"/>
          </p:cNvSpPr>
          <p:nvPr/>
        </p:nvSpPr>
        <p:spPr bwMode="auto">
          <a:xfrm>
            <a:off x="3924300" y="2724150"/>
            <a:ext cx="478155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AR" sz="2800" b="1">
                <a:solidFill>
                  <a:srgbClr val="FFFF00"/>
                </a:solidFill>
                <a:latin typeface="Tahoma" panose="020B0604030504040204" pitchFamily="34" charset="0"/>
              </a:rPr>
              <a:t>La cal transmite al mortero, el efecto de un lubricante, que  permite incrementar la plasticidad, generando a su vez un incremento en la retención de agua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AR" sz="2800" b="1">
                <a:solidFill>
                  <a:srgbClr val="FFFF00"/>
                </a:solidFill>
                <a:latin typeface="Tahoma" panose="020B0604030504040204" pitchFamily="34" charset="0"/>
              </a:rPr>
              <a:t>del mortero</a:t>
            </a:r>
            <a:r>
              <a:rPr lang="es-ES" altLang="es-AR" sz="1800" b="1">
                <a:solidFill>
                  <a:srgbClr val="FFFF00"/>
                </a:solidFill>
                <a:latin typeface="Tahoma" panose="020B0604030504040204" pitchFamily="34" charset="0"/>
              </a:rPr>
              <a:t>. </a:t>
            </a:r>
          </a:p>
        </p:txBody>
      </p:sp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909"/>
    </mc:Choice>
    <mc:Fallback xmlns="">
      <p:transition spd="slow" advTm="719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788988" y="523875"/>
            <a:ext cx="6380162" cy="6223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_tradnl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LOS  MORTEROS  MIXTOS:</a:t>
            </a:r>
            <a:br>
              <a:rPr lang="es-ES_tradnl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s-ES" sz="2800" b="1" dirty="0" smtClean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898525" y="3047810"/>
            <a:ext cx="7712075" cy="255454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Los morteros </a:t>
            </a:r>
            <a:r>
              <a:rPr lang="es-ES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cementicios</a:t>
            </a:r>
            <a:r>
              <a:rPr lang="es-E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_tradn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fraguan y endurecen </a:t>
            </a:r>
            <a:r>
              <a:rPr lang="es-E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más rápidamente que los de cal, lo que los hace más aptos para resistir cargas en </a:t>
            </a:r>
            <a:r>
              <a:rPr lang="es-ES_tradn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 </a:t>
            </a:r>
            <a:r>
              <a:rPr lang="es-E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corto tiempo, como </a:t>
            </a:r>
            <a:r>
              <a:rPr lang="es-ES_tradn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 </a:t>
            </a:r>
            <a:r>
              <a:rPr lang="es-E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levanta</a:t>
            </a:r>
            <a:r>
              <a:rPr lang="es-ES_tradn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</a:t>
            </a:r>
            <a:r>
              <a:rPr lang="es-E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mamposterías de bloques pesados</a:t>
            </a:r>
            <a:r>
              <a:rPr lang="es-ES_tradnl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lang="es-E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206853" name="Text Box 5"/>
          <p:cNvSpPr txBox="1">
            <a:spLocks noChangeArrowheads="1"/>
          </p:cNvSpPr>
          <p:nvPr/>
        </p:nvSpPr>
        <p:spPr bwMode="auto">
          <a:xfrm>
            <a:off x="928688" y="1214437"/>
            <a:ext cx="8215312" cy="156966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5000"/>
              </a:spcBef>
              <a:defRPr/>
            </a:pPr>
            <a:r>
              <a:rPr lang="es-ES_tradn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confiere</a:t>
            </a:r>
            <a:r>
              <a:rPr lang="es-E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hidraulicidad</a:t>
            </a:r>
            <a:r>
              <a:rPr lang="es-E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_tradn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</a:t>
            </a:r>
            <a:r>
              <a:rPr lang="es-E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mortero de cal agregando una pequeña p</a:t>
            </a:r>
            <a:r>
              <a:rPr lang="es-ES_tradn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arte</a:t>
            </a:r>
            <a:r>
              <a:rPr lang="es-E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 cemento en el </a:t>
            </a:r>
            <a:r>
              <a:rPr lang="es-ES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dosaje</a:t>
            </a:r>
            <a:r>
              <a:rPr lang="es-E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 la mezcla.</a:t>
            </a:r>
            <a:r>
              <a:rPr lang="es-E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s-ES" sz="3200" dirty="0">
              <a:effectLst>
                <a:outerShdw blurRad="38100" dist="38100" dir="2700000" algn="tl">
                  <a:srgbClr val="000000"/>
                </a:outerShdw>
              </a:effectLst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206854" name="Text Box 6"/>
          <p:cNvSpPr txBox="1">
            <a:spLocks noChangeArrowheads="1"/>
          </p:cNvSpPr>
          <p:nvPr/>
        </p:nvSpPr>
        <p:spPr bwMode="auto">
          <a:xfrm>
            <a:off x="0" y="0"/>
            <a:ext cx="1797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s-ES_tradnl" sz="1400" b="1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MORTEROS</a:t>
            </a:r>
            <a:endParaRPr lang="es-ES" sz="1400" b="1"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</a:endParaRPr>
          </a:p>
        </p:txBody>
      </p:sp>
      <p:sp>
        <p:nvSpPr>
          <p:cNvPr id="20487" name="7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CC7CE44-312F-402C-88B6-9D066A8ED2BE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0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874"/>
    </mc:Choice>
    <mc:Fallback xmlns="">
      <p:transition spd="slow" advTm="1048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_tradnl" sz="5400" dirty="0" smtClean="0">
                <a:solidFill>
                  <a:srgbClr val="FFFF00"/>
                </a:solidFill>
              </a:rPr>
              <a:t>FRAGUADO</a:t>
            </a:r>
            <a:endParaRPr lang="es-ES_tradnl" sz="5400" dirty="0">
              <a:solidFill>
                <a:srgbClr val="FFFF00"/>
              </a:solidFill>
            </a:endParaRPr>
          </a:p>
        </p:txBody>
      </p:sp>
      <p:sp>
        <p:nvSpPr>
          <p:cNvPr id="3481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_tradnl" altLang="es-AR" b="1" dirty="0" smtClean="0">
                <a:solidFill>
                  <a:srgbClr val="FFFF00"/>
                </a:solidFill>
              </a:rPr>
              <a:t>No debe ser tan veloz que impida la colocación en estado plástico, ni tan lento que afecte los trabajos posteriores</a:t>
            </a:r>
          </a:p>
          <a:p>
            <a:pPr eaLnBrk="1" hangingPunct="1"/>
            <a:r>
              <a:rPr lang="es-ES_tradnl" altLang="es-AR" b="1" dirty="0" smtClean="0">
                <a:solidFill>
                  <a:srgbClr val="FFFF00"/>
                </a:solidFill>
              </a:rPr>
              <a:t>Los morteros de cal se preparan para su uso en la media jornada.</a:t>
            </a:r>
          </a:p>
          <a:p>
            <a:pPr eaLnBrk="1" hangingPunct="1"/>
            <a:r>
              <a:rPr lang="es-ES_tradnl" altLang="es-AR" b="1" dirty="0" smtClean="0">
                <a:solidFill>
                  <a:srgbClr val="FFFF00"/>
                </a:solidFill>
              </a:rPr>
              <a:t>Los morteros de cemento y de yeso, se elaboran cuando se necesitan.</a:t>
            </a:r>
          </a:p>
          <a:p>
            <a:pPr marL="68263" indent="0" eaLnBrk="1" hangingPunct="1">
              <a:buNone/>
            </a:pPr>
            <a:endParaRPr lang="es-ES_tradnl" altLang="es-AR" dirty="0" smtClean="0"/>
          </a:p>
          <a:p>
            <a:pPr eaLnBrk="1" hangingPunct="1"/>
            <a:endParaRPr lang="es-ES_tradnl" altLang="es-AR" dirty="0" smtClean="0"/>
          </a:p>
        </p:txBody>
      </p:sp>
      <p:sp>
        <p:nvSpPr>
          <p:cNvPr id="34820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9DA8705-09C6-4480-9322-5CC7DCE65753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98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927"/>
    </mc:Choice>
    <mc:Fallback xmlns="">
      <p:transition spd="slow" advTm="2329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4000" b="1">
                <a:solidFill>
                  <a:srgbClr val="FFFF00"/>
                </a:solidFill>
                <a:latin typeface="Tahoma" panose="020B0604030504040204" pitchFamily="34" charset="0"/>
              </a:rPr>
              <a:t>FABRICACIÓN DE LOS MORTEROS</a:t>
            </a:r>
          </a:p>
        </p:txBody>
      </p:sp>
      <p:sp>
        <p:nvSpPr>
          <p:cNvPr id="301061" name="Text Box 5"/>
          <p:cNvSpPr txBox="1">
            <a:spLocks noChangeArrowheads="1"/>
          </p:cNvSpPr>
          <p:nvPr/>
        </p:nvSpPr>
        <p:spPr bwMode="auto">
          <a:xfrm>
            <a:off x="0" y="669925"/>
            <a:ext cx="9144000" cy="55848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es-ES" dirty="0"/>
              <a:t> </a:t>
            </a:r>
            <a:r>
              <a:rPr lang="es-E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Industriales:</a:t>
            </a:r>
            <a:r>
              <a:rPr lang="es-ES" sz="3600" dirty="0" smtClean="0"/>
              <a:t> </a:t>
            </a:r>
            <a:r>
              <a:rPr lang="es-ES" sz="3600" dirty="0"/>
              <a:t>dosificados en planta de mezclas, se proveen en camiones </a:t>
            </a:r>
            <a:r>
              <a:rPr lang="es-ES" sz="3600" dirty="0" smtClean="0"/>
              <a:t>mezcladores (</a:t>
            </a:r>
            <a:r>
              <a:rPr lang="es-ES" sz="3600" dirty="0" err="1" smtClean="0"/>
              <a:t>mixer</a:t>
            </a:r>
            <a:r>
              <a:rPr lang="es-ES" sz="3600" dirty="0" smtClean="0"/>
              <a:t>). </a:t>
            </a:r>
            <a:r>
              <a:rPr lang="es-ES" sz="3600" dirty="0"/>
              <a:t>Dosificación por peso y controlada.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es-ES" sz="3600" dirty="0">
                <a:solidFill>
                  <a:srgbClr val="FFFF00"/>
                </a:solidFill>
              </a:rPr>
              <a:t>Premezclados</a:t>
            </a:r>
            <a:r>
              <a:rPr lang="es-ES" sz="3600" dirty="0"/>
              <a:t>, se proveen en bolsas, con la dosificación por peso para su uso en obra en donde se le agrega el agua.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q"/>
              <a:defRPr/>
            </a:pPr>
            <a:r>
              <a:rPr lang="es-ES" sz="3600" dirty="0">
                <a:solidFill>
                  <a:srgbClr val="FFFF00"/>
                </a:solidFill>
              </a:rPr>
              <a:t> En obra,</a:t>
            </a:r>
            <a:r>
              <a:rPr lang="es-ES" sz="3600" dirty="0"/>
              <a:t> preparados por el personal en obra, dosificación por  </a:t>
            </a:r>
            <a:r>
              <a:rPr lang="es-ES" sz="3600" dirty="0" smtClean="0"/>
              <a:t>volumen</a:t>
            </a:r>
            <a:r>
              <a:rPr lang="es-ES" sz="3600" dirty="0"/>
              <a:t>.</a:t>
            </a:r>
          </a:p>
        </p:txBody>
      </p:sp>
      <p:sp>
        <p:nvSpPr>
          <p:cNvPr id="44036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4710264-7361-4CBD-900D-A9C2026B6956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929"/>
    </mc:Choice>
    <mc:Fallback xmlns="">
      <p:transition spd="slow" advTm="1149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1085850"/>
            <a:ext cx="432435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666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514350" y="0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3600" dirty="0" smtClean="0">
                <a:solidFill>
                  <a:srgbClr val="FFFF00"/>
                </a:solidFill>
              </a:rPr>
              <a:t>Producción industrial de morteros</a:t>
            </a:r>
          </a:p>
        </p:txBody>
      </p:sp>
      <p:pic>
        <p:nvPicPr>
          <p:cNvPr id="4506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3838575"/>
            <a:ext cx="506730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350" y="1062038"/>
            <a:ext cx="329565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975" y="3781425"/>
            <a:ext cx="32956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3" name="7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E1DF5D5-7FE3-40CA-8350-23125E140249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409"/>
    </mc:Choice>
    <mc:Fallback xmlns="">
      <p:transition spd="slow" advTm="634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025" y="2543175"/>
            <a:ext cx="4752975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Text Box 7"/>
          <p:cNvSpPr txBox="1">
            <a:spLocks noChangeArrowheads="1"/>
          </p:cNvSpPr>
          <p:nvPr/>
        </p:nvSpPr>
        <p:spPr bwMode="auto">
          <a:xfrm>
            <a:off x="0" y="0"/>
            <a:ext cx="914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3600" b="1">
                <a:latin typeface="Tahoma" panose="020B0604030504040204" pitchFamily="34" charset="0"/>
              </a:rPr>
              <a:t>Morteros realizados en obra </a:t>
            </a:r>
          </a:p>
        </p:txBody>
      </p:sp>
      <p:sp>
        <p:nvSpPr>
          <p:cNvPr id="46084" name="Text Box 9"/>
          <p:cNvSpPr txBox="1">
            <a:spLocks noChangeArrowheads="1"/>
          </p:cNvSpPr>
          <p:nvPr/>
        </p:nvSpPr>
        <p:spPr bwMode="auto">
          <a:xfrm>
            <a:off x="0" y="593725"/>
            <a:ext cx="8705850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4000">
                <a:solidFill>
                  <a:srgbClr val="FFFF00"/>
                </a:solidFill>
                <a:latin typeface="Tahoma" panose="020B0604030504040204" pitchFamily="34" charset="0"/>
              </a:rPr>
              <a:t>Los morteros deben ser, mezclados por medios mecánicos para garantizar homogeneidad y evitar segregaciones.</a:t>
            </a:r>
          </a:p>
        </p:txBody>
      </p:sp>
      <p:pic>
        <p:nvPicPr>
          <p:cNvPr id="4608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3195638"/>
            <a:ext cx="328612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6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B2EC4BF-E83D-4164-820A-CDB2979C6DCB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90"/>
    </mc:Choice>
    <mc:Fallback xmlns="">
      <p:transition spd="slow" advTm="238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dirty="0" smtClean="0">
                <a:solidFill>
                  <a:srgbClr val="FFFF00"/>
                </a:solidFill>
              </a:rPr>
              <a:t>Mezclado mecánico</a:t>
            </a:r>
            <a:endParaRPr lang="es-ES_tradnl" dirty="0">
              <a:solidFill>
                <a:srgbClr val="FFFF00"/>
              </a:solidFill>
            </a:endParaRPr>
          </a:p>
        </p:txBody>
      </p:sp>
      <p:sp>
        <p:nvSpPr>
          <p:cNvPr id="47107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_tradnl" altLang="es-AR" b="1" smtClean="0">
                <a:solidFill>
                  <a:srgbClr val="FFFF00"/>
                </a:solidFill>
              </a:rPr>
              <a:t>Agregar la mitad de agua</a:t>
            </a:r>
          </a:p>
          <a:p>
            <a:pPr eaLnBrk="1" hangingPunct="1"/>
            <a:r>
              <a:rPr lang="es-ES_tradnl" altLang="es-AR" b="1" smtClean="0">
                <a:solidFill>
                  <a:srgbClr val="FFFF00"/>
                </a:solidFill>
              </a:rPr>
              <a:t>La mitad de arena</a:t>
            </a:r>
          </a:p>
          <a:p>
            <a:pPr eaLnBrk="1" hangingPunct="1"/>
            <a:r>
              <a:rPr lang="es-ES_tradnl" altLang="es-AR" b="1" smtClean="0">
                <a:solidFill>
                  <a:srgbClr val="FFFF00"/>
                </a:solidFill>
              </a:rPr>
              <a:t>Toda la cal</a:t>
            </a:r>
          </a:p>
          <a:p>
            <a:pPr eaLnBrk="1" hangingPunct="1"/>
            <a:r>
              <a:rPr lang="es-ES_tradnl" altLang="es-AR" b="1" smtClean="0">
                <a:solidFill>
                  <a:srgbClr val="FFFF00"/>
                </a:solidFill>
              </a:rPr>
              <a:t>Todo el cemento y el resto de arena</a:t>
            </a:r>
          </a:p>
          <a:p>
            <a:pPr eaLnBrk="1" hangingPunct="1"/>
            <a:r>
              <a:rPr lang="es-ES_tradnl" altLang="es-AR" b="1" smtClean="0">
                <a:solidFill>
                  <a:srgbClr val="FFFF00"/>
                </a:solidFill>
              </a:rPr>
              <a:t>El resto de agua</a:t>
            </a:r>
          </a:p>
          <a:p>
            <a:pPr eaLnBrk="1" hangingPunct="1"/>
            <a:r>
              <a:rPr lang="es-ES_tradnl" altLang="es-AR" b="1" smtClean="0">
                <a:solidFill>
                  <a:srgbClr val="FFFF00"/>
                </a:solidFill>
              </a:rPr>
              <a:t>Agitación durante 3 a 5 minutos</a:t>
            </a:r>
          </a:p>
        </p:txBody>
      </p:sp>
      <p:sp>
        <p:nvSpPr>
          <p:cNvPr id="47108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F9837E3-9C84-435C-ADD2-41BD825B2659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443"/>
    </mc:Choice>
    <mc:Fallback xmlns="">
      <p:transition spd="slow" advTm="654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650" y="1123950"/>
            <a:ext cx="333375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870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19100" y="407988"/>
            <a:ext cx="32956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FFFF00"/>
                </a:solidFill>
              </a:rPr>
              <a:t>Su colocación en obra</a:t>
            </a:r>
          </a:p>
        </p:txBody>
      </p:sp>
      <p:pic>
        <p:nvPicPr>
          <p:cNvPr id="4813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43225"/>
            <a:ext cx="5345113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50" y="0"/>
            <a:ext cx="262890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3924300"/>
            <a:ext cx="36957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5" name="7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ED97C7B-39C7-4465-8B24-1AF1E864F068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416"/>
    </mc:Choice>
    <mc:Fallback xmlns="">
      <p:transition spd="slow" advTm="784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8"/>
          <p:cNvSpPr txBox="1">
            <a:spLocks noChangeArrowheads="1"/>
          </p:cNvSpPr>
          <p:nvPr/>
        </p:nvSpPr>
        <p:spPr bwMode="auto">
          <a:xfrm>
            <a:off x="876300" y="0"/>
            <a:ext cx="73723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800" b="1">
                <a:latin typeface="Arial Unicode MS" pitchFamily="34" charset="-128"/>
              </a:rPr>
              <a:t>DOSAJES</a:t>
            </a:r>
          </a:p>
        </p:txBody>
      </p:sp>
      <p:sp>
        <p:nvSpPr>
          <p:cNvPr id="51203" name="Text Box 9"/>
          <p:cNvSpPr txBox="1">
            <a:spLocks noChangeArrowheads="1"/>
          </p:cNvSpPr>
          <p:nvPr/>
        </p:nvSpPr>
        <p:spPr bwMode="auto">
          <a:xfrm>
            <a:off x="228600" y="590550"/>
            <a:ext cx="85725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800" b="1">
                <a:solidFill>
                  <a:schemeClr val="tx2"/>
                </a:solidFill>
                <a:latin typeface="Arial Unicode MS" pitchFamily="34" charset="-128"/>
              </a:rPr>
              <a:t>Es la relación de los volúmenes de los materiales componentes. Generalmente se da como valor unitario al volumen del material de mayor importancia</a:t>
            </a:r>
          </a:p>
        </p:txBody>
      </p:sp>
      <p:sp>
        <p:nvSpPr>
          <p:cNvPr id="51204" name="Text Box 10"/>
          <p:cNvSpPr txBox="1">
            <a:spLocks noChangeArrowheads="1"/>
          </p:cNvSpPr>
          <p:nvPr/>
        </p:nvSpPr>
        <p:spPr bwMode="auto">
          <a:xfrm>
            <a:off x="552450" y="2571750"/>
            <a:ext cx="7810500" cy="204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3200" b="1" dirty="0">
                <a:latin typeface="Arial Unicode MS" pitchFamily="34" charset="-128"/>
              </a:rPr>
              <a:t>DOSAJE DE MEZCLA CEMENTICIA    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s-ES" altLang="es-AR" sz="3200" b="1" dirty="0">
              <a:latin typeface="Arial Unicode MS" pitchFamily="34" charset="-128"/>
            </a:endParaRP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3200" b="1" dirty="0">
                <a:solidFill>
                  <a:schemeClr val="tx2"/>
                </a:solidFill>
                <a:latin typeface="Arial Unicode MS" pitchFamily="34" charset="-128"/>
              </a:rPr>
              <a:t>1: </a:t>
            </a:r>
            <a:r>
              <a:rPr lang="es-ES" altLang="es-AR" sz="3200" b="1" dirty="0" smtClean="0">
                <a:solidFill>
                  <a:schemeClr val="tx2"/>
                </a:solidFill>
                <a:latin typeface="Arial Unicode MS" pitchFamily="34" charset="-128"/>
              </a:rPr>
              <a:t>3</a:t>
            </a:r>
            <a:endParaRPr lang="es-ES" altLang="es-AR" sz="3200" b="1" dirty="0">
              <a:latin typeface="Arial Unicode MS" pitchFamily="34" charset="-128"/>
            </a:endParaRPr>
          </a:p>
        </p:txBody>
      </p:sp>
      <p:sp>
        <p:nvSpPr>
          <p:cNvPr id="51205" name="Line 12"/>
          <p:cNvSpPr>
            <a:spLocks noChangeShapeType="1"/>
          </p:cNvSpPr>
          <p:nvPr/>
        </p:nvSpPr>
        <p:spPr bwMode="auto">
          <a:xfrm>
            <a:off x="4343400" y="3676650"/>
            <a:ext cx="38100" cy="2552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AR"/>
          </a:p>
        </p:txBody>
      </p:sp>
      <p:sp>
        <p:nvSpPr>
          <p:cNvPr id="51206" name="Line 13"/>
          <p:cNvSpPr>
            <a:spLocks noChangeShapeType="1"/>
          </p:cNvSpPr>
          <p:nvPr/>
        </p:nvSpPr>
        <p:spPr bwMode="auto">
          <a:xfrm flipH="1">
            <a:off x="2590800" y="5162550"/>
            <a:ext cx="13906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AR"/>
          </a:p>
        </p:txBody>
      </p:sp>
      <p:sp>
        <p:nvSpPr>
          <p:cNvPr id="51207" name="Text Box 14"/>
          <p:cNvSpPr txBox="1">
            <a:spLocks noChangeArrowheads="1"/>
          </p:cNvSpPr>
          <p:nvPr/>
        </p:nvSpPr>
        <p:spPr bwMode="auto">
          <a:xfrm>
            <a:off x="419100" y="4933950"/>
            <a:ext cx="21717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800" b="1">
                <a:solidFill>
                  <a:srgbClr val="FFFF00"/>
                </a:solidFill>
                <a:latin typeface="Arial Unicode MS" pitchFamily="34" charset="-128"/>
              </a:rPr>
              <a:t>LIGANTE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800" b="1">
                <a:solidFill>
                  <a:srgbClr val="FFFF00"/>
                </a:solidFill>
                <a:latin typeface="Arial Unicode MS" pitchFamily="34" charset="-128"/>
              </a:rPr>
              <a:t>CEMENTO</a:t>
            </a:r>
          </a:p>
        </p:txBody>
      </p:sp>
      <p:sp>
        <p:nvSpPr>
          <p:cNvPr id="51208" name="Line 15"/>
          <p:cNvSpPr>
            <a:spLocks noChangeShapeType="1"/>
          </p:cNvSpPr>
          <p:nvPr/>
        </p:nvSpPr>
        <p:spPr bwMode="auto">
          <a:xfrm flipV="1">
            <a:off x="4381500" y="5162550"/>
            <a:ext cx="3429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AR"/>
          </a:p>
        </p:txBody>
      </p:sp>
      <p:sp>
        <p:nvSpPr>
          <p:cNvPr id="51209" name="Text Box 16"/>
          <p:cNvSpPr txBox="1">
            <a:spLocks noChangeArrowheads="1"/>
          </p:cNvSpPr>
          <p:nvPr/>
        </p:nvSpPr>
        <p:spPr bwMode="auto">
          <a:xfrm>
            <a:off x="4914900" y="4819650"/>
            <a:ext cx="14859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800" b="1">
                <a:solidFill>
                  <a:srgbClr val="FFFF00"/>
                </a:solidFill>
                <a:latin typeface="Arial Unicode MS" pitchFamily="34" charset="-128"/>
              </a:rPr>
              <a:t>ARENA </a:t>
            </a:r>
            <a:r>
              <a:rPr lang="es-ES" altLang="es-AR" sz="2800" b="1">
                <a:latin typeface="Arial Unicode MS" pitchFamily="34" charset="-128"/>
              </a:rPr>
              <a:t> </a:t>
            </a:r>
          </a:p>
        </p:txBody>
      </p:sp>
      <p:sp>
        <p:nvSpPr>
          <p:cNvPr id="51210" name="Text Box 19"/>
          <p:cNvSpPr txBox="1">
            <a:spLocks noChangeArrowheads="1"/>
          </p:cNvSpPr>
          <p:nvPr/>
        </p:nvSpPr>
        <p:spPr bwMode="auto">
          <a:xfrm>
            <a:off x="6477000" y="3600450"/>
            <a:ext cx="2362200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800" b="1">
                <a:latin typeface="Arial Unicode MS" pitchFamily="34" charset="-128"/>
              </a:rPr>
              <a:t>El último número de un dosaje corresponde a un árido</a:t>
            </a:r>
          </a:p>
        </p:txBody>
      </p:sp>
      <p:sp>
        <p:nvSpPr>
          <p:cNvPr id="51211" name="11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F0D4527-B208-4E44-AD4C-1F5625E4D2FF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919"/>
    </mc:Choice>
    <mc:Fallback xmlns="">
      <p:transition spd="slow" advTm="1119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4"/>
          <p:cNvSpPr txBox="1">
            <a:spLocks noChangeArrowheads="1"/>
          </p:cNvSpPr>
          <p:nvPr/>
        </p:nvSpPr>
        <p:spPr bwMode="auto">
          <a:xfrm>
            <a:off x="647700" y="380534"/>
            <a:ext cx="84963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4000" b="1" dirty="0" smtClean="0">
                <a:solidFill>
                  <a:srgbClr val="FFFF00"/>
                </a:solidFill>
                <a:latin typeface="Arial Unicode MS" pitchFamily="34" charset="-128"/>
              </a:rPr>
              <a:t>DOSAJES de MEZCLAS MIXTAS</a:t>
            </a:r>
            <a:endParaRPr lang="es-ES" altLang="es-AR" sz="4000" b="1" dirty="0">
              <a:solidFill>
                <a:srgbClr val="FFFF00"/>
              </a:solidFill>
              <a:latin typeface="Arial Unicode MS" pitchFamily="34" charset="-128"/>
            </a:endParaRPr>
          </a:p>
        </p:txBody>
      </p:sp>
      <p:sp>
        <p:nvSpPr>
          <p:cNvPr id="53251" name="Rectangle 5"/>
          <p:cNvSpPr>
            <a:spLocks noChangeArrowheads="1"/>
          </p:cNvSpPr>
          <p:nvPr/>
        </p:nvSpPr>
        <p:spPr bwMode="auto">
          <a:xfrm>
            <a:off x="209550" y="1462088"/>
            <a:ext cx="87439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AR" sz="2800" b="1" dirty="0">
                <a:latin typeface="Arial Unicode MS" pitchFamily="34" charset="-128"/>
              </a:rPr>
              <a:t>DOSAJE  </a:t>
            </a:r>
            <a:r>
              <a:rPr lang="es-ES" altLang="es-AR" sz="2800" b="1" u="sng" dirty="0">
                <a:latin typeface="Arial Unicode MS" pitchFamily="34" charset="-128"/>
              </a:rPr>
              <a:t>MIXTO</a:t>
            </a:r>
            <a:r>
              <a:rPr lang="es-ES" altLang="es-AR" sz="2800" b="1" dirty="0">
                <a:latin typeface="Arial Unicode MS" pitchFamily="34" charset="-128"/>
              </a:rPr>
              <a:t> DE     CAL    REFORZADA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es-AR" sz="2800" b="1" dirty="0">
              <a:latin typeface="Arial Unicode MS" pitchFamily="34" charset="-128"/>
            </a:endParaRPr>
          </a:p>
        </p:txBody>
      </p:sp>
      <p:grpSp>
        <p:nvGrpSpPr>
          <p:cNvPr id="53252" name="Group 19"/>
          <p:cNvGrpSpPr>
            <a:grpSpLocks/>
          </p:cNvGrpSpPr>
          <p:nvPr/>
        </p:nvGrpSpPr>
        <p:grpSpPr bwMode="auto">
          <a:xfrm>
            <a:off x="647700" y="3219450"/>
            <a:ext cx="6934200" cy="1852613"/>
            <a:chOff x="324" y="1152"/>
            <a:chExt cx="4368" cy="1167"/>
          </a:xfrm>
        </p:grpSpPr>
        <p:sp>
          <p:nvSpPr>
            <p:cNvPr id="53256" name="Text Box 6"/>
            <p:cNvSpPr txBox="1">
              <a:spLocks noChangeArrowheads="1"/>
            </p:cNvSpPr>
            <p:nvPr/>
          </p:nvSpPr>
          <p:spPr bwMode="auto">
            <a:xfrm>
              <a:off x="1032" y="1524"/>
              <a:ext cx="314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700"/>
                </a:spcBef>
                <a:buClr>
                  <a:schemeClr val="tx2"/>
                </a:buClr>
                <a:buSzPct val="95000"/>
                <a:buFont typeface="Wingdings" panose="05000000000000000000" pitchFamily="2" charset="2"/>
                <a:buChar char="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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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B80A"/>
                </a:buClr>
                <a:buFont typeface="Wingdings 3" panose="050401020108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s-ES" altLang="es-AR" sz="3200" b="1">
                  <a:solidFill>
                    <a:schemeClr val="tx2"/>
                  </a:solidFill>
                  <a:latin typeface="Arial Unicode MS" pitchFamily="34" charset="-128"/>
                </a:rPr>
                <a:t>1/8          :  1 :           </a:t>
              </a:r>
              <a:r>
                <a:rPr lang="es-ES" altLang="es-AR" sz="3200" b="1">
                  <a:latin typeface="Arial Unicode MS" pitchFamily="34" charset="-128"/>
                </a:rPr>
                <a:t>3</a:t>
              </a:r>
            </a:p>
          </p:txBody>
        </p:sp>
        <p:sp>
          <p:nvSpPr>
            <p:cNvPr id="53257" name="Line 7"/>
            <p:cNvSpPr>
              <a:spLocks noChangeShapeType="1"/>
            </p:cNvSpPr>
            <p:nvPr/>
          </p:nvSpPr>
          <p:spPr bwMode="auto">
            <a:xfrm flipH="1">
              <a:off x="2772" y="1260"/>
              <a:ext cx="12" cy="9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53258" name="Line 8"/>
            <p:cNvSpPr>
              <a:spLocks noChangeShapeType="1"/>
            </p:cNvSpPr>
            <p:nvPr/>
          </p:nvSpPr>
          <p:spPr bwMode="auto">
            <a:xfrm flipH="1">
              <a:off x="1740" y="1356"/>
              <a:ext cx="9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53259" name="Text Box 9"/>
            <p:cNvSpPr txBox="1">
              <a:spLocks noChangeArrowheads="1"/>
            </p:cNvSpPr>
            <p:nvPr/>
          </p:nvSpPr>
          <p:spPr bwMode="auto">
            <a:xfrm>
              <a:off x="324" y="1200"/>
              <a:ext cx="133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700"/>
                </a:spcBef>
                <a:buClr>
                  <a:schemeClr val="tx2"/>
                </a:buClr>
                <a:buSzPct val="95000"/>
                <a:buFont typeface="Wingdings" panose="05000000000000000000" pitchFamily="2" charset="2"/>
                <a:buChar char="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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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B80A"/>
                </a:buClr>
                <a:buFont typeface="Wingdings 3" panose="050401020108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s-ES" altLang="es-AR" sz="2800" b="1">
                  <a:solidFill>
                    <a:schemeClr val="tx2"/>
                  </a:solidFill>
                  <a:latin typeface="Arial Unicode MS" pitchFamily="34" charset="-128"/>
                </a:rPr>
                <a:t>LIGANTES</a:t>
              </a:r>
            </a:p>
          </p:txBody>
        </p:sp>
        <p:sp>
          <p:nvSpPr>
            <p:cNvPr id="53260" name="Line 10"/>
            <p:cNvSpPr>
              <a:spLocks noChangeShapeType="1"/>
            </p:cNvSpPr>
            <p:nvPr/>
          </p:nvSpPr>
          <p:spPr bwMode="auto">
            <a:xfrm>
              <a:off x="2604" y="1356"/>
              <a:ext cx="6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53261" name="Text Box 11"/>
            <p:cNvSpPr txBox="1">
              <a:spLocks noChangeArrowheads="1"/>
            </p:cNvSpPr>
            <p:nvPr/>
          </p:nvSpPr>
          <p:spPr bwMode="auto">
            <a:xfrm>
              <a:off x="3252" y="1152"/>
              <a:ext cx="144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700"/>
                </a:spcBef>
                <a:buClr>
                  <a:schemeClr val="tx2"/>
                </a:buClr>
                <a:buSzPct val="95000"/>
                <a:buFont typeface="Wingdings" panose="05000000000000000000" pitchFamily="2" charset="2"/>
                <a:buChar char="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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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B80A"/>
                </a:buClr>
                <a:buFont typeface="Wingdings 3" panose="050401020108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s-ES" altLang="es-AR" sz="2800" b="1">
                  <a:latin typeface="Arial Unicode MS" pitchFamily="34" charset="-128"/>
                </a:rPr>
                <a:t>ARIDOS</a:t>
              </a:r>
            </a:p>
          </p:txBody>
        </p:sp>
        <p:sp>
          <p:nvSpPr>
            <p:cNvPr id="53262" name="Text Box 12"/>
            <p:cNvSpPr txBox="1">
              <a:spLocks noChangeArrowheads="1"/>
            </p:cNvSpPr>
            <p:nvPr/>
          </p:nvSpPr>
          <p:spPr bwMode="auto">
            <a:xfrm>
              <a:off x="348" y="1992"/>
              <a:ext cx="129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700"/>
                </a:spcBef>
                <a:buClr>
                  <a:schemeClr val="tx2"/>
                </a:buClr>
                <a:buSzPct val="95000"/>
                <a:buFont typeface="Wingdings" panose="05000000000000000000" pitchFamily="2" charset="2"/>
                <a:buChar char="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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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B80A"/>
                </a:buClr>
                <a:buFont typeface="Wingdings 3" panose="050401020108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s-ES" altLang="es-AR" sz="2800" b="1">
                  <a:solidFill>
                    <a:schemeClr val="tx2"/>
                  </a:solidFill>
                  <a:latin typeface="Arial Unicode MS" pitchFamily="34" charset="-128"/>
                </a:rPr>
                <a:t>CEMENTO</a:t>
              </a:r>
            </a:p>
          </p:txBody>
        </p:sp>
        <p:sp>
          <p:nvSpPr>
            <p:cNvPr id="53263" name="Text Box 13"/>
            <p:cNvSpPr txBox="1">
              <a:spLocks noChangeArrowheads="1"/>
            </p:cNvSpPr>
            <p:nvPr/>
          </p:nvSpPr>
          <p:spPr bwMode="auto">
            <a:xfrm>
              <a:off x="2064" y="1956"/>
              <a:ext cx="78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700"/>
                </a:spcBef>
                <a:buClr>
                  <a:schemeClr val="tx2"/>
                </a:buClr>
                <a:buSzPct val="95000"/>
                <a:buFont typeface="Wingdings" panose="05000000000000000000" pitchFamily="2" charset="2"/>
                <a:buChar char="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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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B80A"/>
                </a:buClr>
                <a:buFont typeface="Wingdings 3" panose="050401020108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s-ES" altLang="es-AR" sz="2800" b="1">
                  <a:solidFill>
                    <a:schemeClr val="tx2"/>
                  </a:solidFill>
                  <a:latin typeface="Arial Unicode MS" pitchFamily="34" charset="-128"/>
                </a:rPr>
                <a:t>CAL</a:t>
              </a:r>
            </a:p>
          </p:txBody>
        </p:sp>
        <p:sp>
          <p:nvSpPr>
            <p:cNvPr id="53264" name="Text Box 14"/>
            <p:cNvSpPr txBox="1">
              <a:spLocks noChangeArrowheads="1"/>
            </p:cNvSpPr>
            <p:nvPr/>
          </p:nvSpPr>
          <p:spPr bwMode="auto">
            <a:xfrm>
              <a:off x="3096" y="1932"/>
              <a:ext cx="115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700"/>
                </a:spcBef>
                <a:buClr>
                  <a:schemeClr val="tx2"/>
                </a:buClr>
                <a:buSzPct val="95000"/>
                <a:buFont typeface="Wingdings" panose="05000000000000000000" pitchFamily="2" charset="2"/>
                <a:buChar char="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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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B80A"/>
                </a:buClr>
                <a:buFont typeface="Wingdings 3" panose="050401020108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EB80A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s-ES" altLang="es-AR" sz="2800" b="1">
                  <a:latin typeface="Arial Unicode MS" pitchFamily="34" charset="-128"/>
                </a:rPr>
                <a:t>ARENA</a:t>
              </a:r>
            </a:p>
          </p:txBody>
        </p:sp>
      </p:grpSp>
      <p:sp>
        <p:nvSpPr>
          <p:cNvPr id="53253" name="Oval 15"/>
          <p:cNvSpPr>
            <a:spLocks noChangeArrowheads="1"/>
          </p:cNvSpPr>
          <p:nvPr/>
        </p:nvSpPr>
        <p:spPr bwMode="auto">
          <a:xfrm>
            <a:off x="4648200" y="1131888"/>
            <a:ext cx="1257300" cy="12573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_tradnl" altLang="es-AR" sz="1800">
              <a:latin typeface="Tahoma" panose="020B0604030504040204" pitchFamily="34" charset="0"/>
            </a:endParaRPr>
          </a:p>
        </p:txBody>
      </p:sp>
      <p:sp>
        <p:nvSpPr>
          <p:cNvPr id="53254" name="Text Box 18"/>
          <p:cNvSpPr txBox="1">
            <a:spLocks noChangeArrowheads="1"/>
          </p:cNvSpPr>
          <p:nvPr/>
        </p:nvSpPr>
        <p:spPr bwMode="auto">
          <a:xfrm>
            <a:off x="3775075" y="7519988"/>
            <a:ext cx="1841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_tradnl" altLang="es-AR" sz="2800" b="1">
              <a:latin typeface="Arial Unicode MS" pitchFamily="34" charset="-128"/>
            </a:endParaRPr>
          </a:p>
        </p:txBody>
      </p:sp>
      <p:sp>
        <p:nvSpPr>
          <p:cNvPr id="53255" name="16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5F94941-6C83-43D1-90D8-410ADD14B1D5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3171825" y="4351338"/>
            <a:ext cx="1257300" cy="12573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_tradnl" altLang="es-AR" sz="1800">
              <a:latin typeface="Tahoma" panose="020B0604030504040204" pitchFamily="34" charset="0"/>
            </a:endParaRPr>
          </a:p>
        </p:txBody>
      </p:sp>
      <p:sp>
        <p:nvSpPr>
          <p:cNvPr id="2" name="Flecha abajo 1"/>
          <p:cNvSpPr/>
          <p:nvPr/>
        </p:nvSpPr>
        <p:spPr>
          <a:xfrm>
            <a:off x="3609975" y="5638801"/>
            <a:ext cx="361950" cy="4095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CuadroTexto 2"/>
          <p:cNvSpPr txBox="1"/>
          <p:nvPr/>
        </p:nvSpPr>
        <p:spPr>
          <a:xfrm>
            <a:off x="952500" y="6149976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solidFill>
                  <a:srgbClr val="FFFF00"/>
                </a:solidFill>
              </a:rPr>
              <a:t>DEFINE EL TIPO DE MORTERO, EN ESTE CASO ES UN MORTERO CALCÁREO REFORZADO</a:t>
            </a:r>
            <a:endParaRPr lang="es-AR" b="1" dirty="0">
              <a:solidFill>
                <a:srgbClr val="FFFF00"/>
              </a:solidFill>
            </a:endParaRPr>
          </a:p>
        </p:txBody>
      </p:sp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932"/>
    </mc:Choice>
    <mc:Fallback xmlns="">
      <p:transition spd="slow" advTm="1289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01625" y="0"/>
            <a:ext cx="8540750" cy="9334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chemeClr val="tx2">
                    <a:satMod val="200000"/>
                  </a:schemeClr>
                </a:solidFill>
              </a:rPr>
              <a:t>EL DOSAJE</a:t>
            </a:r>
          </a:p>
        </p:txBody>
      </p:sp>
      <p:sp>
        <p:nvSpPr>
          <p:cNvPr id="50179" name="Rectangle 5"/>
          <p:cNvSpPr>
            <a:spLocks noGrp="1" noRot="1" noChangeArrowheads="1"/>
          </p:cNvSpPr>
          <p:nvPr>
            <p:ph idx="1"/>
          </p:nvPr>
        </p:nvSpPr>
        <p:spPr>
          <a:xfrm>
            <a:off x="603250" y="2990850"/>
            <a:ext cx="8540750" cy="1485900"/>
          </a:xfrm>
        </p:spPr>
        <p:txBody>
          <a:bodyPr/>
          <a:lstStyle/>
          <a:p>
            <a:pPr eaLnBrk="1" hangingPunct="1"/>
            <a:r>
              <a:rPr lang="es-ES" altLang="es-AR" sz="2000" smtClean="0"/>
              <a:t>PUEDE SER POR VOLUMEN, los materiales se dosifican por su volumen en seco</a:t>
            </a:r>
          </a:p>
          <a:p>
            <a:pPr eaLnBrk="1" hangingPunct="1"/>
            <a:r>
              <a:rPr lang="es-ES" altLang="es-AR" sz="2000" smtClean="0"/>
              <a:t>PUEDE SER POR PESO, requiere de una instalación mas compleja, incluidas balanzas y dosificadores.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930275" y="4630738"/>
            <a:ext cx="7634288" cy="1736725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s-ES_tradnl" sz="200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</a:t>
            </a:r>
            <a:r>
              <a:rPr lang="es-ES_tradnl" sz="20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determinaci</a:t>
            </a:r>
            <a:r>
              <a:rPr lang="es-ES_tradnl" sz="20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Arial Unicode MS" pitchFamily="34" charset="-128"/>
                <a:cs typeface="Arial Unicode MS" pitchFamily="34" charset="-128"/>
              </a:rPr>
              <a:t>ó</a:t>
            </a:r>
            <a:r>
              <a:rPr lang="es-ES_tradnl" sz="20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 de la cantidad de material</a:t>
            </a:r>
            <a:r>
              <a:rPr lang="es-ES_tradnl" sz="200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que intervendr</a:t>
            </a:r>
            <a:r>
              <a:rPr lang="es-ES_tradnl" sz="2000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Arial Unicode MS" pitchFamily="34" charset="-128"/>
                <a:cs typeface="Arial Unicode MS" pitchFamily="34" charset="-128"/>
              </a:rPr>
              <a:t>á</a:t>
            </a:r>
            <a:r>
              <a:rPr lang="es-ES_tradnl" sz="200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en la elaboraci</a:t>
            </a:r>
            <a:r>
              <a:rPr lang="es-ES_tradnl" sz="2000"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Arial Unicode MS" pitchFamily="34" charset="-128"/>
                <a:cs typeface="Arial Unicode MS" pitchFamily="34" charset="-128"/>
              </a:rPr>
              <a:t>ó</a:t>
            </a:r>
            <a:r>
              <a:rPr lang="es-ES_tradnl" sz="200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 de una unidad de volumen </a:t>
            </a:r>
            <a:r>
              <a:rPr lang="es-ES_tradnl" sz="20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(m3 de mezcla)</a:t>
            </a:r>
            <a:r>
              <a:rPr lang="es-ES_tradnl" sz="200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se puede calcular conociendo el </a:t>
            </a:r>
            <a:r>
              <a:rPr lang="es-ES_tradnl" sz="20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COEFICIENTE DE APORTE</a:t>
            </a:r>
            <a:r>
              <a:rPr lang="es-ES_tradnl" sz="200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 cada material interviniente.</a:t>
            </a:r>
          </a:p>
        </p:txBody>
      </p:sp>
      <p:sp>
        <p:nvSpPr>
          <p:cNvPr id="50181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8C86DAB-33F7-4646-8B40-56832D24FADA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261938"/>
            <a:ext cx="4552950" cy="253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400"/>
    </mc:Choice>
    <mc:Fallback xmlns="">
      <p:transition spd="slow" advTm="87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38150" y="0"/>
            <a:ext cx="8229600" cy="8001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mtClean="0">
                <a:solidFill>
                  <a:schemeClr val="tx2">
                    <a:satMod val="200000"/>
                  </a:schemeClr>
                </a:solidFill>
              </a:rPr>
              <a:t>Dosaje por volumen</a:t>
            </a:r>
          </a:p>
        </p:txBody>
      </p:sp>
      <p:pic>
        <p:nvPicPr>
          <p:cNvPr id="5837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275" y="2276475"/>
            <a:ext cx="12192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2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338" y="839788"/>
            <a:ext cx="126682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8373" name="Group 17"/>
          <p:cNvGrpSpPr>
            <a:grpSpLocks/>
          </p:cNvGrpSpPr>
          <p:nvPr/>
        </p:nvGrpSpPr>
        <p:grpSpPr bwMode="auto">
          <a:xfrm>
            <a:off x="1219200" y="1752600"/>
            <a:ext cx="285750" cy="323850"/>
            <a:chOff x="2172" y="1548"/>
            <a:chExt cx="180" cy="204"/>
          </a:xfrm>
        </p:grpSpPr>
        <p:sp>
          <p:nvSpPr>
            <p:cNvPr id="58398" name="Line 12"/>
            <p:cNvSpPr>
              <a:spLocks noChangeShapeType="1"/>
            </p:cNvSpPr>
            <p:nvPr/>
          </p:nvSpPr>
          <p:spPr bwMode="auto">
            <a:xfrm>
              <a:off x="2280" y="1548"/>
              <a:ext cx="0" cy="2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58399" name="Line 13"/>
            <p:cNvSpPr>
              <a:spLocks noChangeShapeType="1"/>
            </p:cNvSpPr>
            <p:nvPr/>
          </p:nvSpPr>
          <p:spPr bwMode="auto">
            <a:xfrm>
              <a:off x="2172" y="1644"/>
              <a:ext cx="1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AR"/>
            </a:p>
          </p:txBody>
        </p:sp>
      </p:grpSp>
      <p:sp>
        <p:nvSpPr>
          <p:cNvPr id="58374" name="Text Box 14"/>
          <p:cNvSpPr txBox="1">
            <a:spLocks noChangeArrowheads="1"/>
          </p:cNvSpPr>
          <p:nvPr/>
        </p:nvSpPr>
        <p:spPr bwMode="auto">
          <a:xfrm>
            <a:off x="361950" y="838200"/>
            <a:ext cx="2476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400" b="1">
                <a:latin typeface="Tahoma" panose="020B0604030504040204" pitchFamily="34" charset="0"/>
              </a:rPr>
              <a:t> 1 VOLÚMEN de CEMENTO</a:t>
            </a:r>
          </a:p>
        </p:txBody>
      </p:sp>
      <p:pic>
        <p:nvPicPr>
          <p:cNvPr id="58375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282825"/>
            <a:ext cx="12192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6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275" y="2301875"/>
            <a:ext cx="12192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7" name="Text Box 18"/>
          <p:cNvSpPr txBox="1">
            <a:spLocks noChangeArrowheads="1"/>
          </p:cNvSpPr>
          <p:nvPr/>
        </p:nvSpPr>
        <p:spPr bwMode="auto">
          <a:xfrm>
            <a:off x="292100" y="2139950"/>
            <a:ext cx="2857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400" b="1">
                <a:latin typeface="Tahoma" panose="020B0604030504040204" pitchFamily="34" charset="0"/>
              </a:rPr>
              <a:t> 3  VOLÚMENES de ARENA</a:t>
            </a:r>
          </a:p>
        </p:txBody>
      </p:sp>
      <p:sp>
        <p:nvSpPr>
          <p:cNvPr id="58378" name="Line 19"/>
          <p:cNvSpPr>
            <a:spLocks noChangeShapeType="1"/>
          </p:cNvSpPr>
          <p:nvPr/>
        </p:nvSpPr>
        <p:spPr bwMode="auto">
          <a:xfrm>
            <a:off x="361950" y="5162550"/>
            <a:ext cx="381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AR"/>
          </a:p>
        </p:txBody>
      </p:sp>
      <p:sp>
        <p:nvSpPr>
          <p:cNvPr id="58379" name="Line 20"/>
          <p:cNvSpPr>
            <a:spLocks noChangeShapeType="1"/>
          </p:cNvSpPr>
          <p:nvPr/>
        </p:nvSpPr>
        <p:spPr bwMode="auto">
          <a:xfrm>
            <a:off x="368300" y="5492750"/>
            <a:ext cx="43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AR"/>
          </a:p>
        </p:txBody>
      </p:sp>
      <p:pic>
        <p:nvPicPr>
          <p:cNvPr id="58380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088" y="4686300"/>
            <a:ext cx="119062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1" name="Picture 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388" y="4686300"/>
            <a:ext cx="119062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82" name="Line 25"/>
          <p:cNvSpPr>
            <a:spLocks noChangeShapeType="1"/>
          </p:cNvSpPr>
          <p:nvPr/>
        </p:nvSpPr>
        <p:spPr bwMode="auto">
          <a:xfrm flipV="1">
            <a:off x="838200" y="4438650"/>
            <a:ext cx="8039100" cy="190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AR"/>
          </a:p>
        </p:txBody>
      </p:sp>
      <p:sp>
        <p:nvSpPr>
          <p:cNvPr id="58383" name="Text Box 26"/>
          <p:cNvSpPr txBox="1">
            <a:spLocks noChangeArrowheads="1"/>
          </p:cNvSpPr>
          <p:nvPr/>
        </p:nvSpPr>
        <p:spPr bwMode="auto">
          <a:xfrm>
            <a:off x="895350" y="5670550"/>
            <a:ext cx="2286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400" b="1">
                <a:latin typeface="Tahoma" panose="020B0604030504040204" pitchFamily="34" charset="0"/>
              </a:rPr>
              <a:t>VOLÚMENES DE MEZCLA</a:t>
            </a:r>
          </a:p>
        </p:txBody>
      </p:sp>
      <p:pic>
        <p:nvPicPr>
          <p:cNvPr id="58384" name="Picture 2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213" y="4676775"/>
            <a:ext cx="63817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8385" name="Group 28"/>
          <p:cNvGrpSpPr>
            <a:grpSpLocks/>
          </p:cNvGrpSpPr>
          <p:nvPr/>
        </p:nvGrpSpPr>
        <p:grpSpPr bwMode="auto">
          <a:xfrm>
            <a:off x="4635500" y="3435350"/>
            <a:ext cx="285750" cy="323850"/>
            <a:chOff x="2172" y="1548"/>
            <a:chExt cx="180" cy="204"/>
          </a:xfrm>
        </p:grpSpPr>
        <p:sp>
          <p:nvSpPr>
            <p:cNvPr id="58396" name="Line 29"/>
            <p:cNvSpPr>
              <a:spLocks noChangeShapeType="1"/>
            </p:cNvSpPr>
            <p:nvPr/>
          </p:nvSpPr>
          <p:spPr bwMode="auto">
            <a:xfrm>
              <a:off x="2280" y="1548"/>
              <a:ext cx="0" cy="2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58397" name="Line 30"/>
            <p:cNvSpPr>
              <a:spLocks noChangeShapeType="1"/>
            </p:cNvSpPr>
            <p:nvPr/>
          </p:nvSpPr>
          <p:spPr bwMode="auto">
            <a:xfrm>
              <a:off x="2172" y="1644"/>
              <a:ext cx="1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AR"/>
            </a:p>
          </p:txBody>
        </p:sp>
      </p:grpSp>
      <p:sp>
        <p:nvSpPr>
          <p:cNvPr id="58386" name="Text Box 31"/>
          <p:cNvSpPr txBox="1">
            <a:spLocks noChangeArrowheads="1"/>
          </p:cNvSpPr>
          <p:nvPr/>
        </p:nvSpPr>
        <p:spPr bwMode="auto">
          <a:xfrm>
            <a:off x="457200" y="3448050"/>
            <a:ext cx="198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400" b="1">
                <a:latin typeface="Tahoma" panose="020B0604030504040204" pitchFamily="34" charset="0"/>
              </a:rPr>
              <a:t>AGUA</a:t>
            </a:r>
          </a:p>
        </p:txBody>
      </p:sp>
      <p:sp>
        <p:nvSpPr>
          <p:cNvPr id="58387" name="Text Box 33"/>
          <p:cNvSpPr txBox="1">
            <a:spLocks noChangeArrowheads="1"/>
          </p:cNvSpPr>
          <p:nvPr/>
        </p:nvSpPr>
        <p:spPr bwMode="auto">
          <a:xfrm>
            <a:off x="1200150" y="4991100"/>
            <a:ext cx="1905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800" b="1">
                <a:latin typeface="Tahoma" panose="020B0604030504040204" pitchFamily="34" charset="0"/>
              </a:rPr>
              <a:t>2,36</a:t>
            </a:r>
          </a:p>
        </p:txBody>
      </p:sp>
      <p:grpSp>
        <p:nvGrpSpPr>
          <p:cNvPr id="58388" name="Group 34"/>
          <p:cNvGrpSpPr>
            <a:grpSpLocks/>
          </p:cNvGrpSpPr>
          <p:nvPr/>
        </p:nvGrpSpPr>
        <p:grpSpPr bwMode="auto">
          <a:xfrm>
            <a:off x="4521200" y="1911350"/>
            <a:ext cx="285750" cy="323850"/>
            <a:chOff x="2172" y="1548"/>
            <a:chExt cx="180" cy="204"/>
          </a:xfrm>
        </p:grpSpPr>
        <p:sp>
          <p:nvSpPr>
            <p:cNvPr id="58394" name="Line 35"/>
            <p:cNvSpPr>
              <a:spLocks noChangeShapeType="1"/>
            </p:cNvSpPr>
            <p:nvPr/>
          </p:nvSpPr>
          <p:spPr bwMode="auto">
            <a:xfrm>
              <a:off x="2280" y="1548"/>
              <a:ext cx="0" cy="2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58395" name="Line 36"/>
            <p:cNvSpPr>
              <a:spLocks noChangeShapeType="1"/>
            </p:cNvSpPr>
            <p:nvPr/>
          </p:nvSpPr>
          <p:spPr bwMode="auto">
            <a:xfrm>
              <a:off x="2172" y="1644"/>
              <a:ext cx="1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AR"/>
            </a:p>
          </p:txBody>
        </p:sp>
      </p:grpSp>
      <p:grpSp>
        <p:nvGrpSpPr>
          <p:cNvPr id="58389" name="Group 37"/>
          <p:cNvGrpSpPr>
            <a:grpSpLocks/>
          </p:cNvGrpSpPr>
          <p:nvPr/>
        </p:nvGrpSpPr>
        <p:grpSpPr bwMode="auto">
          <a:xfrm>
            <a:off x="1111250" y="3073400"/>
            <a:ext cx="285750" cy="323850"/>
            <a:chOff x="2172" y="1548"/>
            <a:chExt cx="180" cy="204"/>
          </a:xfrm>
        </p:grpSpPr>
        <p:sp>
          <p:nvSpPr>
            <p:cNvPr id="58392" name="Line 38"/>
            <p:cNvSpPr>
              <a:spLocks noChangeShapeType="1"/>
            </p:cNvSpPr>
            <p:nvPr/>
          </p:nvSpPr>
          <p:spPr bwMode="auto">
            <a:xfrm>
              <a:off x="2280" y="1548"/>
              <a:ext cx="0" cy="2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AR"/>
            </a:p>
          </p:txBody>
        </p:sp>
        <p:sp>
          <p:nvSpPr>
            <p:cNvPr id="58393" name="Line 39"/>
            <p:cNvSpPr>
              <a:spLocks noChangeShapeType="1"/>
            </p:cNvSpPr>
            <p:nvPr/>
          </p:nvSpPr>
          <p:spPr bwMode="auto">
            <a:xfrm>
              <a:off x="2172" y="1644"/>
              <a:ext cx="1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s-AR"/>
            </a:p>
          </p:txBody>
        </p:sp>
      </p:grpSp>
      <p:sp>
        <p:nvSpPr>
          <p:cNvPr id="58390" name="Text Box 40"/>
          <p:cNvSpPr txBox="1">
            <a:spLocks noChangeArrowheads="1"/>
          </p:cNvSpPr>
          <p:nvPr/>
        </p:nvSpPr>
        <p:spPr bwMode="auto">
          <a:xfrm>
            <a:off x="3759200" y="3835400"/>
            <a:ext cx="198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400" b="1">
                <a:latin typeface="Tahoma" panose="020B0604030504040204" pitchFamily="34" charset="0"/>
              </a:rPr>
              <a:t>AGUA</a:t>
            </a:r>
          </a:p>
        </p:txBody>
      </p:sp>
      <p:sp>
        <p:nvSpPr>
          <p:cNvPr id="58391" name="31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ADDE30F-FD6D-4976-8E5E-05B1B277D3D8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436"/>
    </mc:Choice>
    <mc:Fallback xmlns="">
      <p:transition spd="slow" advTm="1094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600" smtClean="0">
                <a:solidFill>
                  <a:schemeClr val="tx2">
                    <a:satMod val="200000"/>
                  </a:schemeClr>
                </a:solidFill>
              </a:rPr>
              <a:t>Que son los coeficientes de aporte?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" altLang="es-AR" sz="2800" smtClean="0"/>
              <a:t>Coeficiente de aporte de un material suelto es el volumen a que se redujo la unidad de volumen de ese material, al formar parte de una mezcla.</a:t>
            </a:r>
          </a:p>
          <a:p>
            <a:pPr eaLnBrk="1" hangingPunct="1"/>
            <a:r>
              <a:rPr lang="es-ES" altLang="es-AR" sz="2800" smtClean="0"/>
              <a:t>En una mezcla perfectamente hecha todos los granos de los distintos componentes se acomodan eliminando los vacíos</a:t>
            </a:r>
          </a:p>
          <a:p>
            <a:pPr eaLnBrk="1" hangingPunct="1"/>
            <a:r>
              <a:rPr lang="es-ES" altLang="es-AR" sz="2800" smtClean="0"/>
              <a:t>Coeficiente de aporte es su </a:t>
            </a:r>
            <a:r>
              <a:rPr lang="es-ES" altLang="es-AR" sz="2800" smtClean="0">
                <a:solidFill>
                  <a:schemeClr val="tx2"/>
                </a:solidFill>
              </a:rPr>
              <a:t>volumen absoluto o real</a:t>
            </a:r>
            <a:endParaRPr lang="es-ES" altLang="es-AR" sz="2800" smtClean="0"/>
          </a:p>
        </p:txBody>
      </p:sp>
      <p:sp>
        <p:nvSpPr>
          <p:cNvPr id="54276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932DA22-9194-4822-BBBA-1788080357C0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5" name="4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15"/>
    </mc:Choice>
    <mc:Fallback xmlns="">
      <p:transition spd="slow" advTm="52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538163"/>
            <a:ext cx="7610475" cy="572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3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0A2F446-700F-4F04-8CE0-08DD59734DB4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09"/>
    </mc:Choice>
    <mc:Fallback xmlns="">
      <p:transition spd="slow" advTm="274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FFFF00"/>
                </a:solidFill>
              </a:rPr>
              <a:t>Coeficiente de aporte de los principales materiales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076450"/>
            <a:ext cx="8229600" cy="4525963"/>
          </a:xfrm>
        </p:spPr>
        <p:txBody>
          <a:bodyPr/>
          <a:lstStyle/>
          <a:p>
            <a:pPr eaLnBrk="1" hangingPunct="1"/>
            <a:r>
              <a:rPr lang="es-ES" altLang="es-AR" b="1" smtClean="0">
                <a:solidFill>
                  <a:srgbClr val="FFFF00"/>
                </a:solidFill>
              </a:rPr>
              <a:t>Cemento …………………………. 0,47</a:t>
            </a:r>
          </a:p>
          <a:p>
            <a:pPr eaLnBrk="1" hangingPunct="1"/>
            <a:r>
              <a:rPr lang="es-ES" altLang="es-AR" b="1" smtClean="0">
                <a:solidFill>
                  <a:srgbClr val="FFFF00"/>
                </a:solidFill>
              </a:rPr>
              <a:t>Arena gruesa nat. Húmeda…….. 0,63</a:t>
            </a:r>
          </a:p>
          <a:p>
            <a:pPr eaLnBrk="1" hangingPunct="1"/>
            <a:r>
              <a:rPr lang="es-ES" altLang="es-AR" b="1" smtClean="0">
                <a:solidFill>
                  <a:srgbClr val="FFFF00"/>
                </a:solidFill>
              </a:rPr>
              <a:t>Arena fina ………………………… 0,51</a:t>
            </a:r>
          </a:p>
          <a:p>
            <a:pPr eaLnBrk="1" hangingPunct="1"/>
            <a:r>
              <a:rPr lang="es-ES" altLang="es-AR" b="1" smtClean="0">
                <a:solidFill>
                  <a:srgbClr val="FFFF00"/>
                </a:solidFill>
              </a:rPr>
              <a:t>Cal en pasta………………………  1,0</a:t>
            </a:r>
          </a:p>
          <a:p>
            <a:pPr eaLnBrk="1" hangingPunct="1"/>
            <a:r>
              <a:rPr lang="es-ES" altLang="es-AR" b="1" smtClean="0">
                <a:solidFill>
                  <a:srgbClr val="FFFF00"/>
                </a:solidFill>
              </a:rPr>
              <a:t>Cal hidratada en polvo…………..   0.45</a:t>
            </a:r>
          </a:p>
          <a:p>
            <a:pPr eaLnBrk="1" hangingPunct="1"/>
            <a:r>
              <a:rPr lang="es-ES" altLang="es-AR" b="1" smtClean="0">
                <a:solidFill>
                  <a:srgbClr val="FFFF00"/>
                </a:solidFill>
              </a:rPr>
              <a:t>Agua……………………………….   1,0</a:t>
            </a:r>
          </a:p>
        </p:txBody>
      </p:sp>
      <p:sp>
        <p:nvSpPr>
          <p:cNvPr id="5632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17C2C81-A2C0-437B-9767-8B8BE52C0F36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434"/>
    </mc:Choice>
    <mc:Fallback xmlns="">
      <p:transition spd="slow" advTm="584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2800" b="1" dirty="0" smtClean="0">
                <a:solidFill>
                  <a:srgbClr val="FFFF00"/>
                </a:solidFill>
              </a:rPr>
              <a:t>CANTIDAD DE AGUA EN PORCENTAJE DE LA SUMA DE VOLÚMENES DE LOS MATERIALES SUELTOS INTERVINIENTES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419100" y="1943100"/>
            <a:ext cx="8229600" cy="4525963"/>
          </a:xfrm>
        </p:spPr>
        <p:txBody>
          <a:bodyPr/>
          <a:lstStyle/>
          <a:p>
            <a:pPr eaLnBrk="1" hangingPunct="1"/>
            <a:endParaRPr lang="es-ES" altLang="es-AR" b="1" dirty="0" smtClean="0">
              <a:solidFill>
                <a:srgbClr val="FFFF00"/>
              </a:solidFill>
            </a:endParaRPr>
          </a:p>
          <a:p>
            <a:pPr eaLnBrk="1" hangingPunct="1"/>
            <a:r>
              <a:rPr lang="es-ES" altLang="es-AR" b="1" dirty="0" smtClean="0">
                <a:solidFill>
                  <a:srgbClr val="FFFF00"/>
                </a:solidFill>
              </a:rPr>
              <a:t>Cal en pasta  + arena seca………16,0%</a:t>
            </a:r>
          </a:p>
          <a:p>
            <a:pPr eaLnBrk="1" hangingPunct="1"/>
            <a:r>
              <a:rPr lang="es-ES" altLang="es-AR" b="1" dirty="0" smtClean="0">
                <a:solidFill>
                  <a:srgbClr val="FFFF00"/>
                </a:solidFill>
              </a:rPr>
              <a:t>Cemento + arena seca……………22,0%</a:t>
            </a:r>
          </a:p>
          <a:p>
            <a:pPr eaLnBrk="1" hangingPunct="1"/>
            <a:r>
              <a:rPr lang="es-ES" altLang="es-AR" b="1" dirty="0" smtClean="0">
                <a:solidFill>
                  <a:srgbClr val="FFFF00"/>
                </a:solidFill>
              </a:rPr>
              <a:t>Cemento + arena húmeda………..10,0%</a:t>
            </a:r>
          </a:p>
          <a:p>
            <a:pPr eaLnBrk="1" hangingPunct="1"/>
            <a:r>
              <a:rPr lang="es-ES" altLang="es-AR" b="1" dirty="0" smtClean="0">
                <a:solidFill>
                  <a:srgbClr val="FFFF00"/>
                </a:solidFill>
              </a:rPr>
              <a:t>Cal en pasta + arena húmeda……. 8,0%</a:t>
            </a:r>
          </a:p>
        </p:txBody>
      </p:sp>
      <p:sp>
        <p:nvSpPr>
          <p:cNvPr id="57348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6BA1F33-26C7-4510-B293-FE1A4046A215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945"/>
    </mc:Choice>
    <mc:Fallback xmlns="">
      <p:transition spd="slow" advTm="789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2"/>
          <p:cNvSpPr>
            <a:spLocks noChangeArrowheads="1"/>
          </p:cNvSpPr>
          <p:nvPr/>
        </p:nvSpPr>
        <p:spPr bwMode="auto">
          <a:xfrm>
            <a:off x="0" y="1573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_tradnl" altLang="es-AR" sz="2400">
              <a:latin typeface="Times New Roman" panose="02020603050405020304" pitchFamily="18" charset="0"/>
            </a:endParaRPr>
          </a:p>
        </p:txBody>
      </p:sp>
      <p:sp>
        <p:nvSpPr>
          <p:cNvPr id="61443" name="Rectangle 73"/>
          <p:cNvSpPr>
            <a:spLocks noChangeArrowheads="1"/>
          </p:cNvSpPr>
          <p:nvPr/>
        </p:nvSpPr>
        <p:spPr bwMode="auto">
          <a:xfrm>
            <a:off x="0" y="1573213"/>
            <a:ext cx="7315200" cy="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_tradnl" altLang="es-AR" sz="1800">
              <a:latin typeface="Tahoma" panose="020B0604030504040204" pitchFamily="34" charset="0"/>
            </a:endParaRPr>
          </a:p>
        </p:txBody>
      </p:sp>
      <p:sp>
        <p:nvSpPr>
          <p:cNvPr id="61444" name="Rectangle 119"/>
          <p:cNvSpPr>
            <a:spLocks noChangeArrowheads="1"/>
          </p:cNvSpPr>
          <p:nvPr/>
        </p:nvSpPr>
        <p:spPr bwMode="auto">
          <a:xfrm>
            <a:off x="457200" y="2341563"/>
            <a:ext cx="7315200" cy="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_tradnl" altLang="es-AR" sz="1800">
              <a:latin typeface="Tahoma" panose="020B0604030504040204" pitchFamily="34" charset="0"/>
            </a:endParaRPr>
          </a:p>
        </p:txBody>
      </p:sp>
      <p:graphicFrame>
        <p:nvGraphicFramePr>
          <p:cNvPr id="264384" name="Group 1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107502"/>
              </p:ext>
            </p:extLst>
          </p:nvPr>
        </p:nvGraphicFramePr>
        <p:xfrm>
          <a:off x="361950" y="1358900"/>
          <a:ext cx="8229600" cy="5203850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764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383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278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USOS 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CEMENTO DE ALBAÑILERÍA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ARIDOS FINOS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(ARENAS)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448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Muros de ladrillos comunes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5 a 6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448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Muros de bloques de hormigón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4 a 5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448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Alisado hidrófugo bajo revoque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 a 3 + hidrófugo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09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Revoques gruesos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4 a 5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93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Carpeta bajo piso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4 a 5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809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Colocación piso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s-E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4 a 5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1479" name="Text Box 180"/>
          <p:cNvSpPr txBox="1">
            <a:spLocks noChangeArrowheads="1"/>
          </p:cNvSpPr>
          <p:nvPr/>
        </p:nvSpPr>
        <p:spPr bwMode="auto">
          <a:xfrm>
            <a:off x="419100" y="266700"/>
            <a:ext cx="80391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800" b="1">
                <a:latin typeface="Arial Unicode MS" pitchFamily="34" charset="-128"/>
              </a:rPr>
              <a:t>DOSAJES COMUNES CON CEMENTO DE ALBAÑILERÍA</a:t>
            </a:r>
          </a:p>
        </p:txBody>
      </p:sp>
      <p:sp>
        <p:nvSpPr>
          <p:cNvPr id="61480" name="7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045E7C9-44D3-4076-9596-5E40157B7F5E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418"/>
    </mc:Choice>
    <mc:Fallback xmlns="">
      <p:transition spd="slow" advTm="814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200" smtClean="0">
                <a:solidFill>
                  <a:schemeClr val="tx2">
                    <a:satMod val="200000"/>
                  </a:schemeClr>
                </a:solidFill>
              </a:rPr>
              <a:t>RECOMENDACIONES EN EL USO DEL CEMENTO DE ALBAÑILERÍA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AR" smtClean="0"/>
              <a:t>No agregar otro ligante a la mezcla, si la mezcla no es plástica agregar arena fina o polvo de ladrillo.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AR" smtClean="0"/>
              <a:t>No se recomienda su uso en revoques finos o de terminación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AR" smtClean="0"/>
              <a:t>No se recomienda en “lechinadas”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AR" smtClean="0"/>
              <a:t>No apto para estructura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s-AR" smtClean="0"/>
              <a:t>No oxida al acero ya que se trata de un cemento de baja resistencia + aditivos</a:t>
            </a:r>
          </a:p>
        </p:txBody>
      </p:sp>
      <p:sp>
        <p:nvSpPr>
          <p:cNvPr id="62468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C3185EE-8F00-434E-B42C-B540060CF909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432"/>
    </mc:Choice>
    <mc:Fallback xmlns="">
      <p:transition spd="slow" advTm="794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625" y="0"/>
            <a:ext cx="85407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b="1" dirty="0" smtClean="0">
                <a:solidFill>
                  <a:srgbClr val="FFFF00"/>
                </a:solidFill>
              </a:rPr>
              <a:t>Incompatibilidades</a:t>
            </a:r>
            <a:endParaRPr lang="es-ES_tradnl" b="1" dirty="0">
              <a:solidFill>
                <a:srgbClr val="FFFF00"/>
              </a:solidFill>
            </a:endParaRPr>
          </a:p>
        </p:txBody>
      </p:sp>
      <p:sp>
        <p:nvSpPr>
          <p:cNvPr id="63491" name="2 Marcador de contenido"/>
          <p:cNvSpPr>
            <a:spLocks noGrp="1"/>
          </p:cNvSpPr>
          <p:nvPr>
            <p:ph idx="1"/>
          </p:nvPr>
        </p:nvSpPr>
        <p:spPr>
          <a:xfrm>
            <a:off x="301625" y="1276350"/>
            <a:ext cx="8540750" cy="4498975"/>
          </a:xfrm>
        </p:spPr>
        <p:txBody>
          <a:bodyPr/>
          <a:lstStyle/>
          <a:p>
            <a:pPr eaLnBrk="1" hangingPunct="1"/>
            <a:r>
              <a:rPr lang="es-ES_tradnl" altLang="es-AR" dirty="0" smtClean="0"/>
              <a:t>Morteros ricos en cemento sobre morteros de cal.</a:t>
            </a:r>
          </a:p>
          <a:p>
            <a:pPr eaLnBrk="1" hangingPunct="1"/>
            <a:r>
              <a:rPr lang="es-ES_tradnl" altLang="es-AR" dirty="0" smtClean="0"/>
              <a:t>Los morteros ricos en cemento son menos adherentes a superficie cerámica.</a:t>
            </a:r>
          </a:p>
          <a:p>
            <a:pPr eaLnBrk="1" hangingPunct="1"/>
            <a:r>
              <a:rPr lang="es-ES_tradnl" altLang="es-AR" dirty="0" smtClean="0"/>
              <a:t>En la superposición de revoques, las capas deben tener menos cemento y mas cal desde el sustrato hacia afuera hasta llegar al fino</a:t>
            </a:r>
          </a:p>
        </p:txBody>
      </p:sp>
      <p:sp>
        <p:nvSpPr>
          <p:cNvPr id="63492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90CE326-5E24-4135-B379-D97ADEB6B68A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435"/>
    </mc:Choice>
    <mc:Fallback xmlns="">
      <p:transition spd="slow" advTm="994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914400" y="512763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FFFF00"/>
                </a:solidFill>
              </a:rPr>
              <a:t>Nuevas prestaciones</a:t>
            </a:r>
          </a:p>
        </p:txBody>
      </p:sp>
      <p:pic>
        <p:nvPicPr>
          <p:cNvPr id="4915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71750"/>
            <a:ext cx="369570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Text Box 6"/>
          <p:cNvSpPr txBox="1">
            <a:spLocks noChangeArrowheads="1"/>
          </p:cNvSpPr>
          <p:nvPr/>
        </p:nvSpPr>
        <p:spPr bwMode="auto">
          <a:xfrm>
            <a:off x="200025" y="1428749"/>
            <a:ext cx="40005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400" b="1" dirty="0">
                <a:solidFill>
                  <a:srgbClr val="FFFF00"/>
                </a:solidFill>
                <a:latin typeface="Tahoma" panose="020B0604030504040204" pitchFamily="34" charset="0"/>
              </a:rPr>
              <a:t>MORTEROS CALCÁREOS MONOCAPAS</a:t>
            </a:r>
          </a:p>
        </p:txBody>
      </p:sp>
      <p:pic>
        <p:nvPicPr>
          <p:cNvPr id="49157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525" y="2514600"/>
            <a:ext cx="2476500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8" name="Text Box 9"/>
          <p:cNvSpPr txBox="1">
            <a:spLocks noChangeArrowheads="1"/>
          </p:cNvSpPr>
          <p:nvPr/>
        </p:nvSpPr>
        <p:spPr bwMode="auto">
          <a:xfrm>
            <a:off x="5143500" y="1797050"/>
            <a:ext cx="4000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AR" sz="2400" b="1">
                <a:latin typeface="Tahoma" panose="020B0604030504040204" pitchFamily="34" charset="0"/>
              </a:rPr>
              <a:t>YESO  MONOCAPA</a:t>
            </a:r>
          </a:p>
        </p:txBody>
      </p:sp>
      <p:pic>
        <p:nvPicPr>
          <p:cNvPr id="49159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2538413"/>
            <a:ext cx="262890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0" name="8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46BF66D-009B-4D5F-B646-7E9EFE179539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48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428"/>
    </mc:Choice>
    <mc:Fallback xmlns="">
      <p:transition spd="slow" advTm="654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5350" y="0"/>
            <a:ext cx="7772400" cy="914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chemeClr val="tx2">
                    <a:satMod val="200000"/>
                  </a:schemeClr>
                </a:solidFill>
              </a:rPr>
              <a:t>Bibliografía sugerida</a:t>
            </a:r>
            <a:endParaRPr lang="es-ES" dirty="0">
              <a:solidFill>
                <a:schemeClr val="tx2">
                  <a:satMod val="200000"/>
                </a:schemeClr>
              </a:solidFill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551818"/>
              </p:ext>
            </p:extLst>
          </p:nvPr>
        </p:nvGraphicFramePr>
        <p:xfrm>
          <a:off x="590550" y="784225"/>
          <a:ext cx="8077200" cy="563322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193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162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41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32816">
                <a:tc>
                  <a:txBody>
                    <a:bodyPr/>
                    <a:lstStyle/>
                    <a:p>
                      <a:pPr algn="ctr"/>
                      <a:r>
                        <a:rPr lang="es-ES" sz="3200" dirty="0" smtClean="0"/>
                        <a:t>Temática</a:t>
                      </a:r>
                      <a:endParaRPr lang="es-ES" sz="32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 smtClean="0"/>
                        <a:t>Título</a:t>
                      </a:r>
                      <a:endParaRPr lang="es-ES" sz="32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 smtClean="0"/>
                        <a:t>Autor</a:t>
                      </a:r>
                      <a:endParaRPr lang="es-ES" sz="3200" dirty="0"/>
                    </a:p>
                  </a:txBody>
                  <a:tcPr marT="45722" marB="45722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3294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General</a:t>
                      </a:r>
                      <a:endParaRPr lang="es-E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“Los materiales y las técnicas”</a:t>
                      </a:r>
                      <a:endParaRPr lang="es-E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Arq. Rogelio </a:t>
                      </a:r>
                      <a:r>
                        <a:rPr lang="es-ES" sz="1800" dirty="0" err="1" smtClean="0"/>
                        <a:t>Lambertucci</a:t>
                      </a:r>
                      <a:endParaRPr lang="es-ES" sz="1800" dirty="0"/>
                    </a:p>
                  </a:txBody>
                  <a:tcPr marT="45722" marB="45722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0111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General</a:t>
                      </a:r>
                      <a:endParaRPr lang="es-E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“ Enciclopedia de la construcción”</a:t>
                      </a:r>
                      <a:endParaRPr lang="es-E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s-ES" sz="1800" dirty="0" err="1" smtClean="0"/>
                        <a:t>Baud</a:t>
                      </a:r>
                      <a:endParaRPr lang="es-ES" sz="1800" dirty="0"/>
                    </a:p>
                  </a:txBody>
                  <a:tcPr marT="45722" marB="45722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3294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Mamposterías</a:t>
                      </a:r>
                      <a:endParaRPr lang="es-E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“Funciones de las paredes”</a:t>
                      </a:r>
                      <a:endParaRPr lang="es-E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Arq. Horacio O. Chamorro</a:t>
                      </a:r>
                      <a:endParaRPr lang="es-ES" sz="1800" dirty="0"/>
                    </a:p>
                  </a:txBody>
                  <a:tcPr marT="45722" marB="45722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0111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Bloques de cemento</a:t>
                      </a:r>
                      <a:endParaRPr lang="es-E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“Manual Técnico”</a:t>
                      </a:r>
                      <a:endParaRPr lang="es-E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s-ES" sz="1800" dirty="0" err="1" smtClean="0"/>
                        <a:t>Asoc</a:t>
                      </a:r>
                      <a:r>
                        <a:rPr lang="es-ES" sz="1800" dirty="0" smtClean="0"/>
                        <a:t>. </a:t>
                      </a:r>
                      <a:r>
                        <a:rPr lang="es-ES" sz="1800" dirty="0" err="1" smtClean="0"/>
                        <a:t>Arg</a:t>
                      </a:r>
                      <a:r>
                        <a:rPr lang="es-ES" sz="1800" dirty="0" smtClean="0"/>
                        <a:t>. Del bloque de cemento</a:t>
                      </a:r>
                      <a:endParaRPr lang="es-ES" sz="1800" dirty="0"/>
                    </a:p>
                  </a:txBody>
                  <a:tcPr marT="45722" marB="45722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33294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Mezclas</a:t>
                      </a:r>
                      <a:endParaRPr lang="es-E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“Yesos, cales y agregados</a:t>
                      </a:r>
                      <a:r>
                        <a:rPr lang="es-ES" sz="1800" baseline="0" dirty="0" smtClean="0"/>
                        <a:t> áridos o inertes</a:t>
                      </a:r>
                      <a:r>
                        <a:rPr lang="es-ES" sz="1800" dirty="0" smtClean="0"/>
                        <a:t>”</a:t>
                      </a:r>
                      <a:endParaRPr lang="es-E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Arq. Ernesto </a:t>
                      </a:r>
                      <a:r>
                        <a:rPr lang="es-ES" sz="1800" dirty="0" err="1" smtClean="0"/>
                        <a:t>Schuster</a:t>
                      </a:r>
                      <a:endParaRPr lang="es-ES" sz="1800" dirty="0"/>
                    </a:p>
                  </a:txBody>
                  <a:tcPr marT="45722" marB="45722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33294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Normas IRAM-CIRSOC</a:t>
                      </a:r>
                      <a:endParaRPr lang="es-E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“ </a:t>
                      </a:r>
                      <a:r>
                        <a:rPr lang="es-ES" sz="1800" dirty="0" err="1" smtClean="0"/>
                        <a:t>Cirsoc</a:t>
                      </a:r>
                      <a:r>
                        <a:rPr lang="es-ES" sz="1800" dirty="0" smtClean="0"/>
                        <a:t> 201</a:t>
                      </a:r>
                      <a:r>
                        <a:rPr lang="es-ES" sz="1800" baseline="0" dirty="0" smtClean="0"/>
                        <a:t> y anexos”</a:t>
                      </a:r>
                      <a:endParaRPr lang="es-E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IRAM</a:t>
                      </a:r>
                      <a:endParaRPr lang="es-ES" sz="1800" dirty="0"/>
                    </a:p>
                  </a:txBody>
                  <a:tcPr marT="45722" marB="45722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40111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Hormigón</a:t>
                      </a:r>
                      <a:endParaRPr lang="es-E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“Hormigón armado y Hormigón pretensado”</a:t>
                      </a:r>
                      <a:endParaRPr lang="es-ES" sz="1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Dr. </a:t>
                      </a:r>
                      <a:r>
                        <a:rPr lang="es-ES" sz="1800" dirty="0" err="1" smtClean="0"/>
                        <a:t>Hubert</a:t>
                      </a:r>
                      <a:r>
                        <a:rPr lang="es-ES" sz="1800" dirty="0" smtClean="0"/>
                        <a:t> </a:t>
                      </a:r>
                      <a:r>
                        <a:rPr lang="es-ES" sz="1800" dirty="0" err="1" smtClean="0"/>
                        <a:t>Rusch</a:t>
                      </a:r>
                      <a:endParaRPr lang="es-ES" sz="1800" dirty="0"/>
                    </a:p>
                  </a:txBody>
                  <a:tcPr marT="45722" marB="45722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40111">
                <a:tc>
                  <a:txBody>
                    <a:bodyPr/>
                    <a:lstStyle/>
                    <a:p>
                      <a:r>
                        <a:rPr lang="es-ES" sz="1800" b="1" dirty="0" smtClean="0"/>
                        <a:t>Morteros</a:t>
                      </a:r>
                      <a:endParaRPr lang="es-ES" sz="1800" b="1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Construir también es diseñar</a:t>
                      </a:r>
                      <a:endParaRPr lang="es-E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r>
                        <a:rPr lang="es-ES" sz="1800" b="1" dirty="0" smtClean="0"/>
                        <a:t>Codina, </a:t>
                      </a:r>
                      <a:r>
                        <a:rPr lang="es-ES" sz="1800" b="1" dirty="0" err="1" smtClean="0"/>
                        <a:t>Zanni</a:t>
                      </a:r>
                      <a:r>
                        <a:rPr lang="es-ES" sz="1800" b="1" dirty="0" smtClean="0"/>
                        <a:t>, </a:t>
                      </a:r>
                      <a:r>
                        <a:rPr lang="es-ES" sz="1800" b="1" dirty="0" err="1" smtClean="0"/>
                        <a:t>Pfund</a:t>
                      </a:r>
                      <a:endParaRPr lang="es-ES" sz="1800" b="1" dirty="0"/>
                    </a:p>
                  </a:txBody>
                  <a:tcPr marT="45722" marB="45722"/>
                </a:tc>
                <a:extLst>
                  <a:ext uri="{0D108BD9-81ED-4DB2-BD59-A6C34878D82A}">
                    <a16:rowId xmlns="" xmlns:a16="http://schemas.microsoft.com/office/drawing/2014/main" val="2864110448"/>
                  </a:ext>
                </a:extLst>
              </a:tr>
            </a:tbl>
          </a:graphicData>
        </a:graphic>
      </p:graphicFrame>
      <p:sp>
        <p:nvSpPr>
          <p:cNvPr id="64553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F3EEC73-CDDF-48E5-BCF0-C60AEFEEB9BE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22"/>
    </mc:Choice>
    <mc:Fallback xmlns="">
      <p:transition spd="slow" advTm="694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Text Box 2"/>
          <p:cNvSpPr txBox="1">
            <a:spLocks noChangeArrowheads="1"/>
          </p:cNvSpPr>
          <p:nvPr/>
        </p:nvSpPr>
        <p:spPr bwMode="auto">
          <a:xfrm>
            <a:off x="1854200" y="2425700"/>
            <a:ext cx="55372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s-ES_tradnl" b="1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26307" name="Text Box 3"/>
          <p:cNvSpPr txBox="1">
            <a:spLocks noChangeArrowheads="1"/>
          </p:cNvSpPr>
          <p:nvPr/>
        </p:nvSpPr>
        <p:spPr bwMode="auto">
          <a:xfrm>
            <a:off x="730249" y="965200"/>
            <a:ext cx="7873423" cy="567847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66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¡¡¡ IMPORTANTE !!!</a:t>
            </a:r>
          </a:p>
          <a:p>
            <a:pPr algn="ctr">
              <a:spcBef>
                <a:spcPct val="50000"/>
              </a:spcBef>
              <a:defRPr/>
            </a:pPr>
            <a:r>
              <a:rPr lang="es-ES" sz="6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La CLASE TEÓRICA </a:t>
            </a:r>
            <a:r>
              <a:rPr lang="es-ES" sz="6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NO</a:t>
            </a:r>
            <a:r>
              <a:rPr lang="es-ES" sz="6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REEMPLAZA al ESTUDIO</a:t>
            </a:r>
            <a:endParaRPr lang="es-ES" sz="6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5548" name="6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9039786-23AB-4E0A-BD09-B492700A4546}" type="slidenum">
              <a:rPr lang="es-ES" altLang="es-AR" sz="1200">
                <a:solidFill>
                  <a:schemeClr val="tx2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es-ES" altLang="es-AR" sz="120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391"/>
    </mc:Choice>
    <mc:Fallback xmlns="">
      <p:transition spd="slow" advTm="563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28|66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0.8|19.5|9|30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6971</TotalTime>
  <Words>2051</Words>
  <Application>Microsoft Office PowerPoint</Application>
  <PresentationFormat>Presentación en pantalla (4:3)</PresentationFormat>
  <Paragraphs>317</Paragraphs>
  <Slides>43</Slides>
  <Notes>0</Notes>
  <HiddenSlides>0</HiddenSlides>
  <MMClips>43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4" baseType="lpstr">
      <vt:lpstr>Metro</vt:lpstr>
      <vt:lpstr>Presentación de PowerPoint</vt:lpstr>
      <vt:lpstr>MORTEROS</vt:lpstr>
      <vt:lpstr>Presentación de PowerPoint</vt:lpstr>
      <vt:lpstr>Los Morteros:</vt:lpstr>
      <vt:lpstr>Presentación de PowerPoint</vt:lpstr>
      <vt:lpstr>Tipos de morteros</vt:lpstr>
      <vt:lpstr>Presentación de PowerPoint</vt:lpstr>
      <vt:lpstr>Presentación de PowerPoint</vt:lpstr>
      <vt:lpstr>Presentación de PowerPoint</vt:lpstr>
      <vt:lpstr>...sobre los áridos.</vt:lpstr>
      <vt:lpstr>El agua de amasado</vt:lpstr>
      <vt:lpstr>PROPIEDADES DE LOS MORTEROS EN ESTADO  FRESCO</vt:lpstr>
      <vt:lpstr>Que es la trabajabilidad de un mortero ?</vt:lpstr>
      <vt:lpstr>PROPIEDADES DE LOS MORTEROS EN ESTADO ENDURECIDO</vt:lpstr>
      <vt:lpstr>La adherencia</vt:lpstr>
      <vt:lpstr>RESISTENCIA A LA COMPRESIÓN</vt:lpstr>
      <vt:lpstr>POROSIDAD Y PERMEABILIDAD</vt:lpstr>
      <vt:lpstr>Durabilidad</vt:lpstr>
      <vt:lpstr>Cambio de volumen</vt:lpstr>
      <vt:lpstr>Cualidades de los morteros, en relación a los ligantes:</vt:lpstr>
      <vt:lpstr>MORTEROS CON CAL</vt:lpstr>
      <vt:lpstr>Presentación de PowerPoint</vt:lpstr>
      <vt:lpstr>LOS  MORTEROS  MIXTOS: </vt:lpstr>
      <vt:lpstr>FRAGUADO</vt:lpstr>
      <vt:lpstr>Presentación de PowerPoint</vt:lpstr>
      <vt:lpstr>Producción industrial de morteros</vt:lpstr>
      <vt:lpstr>Presentación de PowerPoint</vt:lpstr>
      <vt:lpstr>Mezclado mecánico</vt:lpstr>
      <vt:lpstr>Su colocación en obra</vt:lpstr>
      <vt:lpstr>Presentación de PowerPoint</vt:lpstr>
      <vt:lpstr>Presentación de PowerPoint</vt:lpstr>
      <vt:lpstr>EL DOSAJE</vt:lpstr>
      <vt:lpstr>Dosaje por volumen</vt:lpstr>
      <vt:lpstr>Que son los coeficientes de aporte?</vt:lpstr>
      <vt:lpstr>Presentación de PowerPoint</vt:lpstr>
      <vt:lpstr>Coeficiente de aporte de los principales materiales</vt:lpstr>
      <vt:lpstr>CANTIDAD DE AGUA EN PORCENTAJE DE LA SUMA DE VOLÚMENES DE LOS MATERIALES SUELTOS INTERVINIENTES</vt:lpstr>
      <vt:lpstr>Presentación de PowerPoint</vt:lpstr>
      <vt:lpstr>RECOMENDACIONES EN EL USO DEL CEMENTO DE ALBAÑILERÍA</vt:lpstr>
      <vt:lpstr>Incompatibilidades</vt:lpstr>
      <vt:lpstr>Nuevas prestaciones</vt:lpstr>
      <vt:lpstr>Bibliografía sugerida</vt:lpstr>
      <vt:lpstr>Presentación de PowerPoint</vt:lpstr>
    </vt:vector>
  </TitlesOfParts>
  <Company>Personal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Usuaro</dc:creator>
  <cp:lastModifiedBy>BANGHO</cp:lastModifiedBy>
  <cp:revision>348</cp:revision>
  <dcterms:created xsi:type="dcterms:W3CDTF">2003-06-04T00:17:59Z</dcterms:created>
  <dcterms:modified xsi:type="dcterms:W3CDTF">2024-08-19T20:51:19Z</dcterms:modified>
</cp:coreProperties>
</file>