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9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68" r:id="rId16"/>
    <p:sldId id="318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310" r:id="rId29"/>
    <p:sldId id="309" r:id="rId30"/>
    <p:sldId id="311" r:id="rId31"/>
    <p:sldId id="281" r:id="rId32"/>
    <p:sldId id="312" r:id="rId33"/>
    <p:sldId id="314" r:id="rId34"/>
    <p:sldId id="313" r:id="rId35"/>
    <p:sldId id="282" r:id="rId36"/>
    <p:sldId id="283" r:id="rId37"/>
    <p:sldId id="284" r:id="rId38"/>
    <p:sldId id="285" r:id="rId39"/>
    <p:sldId id="287" r:id="rId40"/>
    <p:sldId id="289" r:id="rId41"/>
    <p:sldId id="288" r:id="rId42"/>
    <p:sldId id="295" r:id="rId43"/>
    <p:sldId id="296" r:id="rId44"/>
    <p:sldId id="317" r:id="rId45"/>
    <p:sldId id="298" r:id="rId46"/>
    <p:sldId id="299" r:id="rId47"/>
    <p:sldId id="319" r:id="rId48"/>
    <p:sldId id="307" r:id="rId49"/>
    <p:sldId id="300" r:id="rId50"/>
    <p:sldId id="301" r:id="rId51"/>
    <p:sldId id="302" r:id="rId52"/>
    <p:sldId id="308" r:id="rId53"/>
  </p:sldIdLst>
  <p:sldSz cx="12192000" cy="6858000"/>
  <p:notesSz cx="6858000" cy="9144000"/>
  <p:defaultTextStyle>
    <a:defPPr>
      <a:defRPr lang="es-A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381D9"/>
    <a:srgbClr val="6A2D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58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ableStyles" Target="tableStyle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 smtClean="0"/>
              <a:t>Haga clic para editar el estilo de subtítulo del patrón</a:t>
            </a:r>
            <a:endParaRPr lang="es-AR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2217739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293839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3090309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1536341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2105509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1366583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1674492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598453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AR" dirty="0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1322850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1546319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38088709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D90D0CD-9FD8-4805-8251-EFFF22A3F7ED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101375"/>
      </p:ext>
    </p:extLst>
  </p:cSld>
  <p:clrMapOvr>
    <a:masterClrMapping/>
  </p:clrMapOvr>
  <p:transition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09C3E7-46AF-4F17-AE8F-8EE3B570035A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796038"/>
      </p:ext>
    </p:extLst>
  </p:cSld>
  <p:clrMapOvr>
    <a:masterClrMapping/>
  </p:clrMapOvr>
  <p:transition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F609D2D-1CA0-4946-AC52-26E1BBDCA9DE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015435"/>
      </p:ext>
    </p:extLst>
  </p:cSld>
  <p:clrMapOvr>
    <a:masterClrMapping/>
  </p:clrMapOvr>
  <p:transition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696C6E9-0302-40B5-A0DC-46B9456DA8B3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623585"/>
      </p:ext>
    </p:extLst>
  </p:cSld>
  <p:clrMapOvr>
    <a:masterClrMapping/>
  </p:clrMapOvr>
  <p:transition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B18C037-3329-42FD-9748-0A7F24C414CD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13959"/>
      </p:ext>
    </p:extLst>
  </p:cSld>
  <p:clrMapOvr>
    <a:masterClrMapping/>
  </p:clrMapOvr>
  <p:transition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5D5B762-E7E5-4DE9-9C9A-B38BEEB3515B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479868"/>
      </p:ext>
    </p:extLst>
  </p:cSld>
  <p:clrMapOvr>
    <a:masterClrMapping/>
  </p:clrMapOvr>
  <p:transition>
    <p:randomBar dir="vert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6912764-5621-4C62-9C00-FC8049BE7037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811619"/>
      </p:ext>
    </p:extLst>
  </p:cSld>
  <p:clrMapOvr>
    <a:masterClrMapping/>
  </p:clrMapOvr>
  <p:transition>
    <p:randomBar dir="vert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7AF78EC-1602-4B1A-96E1-317190C4B278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062306"/>
      </p:ext>
    </p:extLst>
  </p:cSld>
  <p:clrMapOvr>
    <a:masterClrMapping/>
  </p:clrMapOvr>
  <p:transition>
    <p:randomBar dir="vert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F3DC846-E40C-4352-B96A-276FDB4694EA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003194"/>
      </p:ext>
    </p:extLst>
  </p:cSld>
  <p:clrMapOvr>
    <a:masterClrMapping/>
  </p:clrMapOvr>
  <p:transition>
    <p:randomBar dir="vert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BCF4AB9-2FCB-48A1-BB1B-3E00E8ADD1B7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876813"/>
      </p:ext>
    </p:extLst>
  </p:cSld>
  <p:clrMapOvr>
    <a:masterClrMapping/>
  </p:clrMapOvr>
  <p:transition>
    <p:randomBar dir="vert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4D1F026-86CB-4EE5-A83B-7A7403005BE3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8756243"/>
      </p:ext>
    </p:extLst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B24A9-6136-46FA-B994-641AD887CD51}" type="datetimeFigureOut">
              <a:rPr lang="es-AR" smtClean="0"/>
              <a:t>26/8/2025</a:t>
            </a:fld>
            <a:endParaRPr lang="es-AR" dirty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AR" dirty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E279A-2A55-4AA3-9762-55BE64BCC290}" type="slidenum">
              <a:rPr lang="es-AR" smtClean="0"/>
              <a:t>‹Nº›</a:t>
            </a:fld>
            <a:endParaRPr lang="es-AR" dirty="0"/>
          </a:p>
        </p:txBody>
      </p:sp>
    </p:spTree>
    <p:extLst>
      <p:ext uri="{BB962C8B-B14F-4D97-AF65-F5344CB8AC3E}">
        <p14:creationId xmlns:p14="http://schemas.microsoft.com/office/powerpoint/2010/main" val="2173879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A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s-AR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s-AR" smtClean="0"/>
              <a:t>Click to edit Master text styles</a:t>
            </a:r>
          </a:p>
          <a:p>
            <a:pPr lvl="1"/>
            <a:r>
              <a:rPr lang="en-US" altLang="es-AR" smtClean="0"/>
              <a:t>Second level</a:t>
            </a:r>
          </a:p>
          <a:p>
            <a:pPr lvl="2"/>
            <a:r>
              <a:rPr lang="en-US" altLang="es-AR" smtClean="0"/>
              <a:t>Third level</a:t>
            </a:r>
          </a:p>
          <a:p>
            <a:pPr lvl="3"/>
            <a:r>
              <a:rPr lang="en-US" altLang="es-AR" smtClean="0"/>
              <a:t>Fourth level</a:t>
            </a:r>
          </a:p>
          <a:p>
            <a:pPr lvl="4"/>
            <a:r>
              <a:rPr lang="en-US" altLang="es-AR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2ABFAF9-CDC7-415C-BD1E-14B13A3EC398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078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randomBar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1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7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png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openxmlformats.org/officeDocument/2006/relationships/image" Target="../media/image28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2.jpeg"/><Relationship Id="rId12" Type="http://schemas.openxmlformats.org/officeDocument/2006/relationships/image" Target="../media/image27.jpe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1.jpeg"/><Relationship Id="rId11" Type="http://schemas.openxmlformats.org/officeDocument/2006/relationships/image" Target="../media/image26.jpeg"/><Relationship Id="rId5" Type="http://schemas.openxmlformats.org/officeDocument/2006/relationships/image" Target="../media/image20.jpeg"/><Relationship Id="rId10" Type="http://schemas.openxmlformats.org/officeDocument/2006/relationships/image" Target="../media/image25.jpeg"/><Relationship Id="rId4" Type="http://schemas.openxmlformats.org/officeDocument/2006/relationships/image" Target="../media/image19.png"/><Relationship Id="rId9" Type="http://schemas.openxmlformats.org/officeDocument/2006/relationships/image" Target="../media/image24.jpeg"/><Relationship Id="rId1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2.jpe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1.jpeg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6.jpe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5.jpeg"/><Relationship Id="rId11" Type="http://schemas.openxmlformats.org/officeDocument/2006/relationships/image" Target="../media/image2.png"/><Relationship Id="rId5" Type="http://schemas.microsoft.com/office/2007/relationships/hdphoto" Target="../media/hdphoto1.wdp"/><Relationship Id="rId10" Type="http://schemas.openxmlformats.org/officeDocument/2006/relationships/image" Target="../media/image38.png"/><Relationship Id="rId4" Type="http://schemas.openxmlformats.org/officeDocument/2006/relationships/image" Target="../media/image34.png"/><Relationship Id="rId9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2.jpe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41.jpeg"/><Relationship Id="rId11" Type="http://schemas.openxmlformats.org/officeDocument/2006/relationships/image" Target="../media/image2.png"/><Relationship Id="rId5" Type="http://schemas.openxmlformats.org/officeDocument/2006/relationships/image" Target="../media/image40.jpeg"/><Relationship Id="rId10" Type="http://schemas.openxmlformats.org/officeDocument/2006/relationships/image" Target="../media/image45.jpeg"/><Relationship Id="rId4" Type="http://schemas.openxmlformats.org/officeDocument/2006/relationships/image" Target="../media/image39.jpeg"/><Relationship Id="rId9" Type="http://schemas.openxmlformats.org/officeDocument/2006/relationships/image" Target="../media/image4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4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4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image" Target="../media/image4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50.png"/><Relationship Id="rId4" Type="http://schemas.openxmlformats.org/officeDocument/2006/relationships/image" Target="../media/image49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4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png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9.jpe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58.png"/><Relationship Id="rId5" Type="http://schemas.openxmlformats.org/officeDocument/2006/relationships/image" Target="../media/image57.jpeg"/><Relationship Id="rId4" Type="http://schemas.openxmlformats.org/officeDocument/2006/relationships/image" Target="../media/image56.jpeg"/><Relationship Id="rId9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jpeg"/><Relationship Id="rId13" Type="http://schemas.openxmlformats.org/officeDocument/2006/relationships/image" Target="../media/image70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4.jpeg"/><Relationship Id="rId12" Type="http://schemas.openxmlformats.org/officeDocument/2006/relationships/image" Target="../media/image69.jpeg"/><Relationship Id="rId2" Type="http://schemas.openxmlformats.org/officeDocument/2006/relationships/audio" Target="../media/media20.m4a"/><Relationship Id="rId16" Type="http://schemas.openxmlformats.org/officeDocument/2006/relationships/image" Target="../media/image2.png"/><Relationship Id="rId1" Type="http://schemas.microsoft.com/office/2007/relationships/media" Target="../media/media20.m4a"/><Relationship Id="rId6" Type="http://schemas.openxmlformats.org/officeDocument/2006/relationships/image" Target="../media/image63.jpeg"/><Relationship Id="rId11" Type="http://schemas.openxmlformats.org/officeDocument/2006/relationships/image" Target="../media/image68.jpeg"/><Relationship Id="rId5" Type="http://schemas.openxmlformats.org/officeDocument/2006/relationships/image" Target="../media/image62.jpeg"/><Relationship Id="rId15" Type="http://schemas.openxmlformats.org/officeDocument/2006/relationships/image" Target="../media/image72.jpeg"/><Relationship Id="rId10" Type="http://schemas.openxmlformats.org/officeDocument/2006/relationships/image" Target="../media/image67.jpeg"/><Relationship Id="rId4" Type="http://schemas.openxmlformats.org/officeDocument/2006/relationships/image" Target="../media/image61.jpeg"/><Relationship Id="rId9" Type="http://schemas.openxmlformats.org/officeDocument/2006/relationships/image" Target="../media/image66.jpeg"/><Relationship Id="rId14" Type="http://schemas.openxmlformats.org/officeDocument/2006/relationships/image" Target="../media/image71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6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75.jpeg"/><Relationship Id="rId5" Type="http://schemas.openxmlformats.org/officeDocument/2006/relationships/image" Target="../media/image74.jpeg"/><Relationship Id="rId10" Type="http://schemas.openxmlformats.org/officeDocument/2006/relationships/image" Target="../media/image2.png"/><Relationship Id="rId4" Type="http://schemas.openxmlformats.org/officeDocument/2006/relationships/image" Target="../media/image73.jpeg"/><Relationship Id="rId9" Type="http://schemas.openxmlformats.org/officeDocument/2006/relationships/image" Target="../media/image78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2.jpe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81.png"/><Relationship Id="rId5" Type="http://schemas.openxmlformats.org/officeDocument/2006/relationships/image" Target="../media/image80.jpeg"/><Relationship Id="rId4" Type="http://schemas.openxmlformats.org/officeDocument/2006/relationships/image" Target="../media/image79.jpeg"/><Relationship Id="rId9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2.png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9.jpeg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88.png"/><Relationship Id="rId5" Type="http://schemas.openxmlformats.org/officeDocument/2006/relationships/image" Target="../media/image87.jpeg"/><Relationship Id="rId10" Type="http://schemas.openxmlformats.org/officeDocument/2006/relationships/image" Target="../media/image2.png"/><Relationship Id="rId4" Type="http://schemas.openxmlformats.org/officeDocument/2006/relationships/image" Target="../media/image86.jpeg"/><Relationship Id="rId9" Type="http://schemas.openxmlformats.org/officeDocument/2006/relationships/image" Target="../media/image9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95.jpeg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94.jpeg"/><Relationship Id="rId11" Type="http://schemas.openxmlformats.org/officeDocument/2006/relationships/image" Target="../media/image2.png"/><Relationship Id="rId5" Type="http://schemas.openxmlformats.org/officeDocument/2006/relationships/image" Target="../media/image93.png"/><Relationship Id="rId10" Type="http://schemas.openxmlformats.org/officeDocument/2006/relationships/image" Target="../media/image98.png"/><Relationship Id="rId4" Type="http://schemas.openxmlformats.org/officeDocument/2006/relationships/image" Target="../media/image92.jpeg"/><Relationship Id="rId9" Type="http://schemas.openxmlformats.org/officeDocument/2006/relationships/image" Target="../media/image97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jpe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02.jpeg"/><Relationship Id="rId12" Type="http://schemas.openxmlformats.org/officeDocument/2006/relationships/image" Target="../media/image107.jpeg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101.png"/><Relationship Id="rId11" Type="http://schemas.openxmlformats.org/officeDocument/2006/relationships/image" Target="../media/image106.jpeg"/><Relationship Id="rId5" Type="http://schemas.openxmlformats.org/officeDocument/2006/relationships/image" Target="../media/image100.jpeg"/><Relationship Id="rId10" Type="http://schemas.openxmlformats.org/officeDocument/2006/relationships/image" Target="../media/image105.jpeg"/><Relationship Id="rId4" Type="http://schemas.openxmlformats.org/officeDocument/2006/relationships/image" Target="../media/image99.jpeg"/><Relationship Id="rId9" Type="http://schemas.openxmlformats.org/officeDocument/2006/relationships/image" Target="../media/image10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110.jpeg"/><Relationship Id="rId5" Type="http://schemas.openxmlformats.org/officeDocument/2006/relationships/image" Target="../media/image109.jpeg"/><Relationship Id="rId4" Type="http://schemas.openxmlformats.org/officeDocument/2006/relationships/image" Target="../media/image108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14.jpeg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113.jpeg"/><Relationship Id="rId5" Type="http://schemas.openxmlformats.org/officeDocument/2006/relationships/image" Target="../media/image112.jpeg"/><Relationship Id="rId4" Type="http://schemas.openxmlformats.org/officeDocument/2006/relationships/image" Target="../media/image111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18.jpeg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117.jpeg"/><Relationship Id="rId5" Type="http://schemas.openxmlformats.org/officeDocument/2006/relationships/image" Target="../media/image116.jpeg"/><Relationship Id="rId4" Type="http://schemas.openxmlformats.org/officeDocument/2006/relationships/image" Target="../media/image115.jpeg"/><Relationship Id="rId9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23.jpeg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122.jpeg"/><Relationship Id="rId5" Type="http://schemas.openxmlformats.org/officeDocument/2006/relationships/image" Target="../media/image121.jpeg"/><Relationship Id="rId4" Type="http://schemas.openxmlformats.org/officeDocument/2006/relationships/image" Target="../media/image120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26.jpeg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microsoft.com/office/2007/relationships/hdphoto" Target="../media/hdphoto3.wdp"/><Relationship Id="rId5" Type="http://schemas.openxmlformats.org/officeDocument/2006/relationships/image" Target="../media/image125.png"/><Relationship Id="rId4" Type="http://schemas.openxmlformats.org/officeDocument/2006/relationships/image" Target="../media/image124.png"/><Relationship Id="rId9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1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30.jpeg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129.jpeg"/><Relationship Id="rId5" Type="http://schemas.openxmlformats.org/officeDocument/2006/relationships/image" Target="../media/image128.jpeg"/><Relationship Id="rId4" Type="http://schemas.openxmlformats.org/officeDocument/2006/relationships/image" Target="../media/image126.jpeg"/><Relationship Id="rId9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2.png"/><Relationship Id="rId5" Type="http://schemas.microsoft.com/office/2007/relationships/hdphoto" Target="../media/hdphoto4.wdp"/><Relationship Id="rId4" Type="http://schemas.openxmlformats.org/officeDocument/2006/relationships/image" Target="../media/image132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36.jpeg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135.jpeg"/><Relationship Id="rId5" Type="http://schemas.openxmlformats.org/officeDocument/2006/relationships/image" Target="../media/image134.jpeg"/><Relationship Id="rId4" Type="http://schemas.openxmlformats.org/officeDocument/2006/relationships/image" Target="../media/image133.jpeg"/><Relationship Id="rId9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1.jpeg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140.jpeg"/><Relationship Id="rId11" Type="http://schemas.openxmlformats.org/officeDocument/2006/relationships/image" Target="../media/image2.png"/><Relationship Id="rId5" Type="http://schemas.openxmlformats.org/officeDocument/2006/relationships/image" Target="../media/image139.jpeg"/><Relationship Id="rId10" Type="http://schemas.openxmlformats.org/officeDocument/2006/relationships/image" Target="../media/image144.jpeg"/><Relationship Id="rId4" Type="http://schemas.openxmlformats.org/officeDocument/2006/relationships/image" Target="../media/image138.jpeg"/><Relationship Id="rId9" Type="http://schemas.openxmlformats.org/officeDocument/2006/relationships/image" Target="../media/image14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4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8.png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147.jpeg"/><Relationship Id="rId5" Type="http://schemas.openxmlformats.org/officeDocument/2006/relationships/image" Target="../media/image146.jpeg"/><Relationship Id="rId4" Type="http://schemas.openxmlformats.org/officeDocument/2006/relationships/image" Target="../media/image145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2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51.jpeg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150.png"/><Relationship Id="rId5" Type="http://schemas.microsoft.com/office/2007/relationships/hdphoto" Target="../media/hdphoto5.wdp"/><Relationship Id="rId4" Type="http://schemas.openxmlformats.org/officeDocument/2006/relationships/image" Target="../media/image149.png"/><Relationship Id="rId9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7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56.png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image" Target="../media/image155.jpeg"/><Relationship Id="rId5" Type="http://schemas.openxmlformats.org/officeDocument/2006/relationships/image" Target="../media/image154.png"/><Relationship Id="rId4" Type="http://schemas.openxmlformats.org/officeDocument/2006/relationships/image" Target="../media/image153.jpeg"/><Relationship Id="rId9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2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61.jpeg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image" Target="../media/image160.jpeg"/><Relationship Id="rId5" Type="http://schemas.openxmlformats.org/officeDocument/2006/relationships/image" Target="../media/image159.jpeg"/><Relationship Id="rId10" Type="http://schemas.openxmlformats.org/officeDocument/2006/relationships/image" Target="../media/image2.png"/><Relationship Id="rId4" Type="http://schemas.openxmlformats.org/officeDocument/2006/relationships/image" Target="../media/image158.jpeg"/><Relationship Id="rId9" Type="http://schemas.openxmlformats.org/officeDocument/2006/relationships/image" Target="../media/image163.jpe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8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67.png"/><Relationship Id="rId12" Type="http://schemas.openxmlformats.org/officeDocument/2006/relationships/image" Target="../media/image2.png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166.jpeg"/><Relationship Id="rId11" Type="http://schemas.openxmlformats.org/officeDocument/2006/relationships/image" Target="../media/image171.jpeg"/><Relationship Id="rId5" Type="http://schemas.openxmlformats.org/officeDocument/2006/relationships/image" Target="../media/image165.png"/><Relationship Id="rId10" Type="http://schemas.openxmlformats.org/officeDocument/2006/relationships/image" Target="../media/image170.png"/><Relationship Id="rId4" Type="http://schemas.openxmlformats.org/officeDocument/2006/relationships/image" Target="../media/image164.jpeg"/><Relationship Id="rId9" Type="http://schemas.openxmlformats.org/officeDocument/2006/relationships/image" Target="../media/image169.jpe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6.png"/><Relationship Id="rId13" Type="http://schemas.openxmlformats.org/officeDocument/2006/relationships/image" Target="../media/image181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75.jpeg"/><Relationship Id="rId12" Type="http://schemas.openxmlformats.org/officeDocument/2006/relationships/image" Target="../media/image180.jpeg"/><Relationship Id="rId17" Type="http://schemas.openxmlformats.org/officeDocument/2006/relationships/image" Target="../media/image2.png"/><Relationship Id="rId2" Type="http://schemas.openxmlformats.org/officeDocument/2006/relationships/audio" Target="../media/media42.m4a"/><Relationship Id="rId16" Type="http://schemas.openxmlformats.org/officeDocument/2006/relationships/image" Target="../media/image184.jpeg"/><Relationship Id="rId1" Type="http://schemas.microsoft.com/office/2007/relationships/media" Target="../media/media42.m4a"/><Relationship Id="rId6" Type="http://schemas.openxmlformats.org/officeDocument/2006/relationships/image" Target="../media/image174.png"/><Relationship Id="rId11" Type="http://schemas.openxmlformats.org/officeDocument/2006/relationships/image" Target="../media/image179.jpeg"/><Relationship Id="rId5" Type="http://schemas.openxmlformats.org/officeDocument/2006/relationships/image" Target="../media/image173.jpeg"/><Relationship Id="rId15" Type="http://schemas.openxmlformats.org/officeDocument/2006/relationships/image" Target="../media/image183.jpeg"/><Relationship Id="rId10" Type="http://schemas.openxmlformats.org/officeDocument/2006/relationships/image" Target="../media/image178.jpeg"/><Relationship Id="rId4" Type="http://schemas.openxmlformats.org/officeDocument/2006/relationships/image" Target="../media/image172.jpeg"/><Relationship Id="rId9" Type="http://schemas.openxmlformats.org/officeDocument/2006/relationships/image" Target="../media/image177.png"/><Relationship Id="rId14" Type="http://schemas.openxmlformats.org/officeDocument/2006/relationships/image" Target="../media/image182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image" Target="../media/image187.png"/><Relationship Id="rId5" Type="http://schemas.openxmlformats.org/officeDocument/2006/relationships/image" Target="../media/image186.gif"/><Relationship Id="rId4" Type="http://schemas.openxmlformats.org/officeDocument/2006/relationships/image" Target="../media/image185.jpe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2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91.jpeg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6" Type="http://schemas.openxmlformats.org/officeDocument/2006/relationships/image" Target="../media/image190.png"/><Relationship Id="rId5" Type="http://schemas.openxmlformats.org/officeDocument/2006/relationships/image" Target="../media/image189.jpeg"/><Relationship Id="rId10" Type="http://schemas.openxmlformats.org/officeDocument/2006/relationships/image" Target="../media/image2.png"/><Relationship Id="rId4" Type="http://schemas.openxmlformats.org/officeDocument/2006/relationships/image" Target="../media/image188.jpeg"/><Relationship Id="rId9" Type="http://schemas.openxmlformats.org/officeDocument/2006/relationships/image" Target="../media/image193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7.jpe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96.png"/><Relationship Id="rId12" Type="http://schemas.openxmlformats.org/officeDocument/2006/relationships/image" Target="../media/image201.jpeg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image" Target="../media/image195.png"/><Relationship Id="rId11" Type="http://schemas.openxmlformats.org/officeDocument/2006/relationships/image" Target="../media/image200.jpeg"/><Relationship Id="rId5" Type="http://schemas.openxmlformats.org/officeDocument/2006/relationships/image" Target="../media/image194.jpeg"/><Relationship Id="rId10" Type="http://schemas.openxmlformats.org/officeDocument/2006/relationships/image" Target="../media/image199.jpeg"/><Relationship Id="rId4" Type="http://schemas.openxmlformats.org/officeDocument/2006/relationships/image" Target="../media/image193.png"/><Relationship Id="rId9" Type="http://schemas.openxmlformats.org/officeDocument/2006/relationships/image" Target="../media/image198.jpe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5.pn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04.png"/><Relationship Id="rId12" Type="http://schemas.openxmlformats.org/officeDocument/2006/relationships/image" Target="../media/image209.jpeg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microsoft.com/office/2007/relationships/hdphoto" Target="../media/hdphoto6.wdp"/><Relationship Id="rId11" Type="http://schemas.openxmlformats.org/officeDocument/2006/relationships/image" Target="../media/image208.jpeg"/><Relationship Id="rId5" Type="http://schemas.openxmlformats.org/officeDocument/2006/relationships/image" Target="../media/image203.png"/><Relationship Id="rId10" Type="http://schemas.openxmlformats.org/officeDocument/2006/relationships/image" Target="../media/image207.jpeg"/><Relationship Id="rId4" Type="http://schemas.openxmlformats.org/officeDocument/2006/relationships/image" Target="../media/image202.jpeg"/><Relationship Id="rId9" Type="http://schemas.openxmlformats.org/officeDocument/2006/relationships/image" Target="../media/image206.jpe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4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3.jpeg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212.jpeg"/><Relationship Id="rId5" Type="http://schemas.openxmlformats.org/officeDocument/2006/relationships/image" Target="../media/image211.jpeg"/><Relationship Id="rId10" Type="http://schemas.openxmlformats.org/officeDocument/2006/relationships/image" Target="../media/image2.png"/><Relationship Id="rId4" Type="http://schemas.openxmlformats.org/officeDocument/2006/relationships/image" Target="../media/image210.jpeg"/><Relationship Id="rId9" Type="http://schemas.openxmlformats.org/officeDocument/2006/relationships/image" Target="../media/image215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6" Type="http://schemas.openxmlformats.org/officeDocument/2006/relationships/image" Target="../media/image2.png"/><Relationship Id="rId5" Type="http://schemas.openxmlformats.org/officeDocument/2006/relationships/image" Target="../media/image217.jpeg"/><Relationship Id="rId4" Type="http://schemas.openxmlformats.org/officeDocument/2006/relationships/image" Target="../media/image216.jpe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2.pn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21.jpeg"/><Relationship Id="rId12" Type="http://schemas.openxmlformats.org/officeDocument/2006/relationships/image" Target="../media/image225.jpeg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image" Target="../media/image220.png"/><Relationship Id="rId11" Type="http://schemas.openxmlformats.org/officeDocument/2006/relationships/image" Target="../media/image224.jpeg"/><Relationship Id="rId5" Type="http://schemas.openxmlformats.org/officeDocument/2006/relationships/image" Target="../media/image219.png"/><Relationship Id="rId10" Type="http://schemas.openxmlformats.org/officeDocument/2006/relationships/image" Target="../media/image223.jpeg"/><Relationship Id="rId4" Type="http://schemas.openxmlformats.org/officeDocument/2006/relationships/image" Target="../media/image218.png"/><Relationship Id="rId9" Type="http://schemas.microsoft.com/office/2007/relationships/hdphoto" Target="../media/hdphoto7.wdp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29.png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6" Type="http://schemas.openxmlformats.org/officeDocument/2006/relationships/image" Target="../media/image228.jpeg"/><Relationship Id="rId5" Type="http://schemas.openxmlformats.org/officeDocument/2006/relationships/image" Target="../media/image227.jpeg"/><Relationship Id="rId10" Type="http://schemas.openxmlformats.org/officeDocument/2006/relationships/image" Target="../media/image2.png"/><Relationship Id="rId4" Type="http://schemas.openxmlformats.org/officeDocument/2006/relationships/image" Target="../media/image226.jpeg"/><Relationship Id="rId9" Type="http://schemas.openxmlformats.org/officeDocument/2006/relationships/image" Target="../media/image231.jpe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6.jpe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235.jpeg"/><Relationship Id="rId12" Type="http://schemas.openxmlformats.org/officeDocument/2006/relationships/image" Target="../media/image240.jpeg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6" Type="http://schemas.openxmlformats.org/officeDocument/2006/relationships/image" Target="../media/image234.jpeg"/><Relationship Id="rId11" Type="http://schemas.openxmlformats.org/officeDocument/2006/relationships/image" Target="../media/image239.jpeg"/><Relationship Id="rId5" Type="http://schemas.openxmlformats.org/officeDocument/2006/relationships/image" Target="../media/image233.jpeg"/><Relationship Id="rId10" Type="http://schemas.openxmlformats.org/officeDocument/2006/relationships/image" Target="../media/image238.jpeg"/><Relationship Id="rId4" Type="http://schemas.openxmlformats.org/officeDocument/2006/relationships/image" Target="../media/image232.jpeg"/><Relationship Id="rId9" Type="http://schemas.openxmlformats.org/officeDocument/2006/relationships/image" Target="../media/image23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uadroTexto 5"/>
          <p:cNvSpPr txBox="1"/>
          <p:nvPr/>
        </p:nvSpPr>
        <p:spPr>
          <a:xfrm>
            <a:off x="1970479" y="1342153"/>
            <a:ext cx="805815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CATEDRA: </a:t>
            </a:r>
            <a:r>
              <a:rPr kumimoji="0" lang="es-AR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CONSTRUCCIONES  I – B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FAUD – UNC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AR" sz="18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AÑO </a:t>
            </a:r>
            <a:r>
              <a:rPr lang="es-AR" sz="2400" dirty="0" smtClean="0">
                <a:solidFill>
                  <a:schemeClr val="bg1"/>
                </a:solidFill>
                <a:latin typeface="Calibri" panose="020F0502020204030204"/>
              </a:rPr>
              <a:t>ACADEMICO</a:t>
            </a:r>
            <a:r>
              <a:rPr kumimoji="0" lang="es-AR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2025</a:t>
            </a:r>
          </a:p>
        </p:txBody>
      </p:sp>
      <p:sp>
        <p:nvSpPr>
          <p:cNvPr id="11" name="CuadroTexto 10"/>
          <p:cNvSpPr txBox="1"/>
          <p:nvPr/>
        </p:nvSpPr>
        <p:spPr>
          <a:xfrm>
            <a:off x="1115105" y="3122404"/>
            <a:ext cx="99536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TEMA: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4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TERMINACIONES SUPERFICIALES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AR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</a:rPr>
              <a:t>PISOS y REVESTIMIENTOS</a:t>
            </a:r>
            <a:endParaRPr kumimoji="0" lang="es-AR" sz="36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</a:endParaRPr>
          </a:p>
        </p:txBody>
      </p:sp>
      <p:pic>
        <p:nvPicPr>
          <p:cNvPr id="1030" name="Picture 6" descr="OPINIÓN SOBRE LA NORMATIVA DE REGULACIÓN, USOS Y OCUPACIÓN DEL EJIDO DEL  MUNICIPIO DE NONO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17" r="65573"/>
          <a:stretch/>
        </p:blipFill>
        <p:spPr bwMode="auto">
          <a:xfrm>
            <a:off x="5999554" y="495093"/>
            <a:ext cx="1958830" cy="68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OPINIÓN SOBRE LA NORMATIVA DE REGULACIÓN, USOS Y OCUPACIÓN DEL EJIDO DEL  MUNICIPIO DE NONO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59" t="18243"/>
          <a:stretch/>
        </p:blipFill>
        <p:spPr bwMode="auto">
          <a:xfrm>
            <a:off x="3966261" y="497805"/>
            <a:ext cx="1958830" cy="677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76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827"/>
    </mc:Choice>
    <mc:Fallback xmlns="">
      <p:transition spd="slow" advTm="868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6" name="Rectángulo 5"/>
          <p:cNvSpPr/>
          <p:nvPr/>
        </p:nvSpPr>
        <p:spPr>
          <a:xfrm>
            <a:off x="189633" y="119963"/>
            <a:ext cx="77027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¿Cuál es la función de las terminaciones superficiales?</a:t>
            </a:r>
            <a:endParaRPr lang="es-AR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ángulo 2"/>
          <p:cNvSpPr/>
          <p:nvPr/>
        </p:nvSpPr>
        <p:spPr>
          <a:xfrm>
            <a:off x="829100" y="2899953"/>
            <a:ext cx="3509555" cy="114953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TERMINACIONES SUPERFICIALES</a:t>
            </a:r>
            <a:endParaRPr lang="es-AR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Rectángulo 6"/>
          <p:cNvSpPr/>
          <p:nvPr/>
        </p:nvSpPr>
        <p:spPr>
          <a:xfrm>
            <a:off x="5248731" y="1558199"/>
            <a:ext cx="2162906" cy="43978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FUNCIONALES</a:t>
            </a:r>
            <a:endParaRPr lang="es-A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Rectángulo 8"/>
          <p:cNvSpPr/>
          <p:nvPr/>
        </p:nvSpPr>
        <p:spPr>
          <a:xfrm>
            <a:off x="5230671" y="3692433"/>
            <a:ext cx="2162906" cy="43978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PROTECCION</a:t>
            </a:r>
            <a:endParaRPr lang="es-A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Rectángulo 9"/>
          <p:cNvSpPr/>
          <p:nvPr/>
        </p:nvSpPr>
        <p:spPr>
          <a:xfrm>
            <a:off x="5230671" y="5339620"/>
            <a:ext cx="2180966" cy="43978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FORMALES</a:t>
            </a:r>
            <a:endParaRPr lang="es-A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Rectángulo 10"/>
          <p:cNvSpPr/>
          <p:nvPr/>
        </p:nvSpPr>
        <p:spPr>
          <a:xfrm>
            <a:off x="7980797" y="792480"/>
            <a:ext cx="2162906" cy="1971223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HIGIENE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AR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DURABILIDAD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AR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AR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OTROS</a:t>
            </a:r>
            <a:endParaRPr lang="es-A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Rectángulo 11"/>
          <p:cNvSpPr/>
          <p:nvPr/>
        </p:nvSpPr>
        <p:spPr>
          <a:xfrm>
            <a:off x="7980797" y="3214403"/>
            <a:ext cx="2162906" cy="1172539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HIDROFUGA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IGNIFUGA</a:t>
            </a:r>
            <a:endParaRPr lang="es-A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Rectángulo 12"/>
          <p:cNvSpPr/>
          <p:nvPr/>
        </p:nvSpPr>
        <p:spPr>
          <a:xfrm>
            <a:off x="7980797" y="4973242"/>
            <a:ext cx="2162906" cy="1172539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OCULTAMIENTO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SIMULACION</a:t>
            </a:r>
            <a:endParaRPr lang="es-A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Abrir llave 13"/>
          <p:cNvSpPr/>
          <p:nvPr/>
        </p:nvSpPr>
        <p:spPr>
          <a:xfrm>
            <a:off x="7481306" y="792479"/>
            <a:ext cx="307439" cy="1971223"/>
          </a:xfrm>
          <a:prstGeom prst="lef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>
              <a:solidFill>
                <a:schemeClr val="bg1"/>
              </a:solidFill>
            </a:endParaRPr>
          </a:p>
        </p:txBody>
      </p:sp>
      <p:sp>
        <p:nvSpPr>
          <p:cNvPr id="15" name="Abrir llave 14"/>
          <p:cNvSpPr/>
          <p:nvPr/>
        </p:nvSpPr>
        <p:spPr>
          <a:xfrm>
            <a:off x="7533467" y="3214403"/>
            <a:ext cx="307439" cy="1172539"/>
          </a:xfrm>
          <a:prstGeom prst="lef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>
              <a:solidFill>
                <a:schemeClr val="bg1"/>
              </a:solidFill>
            </a:endParaRPr>
          </a:p>
        </p:txBody>
      </p:sp>
      <p:sp>
        <p:nvSpPr>
          <p:cNvPr id="16" name="Abrir llave 15"/>
          <p:cNvSpPr/>
          <p:nvPr/>
        </p:nvSpPr>
        <p:spPr>
          <a:xfrm>
            <a:off x="7542497" y="4973242"/>
            <a:ext cx="307439" cy="1172539"/>
          </a:xfrm>
          <a:prstGeom prst="lef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>
              <a:solidFill>
                <a:schemeClr val="bg1"/>
              </a:solidFill>
            </a:endParaRPr>
          </a:p>
        </p:txBody>
      </p:sp>
      <p:sp>
        <p:nvSpPr>
          <p:cNvPr id="17" name="Abrir llave 16"/>
          <p:cNvSpPr/>
          <p:nvPr/>
        </p:nvSpPr>
        <p:spPr>
          <a:xfrm>
            <a:off x="4670684" y="792478"/>
            <a:ext cx="307439" cy="5353303"/>
          </a:xfrm>
          <a:prstGeom prst="lef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>
              <a:solidFill>
                <a:schemeClr val="bg1"/>
              </a:solidFill>
            </a:endParaRP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444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193"/>
    </mc:Choice>
    <mc:Fallback xmlns="">
      <p:transition spd="slow" advTm="111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4" name="Rectángulo 3"/>
          <p:cNvSpPr/>
          <p:nvPr/>
        </p:nvSpPr>
        <p:spPr>
          <a:xfrm>
            <a:off x="591837" y="324836"/>
            <a:ext cx="10927809" cy="46821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TIPOS DE REVESTIMIENTOS</a:t>
            </a:r>
            <a:endParaRPr lang="es-AR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Rectángulo 5"/>
          <p:cNvSpPr/>
          <p:nvPr/>
        </p:nvSpPr>
        <p:spPr>
          <a:xfrm>
            <a:off x="591838" y="902913"/>
            <a:ext cx="10927809" cy="439784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 VIA HUMEDA…</a:t>
            </a:r>
            <a:endParaRPr lang="es-A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Rectángulo 6"/>
          <p:cNvSpPr/>
          <p:nvPr/>
        </p:nvSpPr>
        <p:spPr>
          <a:xfrm>
            <a:off x="591838" y="3007987"/>
            <a:ext cx="5118679" cy="1370162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REVOQUES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ENLUCIDOS y TERMINACIONES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A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…Sobre paredes, cielorrasos, carpetas, pisos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A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Rectángulo 8"/>
          <p:cNvSpPr/>
          <p:nvPr/>
        </p:nvSpPr>
        <p:spPr>
          <a:xfrm>
            <a:off x="591838" y="1955450"/>
            <a:ext cx="5118679" cy="43978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EXTENDIDOS</a:t>
            </a:r>
            <a:endParaRPr lang="es-A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Rectángulo 9"/>
          <p:cNvSpPr/>
          <p:nvPr/>
        </p:nvSpPr>
        <p:spPr>
          <a:xfrm>
            <a:off x="6400967" y="1955450"/>
            <a:ext cx="5118679" cy="43978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APLACADOS</a:t>
            </a:r>
            <a:endParaRPr lang="es-A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Rectángulo 10"/>
          <p:cNvSpPr/>
          <p:nvPr/>
        </p:nvSpPr>
        <p:spPr>
          <a:xfrm>
            <a:off x="591838" y="4999031"/>
            <a:ext cx="5118679" cy="114289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Requieren: </a:t>
            </a:r>
          </a:p>
          <a:p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ADHERENCIA y CONTROL DE RETRACCIONES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A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Rectángulo 11"/>
          <p:cNvSpPr/>
          <p:nvPr/>
        </p:nvSpPr>
        <p:spPr>
          <a:xfrm>
            <a:off x="6454196" y="3017603"/>
            <a:ext cx="5118679" cy="1370162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PETREOS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CEMENTICIOS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CERAMICOS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A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…Revestimiento sobre paredes, pisos</a:t>
            </a:r>
            <a:endParaRPr lang="es-A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Rectángulo 12"/>
          <p:cNvSpPr/>
          <p:nvPr/>
        </p:nvSpPr>
        <p:spPr>
          <a:xfrm>
            <a:off x="6454196" y="4995724"/>
            <a:ext cx="5118679" cy="114289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Requieren: </a:t>
            </a:r>
          </a:p>
          <a:p>
            <a:r>
              <a:rPr lang="es-A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ADHERENCIA y JUNTAS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A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Flecha abajo 2"/>
          <p:cNvSpPr/>
          <p:nvPr/>
        </p:nvSpPr>
        <p:spPr>
          <a:xfrm>
            <a:off x="2779060" y="1459825"/>
            <a:ext cx="887505" cy="386626"/>
          </a:xfrm>
          <a:prstGeom prst="downArrow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14" name="Flecha abajo 13"/>
          <p:cNvSpPr/>
          <p:nvPr/>
        </p:nvSpPr>
        <p:spPr>
          <a:xfrm>
            <a:off x="2779060" y="4495277"/>
            <a:ext cx="887505" cy="386626"/>
          </a:xfrm>
          <a:prstGeom prst="downArrow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15" name="Flecha abajo 14"/>
          <p:cNvSpPr/>
          <p:nvPr/>
        </p:nvSpPr>
        <p:spPr>
          <a:xfrm>
            <a:off x="2779060" y="2495371"/>
            <a:ext cx="887505" cy="386626"/>
          </a:xfrm>
          <a:prstGeom prst="downArrow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16" name="Flecha abajo 15"/>
          <p:cNvSpPr/>
          <p:nvPr/>
        </p:nvSpPr>
        <p:spPr>
          <a:xfrm>
            <a:off x="8552330" y="1452560"/>
            <a:ext cx="887505" cy="386626"/>
          </a:xfrm>
          <a:prstGeom prst="downArrow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17" name="Flecha abajo 16"/>
          <p:cNvSpPr/>
          <p:nvPr/>
        </p:nvSpPr>
        <p:spPr>
          <a:xfrm>
            <a:off x="8552330" y="4488012"/>
            <a:ext cx="887505" cy="386626"/>
          </a:xfrm>
          <a:prstGeom prst="downArrow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18" name="Flecha abajo 17"/>
          <p:cNvSpPr/>
          <p:nvPr/>
        </p:nvSpPr>
        <p:spPr>
          <a:xfrm>
            <a:off x="8552330" y="2488106"/>
            <a:ext cx="887505" cy="386626"/>
          </a:xfrm>
          <a:prstGeom prst="downArrow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876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393"/>
    </mc:Choice>
    <mc:Fallback xmlns="">
      <p:transition spd="slow" advTm="1763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Rectángulo 2"/>
          <p:cNvSpPr/>
          <p:nvPr/>
        </p:nvSpPr>
        <p:spPr>
          <a:xfrm>
            <a:off x="4446661" y="567920"/>
            <a:ext cx="4177386" cy="2425171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REVESTIMIENTOS</a:t>
            </a:r>
          </a:p>
          <a:p>
            <a:pPr algn="ctr"/>
            <a:r>
              <a:rPr lang="es-AR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EXTENDIDOS</a:t>
            </a:r>
            <a:endParaRPr lang="es-AR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Qué es y cómo se prepara un revoque grueso? MN Home Center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36"/>
          <a:stretch/>
        </p:blipFill>
        <p:spPr bwMode="auto">
          <a:xfrm>
            <a:off x="735105" y="3233957"/>
            <a:ext cx="3642845" cy="2669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stás por revocar? Llevate algunos consejos - Diario San Francisco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932"/>
          <a:stretch/>
        </p:blipFill>
        <p:spPr bwMode="auto">
          <a:xfrm>
            <a:off x="7593975" y="3209228"/>
            <a:ext cx="3763154" cy="2669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revoque con yeso, Enfoscado, y enlucido SoyReforma - fontanerosciudadreal.e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105" y="567920"/>
            <a:ext cx="3567206" cy="2425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Leiten - Tu socio para construir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8397" y="567920"/>
            <a:ext cx="2588732" cy="2445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ómo revocar una pared paso a paso – RUBI Blog ES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525"/>
          <a:stretch/>
        </p:blipFill>
        <p:spPr bwMode="auto">
          <a:xfrm>
            <a:off x="4484458" y="3233957"/>
            <a:ext cx="3003009" cy="2689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815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99"/>
    </mc:Choice>
    <mc:Fallback xmlns="">
      <p:transition spd="slow" advTm="116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4"/>
          <a:srcRect l="35082" t="41438" r="19967" b="20142"/>
          <a:stretch/>
        </p:blipFill>
        <p:spPr>
          <a:xfrm>
            <a:off x="2821576" y="3992880"/>
            <a:ext cx="5959452" cy="2865120"/>
          </a:xfrm>
          <a:prstGeom prst="rect">
            <a:avLst/>
          </a:prstGeom>
        </p:spPr>
      </p:pic>
      <p:sp>
        <p:nvSpPr>
          <p:cNvPr id="7" name="Rectángulo 6"/>
          <p:cNvSpPr/>
          <p:nvPr/>
        </p:nvSpPr>
        <p:spPr>
          <a:xfrm>
            <a:off x="233082" y="200368"/>
            <a:ext cx="11618258" cy="57956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REVESTIMIENTOS  EXTERIORES</a:t>
            </a:r>
            <a:endParaRPr lang="es-AR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ángulo 2"/>
          <p:cNvSpPr/>
          <p:nvPr/>
        </p:nvSpPr>
        <p:spPr>
          <a:xfrm>
            <a:off x="1613646" y="879826"/>
            <a:ext cx="91798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Construcciones superficiales destinadas a terminar los paramentos con el propósito de obtener un emparejamiento y protección de los ladrillos y del paramento interior</a:t>
            </a:r>
            <a:endParaRPr lang="es-AR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ángulo 7"/>
          <p:cNvSpPr/>
          <p:nvPr/>
        </p:nvSpPr>
        <p:spPr>
          <a:xfrm>
            <a:off x="1394010" y="1790022"/>
            <a:ext cx="9296402" cy="8803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es-ES" b="1" dirty="0" smtClean="0">
                <a:solidFill>
                  <a:srgbClr val="FFC000"/>
                </a:solidFill>
              </a:rPr>
              <a:t>LAS CARACTERÍSTICAS DEPENDEN DE SU FUNCIÓN, DE SU UBICACIÓN, DEL SUBSTRATO, ETC. 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s-ES" b="1" dirty="0" smtClean="0">
                <a:solidFill>
                  <a:srgbClr val="FFC000"/>
                </a:solidFill>
              </a:rPr>
              <a:t>LOS TIPOS DE REVOQUES MAS COMUNES EN LA ALBAÑILERÍA SON:</a:t>
            </a:r>
            <a:endParaRPr lang="es-AR" b="1" dirty="0">
              <a:solidFill>
                <a:srgbClr val="FFC000"/>
              </a:solidFill>
            </a:endParaRPr>
          </a:p>
        </p:txBody>
      </p:sp>
      <p:sp>
        <p:nvSpPr>
          <p:cNvPr id="9" name="Rectángulo 8"/>
          <p:cNvSpPr/>
          <p:nvPr/>
        </p:nvSpPr>
        <p:spPr>
          <a:xfrm>
            <a:off x="3343833" y="2761747"/>
            <a:ext cx="809513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dirty="0">
                <a:solidFill>
                  <a:schemeClr val="bg1"/>
                </a:solidFill>
              </a:rPr>
              <a:t>• </a:t>
            </a:r>
            <a:r>
              <a:rPr lang="es-ES" sz="3200" b="1" dirty="0">
                <a:solidFill>
                  <a:schemeClr val="bg1"/>
                </a:solidFill>
              </a:rPr>
              <a:t>MULTICAPA </a:t>
            </a:r>
            <a:r>
              <a:rPr lang="es-ES" sz="3200" b="1" dirty="0" smtClean="0">
                <a:solidFill>
                  <a:schemeClr val="bg1"/>
                </a:solidFill>
              </a:rPr>
              <a:t>EXTERIORES: </a:t>
            </a:r>
          </a:p>
        </p:txBody>
      </p:sp>
      <p:sp>
        <p:nvSpPr>
          <p:cNvPr id="10" name="Rectángulo 9"/>
          <p:cNvSpPr/>
          <p:nvPr/>
        </p:nvSpPr>
        <p:spPr>
          <a:xfrm>
            <a:off x="1994646" y="3346522"/>
            <a:ext cx="809513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dirty="0" smtClean="0">
                <a:solidFill>
                  <a:schemeClr val="bg1"/>
                </a:solidFill>
              </a:rPr>
              <a:t>Calcáreo - </a:t>
            </a:r>
            <a:r>
              <a:rPr lang="es-ES" dirty="0">
                <a:solidFill>
                  <a:schemeClr val="bg1"/>
                </a:solidFill>
              </a:rPr>
              <a:t>con alisado </a:t>
            </a:r>
            <a:r>
              <a:rPr lang="es-ES" dirty="0" err="1">
                <a:solidFill>
                  <a:schemeClr val="bg1"/>
                </a:solidFill>
              </a:rPr>
              <a:t>cementicio</a:t>
            </a:r>
            <a:r>
              <a:rPr lang="es-ES" dirty="0">
                <a:solidFill>
                  <a:schemeClr val="bg1"/>
                </a:solidFill>
              </a:rPr>
              <a:t> como barrera hidrófuga + jaharro + enlucido.</a:t>
            </a:r>
            <a:endParaRPr lang="es-AR" dirty="0">
              <a:solidFill>
                <a:schemeClr val="bg1"/>
              </a:solidFill>
            </a:endParaRP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398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614"/>
    </mc:Choice>
    <mc:Fallback xmlns="">
      <p:transition spd="slow" advTm="164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Rectángulo 2"/>
          <p:cNvSpPr/>
          <p:nvPr/>
        </p:nvSpPr>
        <p:spPr>
          <a:xfrm>
            <a:off x="717386" y="186434"/>
            <a:ext cx="10855489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EXTENDIDOS O REVOQUES MULTICAPAS PARA PARAMENTOS EXTERIORES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717385" y="773614"/>
            <a:ext cx="646718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AR" dirty="0" smtClean="0">
                <a:solidFill>
                  <a:schemeClr val="bg1"/>
                </a:solidFill>
              </a:rPr>
              <a:t>PROTECCIÓN HIDRÓFUGA, EXTENDIDO CEMENTICIO CON HIDRÓFUGO, ESPESOR MÁXIMO 10MM. </a:t>
            </a:r>
          </a:p>
          <a:p>
            <a:endParaRPr lang="es-AR" dirty="0" smtClean="0">
              <a:solidFill>
                <a:schemeClr val="bg1"/>
              </a:solidFill>
            </a:endParaRPr>
          </a:p>
          <a:p>
            <a:endParaRPr lang="es-AR" dirty="0" smtClean="0">
              <a:solidFill>
                <a:schemeClr val="bg1"/>
              </a:solidFill>
            </a:endParaRPr>
          </a:p>
          <a:p>
            <a:r>
              <a:rPr lang="es-AR" dirty="0" smtClean="0">
                <a:solidFill>
                  <a:schemeClr val="bg1"/>
                </a:solidFill>
              </a:rPr>
              <a:t>• REVOQUE GRUESO O JAHARRO, EMPAREJAMIENTO DEL PARAMENTO, GENERALMENTE DE 15MM </a:t>
            </a:r>
          </a:p>
          <a:p>
            <a:endParaRPr lang="es-AR" dirty="0" smtClean="0">
              <a:solidFill>
                <a:schemeClr val="bg1"/>
              </a:solidFill>
            </a:endParaRPr>
          </a:p>
          <a:p>
            <a:endParaRPr lang="es-AR" dirty="0" smtClean="0">
              <a:solidFill>
                <a:schemeClr val="bg1"/>
              </a:solidFill>
            </a:endParaRPr>
          </a:p>
          <a:p>
            <a:r>
              <a:rPr lang="es-AR" dirty="0" smtClean="0">
                <a:solidFill>
                  <a:schemeClr val="bg1"/>
                </a:solidFill>
              </a:rPr>
              <a:t>• TERMINACIÓN, REVOQUE FINO O ENLUCIDO, ESPESOR DE 3 A 5MM </a:t>
            </a:r>
            <a:endParaRPr lang="es-AR" dirty="0">
              <a:solidFill>
                <a:schemeClr val="bg1"/>
              </a:solidFill>
            </a:endParaRPr>
          </a:p>
        </p:txBody>
      </p:sp>
      <p:pic>
        <p:nvPicPr>
          <p:cNvPr id="2050" name="Picture 2" descr="Qué es y cómo se prepara un revoque grueso? MN Home Center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69"/>
          <a:stretch/>
        </p:blipFill>
        <p:spPr bwMode="auto">
          <a:xfrm>
            <a:off x="7445829" y="854528"/>
            <a:ext cx="4127046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voque Fino, Revoque Grueso, Enlucido, Yeso. - Otros Servicios - 111849637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6713" y="3988701"/>
            <a:ext cx="4127046" cy="2543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evoque grueso fratachado con llama .J.D CONSTRUCCIONES - YouTub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86" y="3988701"/>
            <a:ext cx="4411963" cy="2543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Revoques para elegi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1124" y="3988700"/>
            <a:ext cx="2041751" cy="1005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Revoques en BMP | Descargar CAD (159.14 KB) | Bibliocad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1123" y="5048292"/>
            <a:ext cx="2041764" cy="148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842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218"/>
    </mc:Choice>
    <mc:Fallback xmlns="">
      <p:transition spd="slow" advTm="65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Rectángulo 2"/>
          <p:cNvSpPr/>
          <p:nvPr/>
        </p:nvSpPr>
        <p:spPr>
          <a:xfrm>
            <a:off x="233082" y="200368"/>
            <a:ext cx="11618258" cy="57956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REVESTIMIENTOS  INTERIORES</a:t>
            </a:r>
            <a:endParaRPr lang="es-AR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4"/>
          <a:srcRect l="20362" t="31368" r="21837" b="7678"/>
          <a:stretch/>
        </p:blipFill>
        <p:spPr>
          <a:xfrm>
            <a:off x="2076449" y="1327790"/>
            <a:ext cx="8048625" cy="4774298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249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231"/>
    </mc:Choice>
    <mc:Fallback xmlns="">
      <p:transition spd="slow" advTm="1042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Rectángulo 2"/>
          <p:cNvSpPr/>
          <p:nvPr/>
        </p:nvSpPr>
        <p:spPr>
          <a:xfrm>
            <a:off x="482252" y="186434"/>
            <a:ext cx="11238080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EXTENDIDOS O REVOQUES PARA PARAMENTOS INTERIORES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3149250" y="1512227"/>
            <a:ext cx="499761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solidFill>
                  <a:schemeClr val="bg1"/>
                </a:solidFill>
              </a:rPr>
              <a:t>REVOQUE GRUESO O JAHARRO, EMPAREJAMIENTO DEL PARAMENTO, GENERALMENTE DE 15MM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AR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dirty="0" smtClean="0">
                <a:solidFill>
                  <a:schemeClr val="bg1"/>
                </a:solidFill>
              </a:rPr>
              <a:t>TERMINACIÓN, REVOQUE FINO O ENLUCIDO, ESPESOR DE 3 A 5MM</a:t>
            </a:r>
            <a:endParaRPr lang="es-AR" dirty="0">
              <a:solidFill>
                <a:schemeClr val="bg1"/>
              </a:solidFill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4"/>
          <a:srcRect l="54248" t="60028" r="21190" b="6051"/>
          <a:stretch/>
        </p:blipFill>
        <p:spPr>
          <a:xfrm>
            <a:off x="6576648" y="4009555"/>
            <a:ext cx="2927667" cy="2274246"/>
          </a:xfrm>
          <a:prstGeom prst="rect">
            <a:avLst/>
          </a:prstGeom>
        </p:spPr>
      </p:pic>
      <p:pic>
        <p:nvPicPr>
          <p:cNvPr id="1026" name="Picture 2" descr="Revoque interior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/>
          <a:stretch/>
        </p:blipFill>
        <p:spPr bwMode="auto">
          <a:xfrm>
            <a:off x="482252" y="922541"/>
            <a:ext cx="2514599" cy="293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omo hacer revoque fino - YouTube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45" r="18575"/>
          <a:stretch/>
        </p:blipFill>
        <p:spPr bwMode="auto">
          <a:xfrm>
            <a:off x="482251" y="4009556"/>
            <a:ext cx="2514599" cy="227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Imagen 7"/>
          <p:cNvPicPr>
            <a:picLocks noChangeAspect="1"/>
          </p:cNvPicPr>
          <p:nvPr/>
        </p:nvPicPr>
        <p:blipFill rotWithShape="1">
          <a:blip r:embed="rId4"/>
          <a:srcRect l="52778" t="23101" r="21592" b="43611"/>
          <a:stretch/>
        </p:blipFill>
        <p:spPr>
          <a:xfrm>
            <a:off x="8253229" y="922540"/>
            <a:ext cx="3467102" cy="2933699"/>
          </a:xfrm>
          <a:prstGeom prst="rect">
            <a:avLst/>
          </a:prstGeom>
        </p:spPr>
      </p:pic>
      <p:pic>
        <p:nvPicPr>
          <p:cNvPr id="1030" name="Picture 6" descr="Cómo hacer revoque fino a la cal - YouTube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11"/>
          <a:stretch/>
        </p:blipFill>
        <p:spPr bwMode="auto">
          <a:xfrm>
            <a:off x="3107506" y="4009555"/>
            <a:ext cx="3358486" cy="227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3" descr="DSCN2678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41" t="19760"/>
          <a:stretch/>
        </p:blipFill>
        <p:spPr bwMode="auto">
          <a:xfrm>
            <a:off x="9604193" y="4013857"/>
            <a:ext cx="2116138" cy="2269944"/>
          </a:xfrm>
          <a:prstGeom prst="rect">
            <a:avLst/>
          </a:prstGeom>
          <a:solidFill>
            <a:schemeClr val="bg1"/>
          </a:solidFill>
          <a:ln w="9525">
            <a:solidFill>
              <a:srgbClr val="FF6600"/>
            </a:solidFill>
            <a:miter lim="800000"/>
            <a:headEnd/>
            <a:tailEnd/>
          </a:ln>
        </p:spPr>
      </p:pic>
      <p:sp>
        <p:nvSpPr>
          <p:cNvPr id="11" name="AutoShape 16"/>
          <p:cNvSpPr>
            <a:spLocks noChangeArrowheads="1"/>
          </p:cNvSpPr>
          <p:nvPr/>
        </p:nvSpPr>
        <p:spPr bwMode="auto">
          <a:xfrm rot="652308">
            <a:off x="10516212" y="4587192"/>
            <a:ext cx="292100" cy="576262"/>
          </a:xfrm>
          <a:prstGeom prst="upArrow">
            <a:avLst>
              <a:gd name="adj1" fmla="val 50000"/>
              <a:gd name="adj2" fmla="val 62225"/>
            </a:avLst>
          </a:prstGeom>
          <a:solidFill>
            <a:srgbClr val="FF66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just" eaLnBrk="1" hangingPunct="1">
              <a:lnSpc>
                <a:spcPct val="80000"/>
              </a:lnSpc>
              <a:spcBef>
                <a:spcPct val="20000"/>
              </a:spcBef>
              <a:buFontTx/>
              <a:buChar char="•"/>
              <a:defRPr/>
            </a:pPr>
            <a:endParaRPr lang="es-E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46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92"/>
    </mc:Choice>
    <mc:Fallback xmlns="">
      <p:transition spd="slow" advTm="195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Rectángulo 2"/>
          <p:cNvSpPr/>
          <p:nvPr/>
        </p:nvSpPr>
        <p:spPr>
          <a:xfrm>
            <a:off x="1165818" y="186434"/>
            <a:ext cx="9792683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REVESTIMIENTOS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2539917" y="852785"/>
            <a:ext cx="72104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dirty="0" smtClean="0">
                <a:solidFill>
                  <a:schemeClr val="bg1"/>
                </a:solidFill>
              </a:rPr>
              <a:t>SON TERMINACIONES QUE REEMPLAZAN AL ENLUCIDO CALCÁREO TRADICIONAL, APORTANDO AL REVOQUE AISLACIÓN HIDRÓFUGA, COLOR Y TEXTURA</a:t>
            </a:r>
            <a:endParaRPr lang="es-AR" dirty="0">
              <a:solidFill>
                <a:schemeClr val="bg1"/>
              </a:solidFill>
            </a:endParaRPr>
          </a:p>
        </p:txBody>
      </p:sp>
      <p:sp>
        <p:nvSpPr>
          <p:cNvPr id="6" name="Rectángulo 5"/>
          <p:cNvSpPr/>
          <p:nvPr/>
        </p:nvSpPr>
        <p:spPr>
          <a:xfrm>
            <a:off x="1165819" y="1859330"/>
            <a:ext cx="4311814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BASE CEMENTICIA</a:t>
            </a:r>
            <a:endParaRPr lang="es-AR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Rectángulo 6"/>
          <p:cNvSpPr/>
          <p:nvPr/>
        </p:nvSpPr>
        <p:spPr>
          <a:xfrm>
            <a:off x="6768260" y="1859330"/>
            <a:ext cx="4190242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BASE RESINAS ACRILICAS</a:t>
            </a:r>
            <a:endParaRPr lang="es-AR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Imagen 8"/>
          <p:cNvPicPr>
            <a:picLocks noChangeAspect="1"/>
          </p:cNvPicPr>
          <p:nvPr/>
        </p:nvPicPr>
        <p:blipFill rotWithShape="1">
          <a:blip r:embed="rId4"/>
          <a:srcRect l="64105" t="29423" r="18936" b="36044"/>
          <a:stretch/>
        </p:blipFill>
        <p:spPr>
          <a:xfrm>
            <a:off x="1165819" y="4980701"/>
            <a:ext cx="1397164" cy="1600300"/>
          </a:xfrm>
          <a:prstGeom prst="rect">
            <a:avLst/>
          </a:prstGeom>
        </p:spPr>
      </p:pic>
      <p:pic>
        <p:nvPicPr>
          <p:cNvPr id="2054" name="Picture 6" descr="weber.plast super iggam P rulato travertino - Weber iggam : Morteros  Industriales para la Construcción- Mezclas adhesivas y pa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818" y="2404179"/>
            <a:ext cx="4311815" cy="250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Textura weber salpicrete | Saint-Gobain Argentina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445"/>
          <a:stretch/>
        </p:blipFill>
        <p:spPr bwMode="auto">
          <a:xfrm>
            <a:off x="2709033" y="4980801"/>
            <a:ext cx="133032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Textura weber salpicrete | Saint-Gobain Argentina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333"/>
          <a:stretch/>
        </p:blipFill>
        <p:spPr bwMode="auto">
          <a:xfrm>
            <a:off x="4172708" y="4980701"/>
            <a:ext cx="130492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Pinturerías Miguel-Revestimiento0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62"/>
          <a:stretch/>
        </p:blipFill>
        <p:spPr bwMode="auto">
          <a:xfrm>
            <a:off x="6768259" y="5000438"/>
            <a:ext cx="132321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REVESTIMIENTO TEXTURADO REVEAR MARBLE X 6 KGS GRIS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6"/>
          <a:stretch/>
        </p:blipFill>
        <p:spPr bwMode="auto">
          <a:xfrm>
            <a:off x="9682909" y="5000438"/>
            <a:ext cx="1275592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Revestimiento acrílico travertino o rulato Revear Marble | SANTIANO -  Materiales para la construcción.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6"/>
          <a:stretch/>
        </p:blipFill>
        <p:spPr bwMode="auto">
          <a:xfrm>
            <a:off x="8244634" y="5000438"/>
            <a:ext cx="1275591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Ideas de colores para fachadas de casas y exteriores - Vadex Revestimientos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33"/>
          <a:stretch/>
        </p:blipFill>
        <p:spPr bwMode="auto">
          <a:xfrm>
            <a:off x="6768259" y="2404179"/>
            <a:ext cx="2982083" cy="250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pintura revear mercado libre OFF 70% |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8201" y="2397715"/>
            <a:ext cx="1130300" cy="123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Revestimiento Texturado A Rodillo X 25 Kg Texsur Tipo Revear, Compra y Venta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8201" y="3793543"/>
            <a:ext cx="1130300" cy="11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232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613"/>
    </mc:Choice>
    <mc:Fallback xmlns="">
      <p:transition spd="slow" advTm="1146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4"/>
          <a:srcRect l="48519" t="17544" r="23519" b="20667"/>
          <a:stretch/>
        </p:blipFill>
        <p:spPr>
          <a:xfrm>
            <a:off x="7962374" y="2400389"/>
            <a:ext cx="3262827" cy="4055663"/>
          </a:xfrm>
          <a:prstGeom prst="rect">
            <a:avLst/>
          </a:prstGeom>
        </p:spPr>
      </p:pic>
      <p:sp>
        <p:nvSpPr>
          <p:cNvPr id="6" name="Rectángulo 5"/>
          <p:cNvSpPr/>
          <p:nvPr/>
        </p:nvSpPr>
        <p:spPr>
          <a:xfrm>
            <a:off x="7962373" y="1015394"/>
            <a:ext cx="326282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AR" sz="1400" dirty="0" smtClean="0">
                <a:solidFill>
                  <a:schemeClr val="bg1"/>
                </a:solidFill>
              </a:rPr>
              <a:t>SOBRE ALGUNOS SECTORES DE LA SUPERFICIE DEL PARAMENTO, DONDE SE PREVEEN MOVIMIENTOS POR ESTAR CONSTITUIDO POR DOS MATERIALES DISTINTOS SE COLOCAN MALLAS PLASTICAS.</a:t>
            </a:r>
            <a:endParaRPr lang="es-AR" sz="1400" dirty="0">
              <a:solidFill>
                <a:schemeClr val="bg1"/>
              </a:solidFill>
            </a:endParaRPr>
          </a:p>
        </p:txBody>
      </p:sp>
      <p:sp>
        <p:nvSpPr>
          <p:cNvPr id="7" name="Rectángulo 6"/>
          <p:cNvSpPr/>
          <p:nvPr/>
        </p:nvSpPr>
        <p:spPr>
          <a:xfrm>
            <a:off x="869570" y="215009"/>
            <a:ext cx="10355632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LOS MOVIMIENTOS EN LOS REVESTIMIENTOS</a:t>
            </a: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5"/>
          <a:srcRect l="20801" t="55050" r="60501" b="26924"/>
          <a:stretch/>
        </p:blipFill>
        <p:spPr>
          <a:xfrm>
            <a:off x="869569" y="1015394"/>
            <a:ext cx="3415918" cy="1852413"/>
          </a:xfrm>
          <a:prstGeom prst="rect">
            <a:avLst/>
          </a:prstGeom>
        </p:spPr>
      </p:pic>
      <p:pic>
        <p:nvPicPr>
          <p:cNvPr id="9" name="Imagen 8"/>
          <p:cNvPicPr>
            <a:picLocks noChangeAspect="1"/>
          </p:cNvPicPr>
          <p:nvPr/>
        </p:nvPicPr>
        <p:blipFill rotWithShape="1">
          <a:blip r:embed="rId5"/>
          <a:srcRect l="21286" t="75118" r="60132" b="5061"/>
          <a:stretch/>
        </p:blipFill>
        <p:spPr>
          <a:xfrm>
            <a:off x="4390380" y="1005741"/>
            <a:ext cx="3371850" cy="1862066"/>
          </a:xfrm>
          <a:prstGeom prst="rect">
            <a:avLst/>
          </a:prstGeom>
        </p:spPr>
      </p:pic>
      <p:pic>
        <p:nvPicPr>
          <p:cNvPr id="10" name="Imagen 9"/>
          <p:cNvPicPr>
            <a:picLocks noChangeAspect="1"/>
          </p:cNvPicPr>
          <p:nvPr/>
        </p:nvPicPr>
        <p:blipFill rotWithShape="1">
          <a:blip r:embed="rId4"/>
          <a:srcRect l="69196" t="44782" r="23519" b="49269"/>
          <a:stretch/>
        </p:blipFill>
        <p:spPr>
          <a:xfrm>
            <a:off x="10303068" y="3551578"/>
            <a:ext cx="878675" cy="390525"/>
          </a:xfrm>
          <a:prstGeom prst="rect">
            <a:avLst/>
          </a:prstGeom>
        </p:spPr>
      </p:pic>
      <p:sp>
        <p:nvSpPr>
          <p:cNvPr id="11" name="Rectángulo 10"/>
          <p:cNvSpPr/>
          <p:nvPr/>
        </p:nvSpPr>
        <p:spPr>
          <a:xfrm>
            <a:off x="10069112" y="3281330"/>
            <a:ext cx="1346589" cy="76191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1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HORMIGON ARMADO </a:t>
            </a:r>
            <a:endParaRPr lang="es-AR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Rectángulo 11"/>
          <p:cNvSpPr/>
          <p:nvPr/>
        </p:nvSpPr>
        <p:spPr>
          <a:xfrm>
            <a:off x="7839016" y="3243009"/>
            <a:ext cx="1346589" cy="76191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1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MAMPOSTERIA</a:t>
            </a:r>
            <a:endParaRPr lang="es-AR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Malla Plastica 5 X 5 | MercadoLibre 📦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569" y="2956707"/>
            <a:ext cx="2788031" cy="167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Conector recto de flecha 13"/>
          <p:cNvCxnSpPr/>
          <p:nvPr/>
        </p:nvCxnSpPr>
        <p:spPr>
          <a:xfrm flipH="1">
            <a:off x="9515272" y="2326856"/>
            <a:ext cx="14288" cy="916153"/>
          </a:xfrm>
          <a:prstGeom prst="straightConnector1">
            <a:avLst/>
          </a:prstGeom>
          <a:ln w="571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Picture 6" descr="Malla de fibra de carbono/vidrio para el refuerzo estructural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569" y="4724215"/>
            <a:ext cx="2788031" cy="1749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Malla Fibra Vidrio 5x5 110gr 1x50mts Refuerzo Revoque Polco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958" y="2956707"/>
            <a:ext cx="3990299" cy="351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521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430"/>
    </mc:Choice>
    <mc:Fallback xmlns="">
      <p:transition spd="slow" advTm="158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2" name="Rectángulo 1"/>
          <p:cNvSpPr/>
          <p:nvPr/>
        </p:nvSpPr>
        <p:spPr>
          <a:xfrm>
            <a:off x="661432" y="948690"/>
            <a:ext cx="3928863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 smtClean="0">
                <a:solidFill>
                  <a:schemeClr val="bg1"/>
                </a:solidFill>
              </a:rPr>
              <a:t>ES NECESARIO GARANTIZAR EL PERFECTO PEGADO DE LAS DISTINTAS CAPAS DE LOS REVOQUES CON EL PARAMENTO.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 smtClean="0">
                <a:solidFill>
                  <a:schemeClr val="bg1"/>
                </a:solidFill>
              </a:rPr>
              <a:t>CUANDO EL SUBSTRATO ES IMPERMEABLE COMO EL HORMIGÓN ES NECESARIO AUMENTAR LA SUPERFICIE DE CONTACTO DEL REVOQUE CON EL SUBSTRATO PROYECTANDO CEMENTO Y ARENA GRUESA (1:3), GENERANDO UNA SUPERFICIE DONDE PUEDA AFIRMARSE EL REVOQUE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 smtClean="0">
                <a:solidFill>
                  <a:schemeClr val="bg1"/>
                </a:solidFill>
              </a:rPr>
              <a:t>ESPECIALMENTE EN LOS CIELORRASOS, QUE DEBEN SER AZOTADOS PARA GARANTIZAR SU ADHERENCIA</a:t>
            </a:r>
            <a:endParaRPr lang="es-AR" dirty="0">
              <a:solidFill>
                <a:schemeClr val="bg1"/>
              </a:solidFill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661432" y="243929"/>
            <a:ext cx="10841408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PUENTES DE ADHERENCIA</a:t>
            </a:r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2000"/>
                    </a14:imgEffect>
                    <a14:imgEffect>
                      <a14:brightnessContrast contrast="4000"/>
                    </a14:imgEffect>
                  </a14:imgLayer>
                </a14:imgProps>
              </a:ext>
            </a:extLst>
          </a:blip>
          <a:srcRect l="50744" t="22107" r="19668" b="36640"/>
          <a:stretch/>
        </p:blipFill>
        <p:spPr>
          <a:xfrm>
            <a:off x="8244303" y="1089408"/>
            <a:ext cx="3258537" cy="2555528"/>
          </a:xfrm>
          <a:prstGeom prst="rect">
            <a:avLst/>
          </a:prstGeom>
        </p:spPr>
      </p:pic>
      <p:pic>
        <p:nvPicPr>
          <p:cNvPr id="4098" name="Picture 2" descr="No hay ninguna descripción de la foto disponible.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660" b="16684"/>
          <a:stretch/>
        </p:blipFill>
        <p:spPr bwMode="auto">
          <a:xfrm>
            <a:off x="4765300" y="1089408"/>
            <a:ext cx="3409951" cy="256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ángulo 9"/>
          <p:cNvSpPr/>
          <p:nvPr/>
        </p:nvSpPr>
        <p:spPr>
          <a:xfrm>
            <a:off x="5982214" y="2974015"/>
            <a:ext cx="2193037" cy="76191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1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SOBRE LOSA VIGUETAS y LADRILLOS CERAMICOS</a:t>
            </a:r>
            <a:endParaRPr lang="es-AR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Rectángulo 10"/>
          <p:cNvSpPr/>
          <p:nvPr/>
        </p:nvSpPr>
        <p:spPr>
          <a:xfrm>
            <a:off x="9461216" y="3085978"/>
            <a:ext cx="1869940" cy="76191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1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SOBRE LOSA MACIZA</a:t>
            </a:r>
            <a:endParaRPr lang="es-AR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2" name="Picture 6" descr="Ladrillo bloque telgopor 🥇 | Posot Class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42"/>
          <a:stretch/>
        </p:blipFill>
        <p:spPr bwMode="auto">
          <a:xfrm>
            <a:off x="4696249" y="3876809"/>
            <a:ext cx="2095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Imagen 7"/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3000" contrast="5000"/>
                    </a14:imgEffect>
                  </a14:imgLayer>
                </a14:imgProps>
              </a:ext>
            </a:extLst>
          </a:blip>
          <a:srcRect l="20155" t="21879" r="53020" b="45045"/>
          <a:stretch/>
        </p:blipFill>
        <p:spPr>
          <a:xfrm>
            <a:off x="6897703" y="3876809"/>
            <a:ext cx="2693199" cy="2133811"/>
          </a:xfrm>
          <a:prstGeom prst="rect">
            <a:avLst/>
          </a:prstGeom>
        </p:spPr>
      </p:pic>
      <p:pic>
        <p:nvPicPr>
          <p:cNvPr id="4104" name="Picture 8" descr="Diario de obra: losa maciza de hormigón sobre pilares metálicos - Teoría de  construcción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206"/>
          <a:stretch/>
        </p:blipFill>
        <p:spPr bwMode="auto">
          <a:xfrm>
            <a:off x="9696856" y="3876809"/>
            <a:ext cx="1805984" cy="2133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145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336"/>
    </mc:Choice>
    <mc:Fallback xmlns="">
      <p:transition spd="slow" advTm="1193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Rectángulo 2"/>
          <p:cNvSpPr/>
          <p:nvPr/>
        </p:nvSpPr>
        <p:spPr>
          <a:xfrm>
            <a:off x="555625" y="3006321"/>
            <a:ext cx="10827892" cy="107038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AR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APLACADOS</a:t>
            </a:r>
          </a:p>
          <a:p>
            <a:pPr algn="ctr"/>
            <a:r>
              <a:rPr lang="es-AR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CONTRAPISOS – CARPETAS y PISOS</a:t>
            </a:r>
            <a:endParaRPr lang="es-AR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El enorme mosaico bizantino que escondía un olivar de Gaza | Cultura | EL  PAÍ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25" y="444094"/>
            <a:ext cx="2387600" cy="238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Mosaicos. Art Destination Jordani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6518" y="437339"/>
            <a:ext cx="3598072" cy="239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Agricultor de Gaza desentierra un mosaico de la época bizantin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883" y="444094"/>
            <a:ext cx="4275634" cy="239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mosaicos-romanos - Caminando por la histori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25" y="4251328"/>
            <a:ext cx="4026793" cy="2085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39 ideas de Pisos casona colonial | decoración de unas, pisos, piso de barro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7668" y="4251328"/>
            <a:ext cx="1408807" cy="208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Decorado de piso con azulejo artesanal | Piso de barro, Pisos, Pisos de  baldosas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726" y="4252791"/>
            <a:ext cx="1562100" cy="208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Baldosa Cerámica Del Estilo Colorido Del Vintage Textura Y Fondo Modelados  Retros Piso Colonial De La Casa Por Viejas épocas Foto de archivo - Imagen  de retro, arte: 96314338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73"/>
          <a:stretch/>
        </p:blipFill>
        <p:spPr bwMode="auto">
          <a:xfrm>
            <a:off x="7839077" y="4257675"/>
            <a:ext cx="3544440" cy="2077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528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80"/>
    </mc:Choice>
    <mc:Fallback xmlns="">
      <p:transition spd="slow" advTm="22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4" name="Rectángulo 3"/>
          <p:cNvSpPr/>
          <p:nvPr/>
        </p:nvSpPr>
        <p:spPr>
          <a:xfrm>
            <a:off x="634538" y="198573"/>
            <a:ext cx="10841408" cy="461665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PISOS</a:t>
            </a:r>
          </a:p>
        </p:txBody>
      </p:sp>
      <p:sp>
        <p:nvSpPr>
          <p:cNvPr id="7" name="Rectángulo 6"/>
          <p:cNvSpPr/>
          <p:nvPr/>
        </p:nvSpPr>
        <p:spPr>
          <a:xfrm>
            <a:off x="1357376" y="3536884"/>
            <a:ext cx="1778085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FUNCION</a:t>
            </a:r>
          </a:p>
        </p:txBody>
      </p:sp>
      <p:pic>
        <p:nvPicPr>
          <p:cNvPr id="8" name="Imagen 7"/>
          <p:cNvPicPr>
            <a:picLocks noChangeAspect="1"/>
          </p:cNvPicPr>
          <p:nvPr/>
        </p:nvPicPr>
        <p:blipFill rotWithShape="1">
          <a:blip r:embed="rId4"/>
          <a:srcRect l="44254" t="61531" r="43207" b="13438"/>
          <a:stretch/>
        </p:blipFill>
        <p:spPr>
          <a:xfrm>
            <a:off x="3135461" y="2491441"/>
            <a:ext cx="2422804" cy="2720639"/>
          </a:xfrm>
          <a:prstGeom prst="rect">
            <a:avLst/>
          </a:prstGeom>
        </p:spPr>
      </p:pic>
      <p:pic>
        <p:nvPicPr>
          <p:cNvPr id="9" name="Imagen 8"/>
          <p:cNvPicPr>
            <a:picLocks noChangeAspect="1"/>
          </p:cNvPicPr>
          <p:nvPr/>
        </p:nvPicPr>
        <p:blipFill rotWithShape="1">
          <a:blip r:embed="rId4"/>
          <a:srcRect l="69438" t="61531" r="16529" b="13438"/>
          <a:stretch/>
        </p:blipFill>
        <p:spPr>
          <a:xfrm>
            <a:off x="7826188" y="2485581"/>
            <a:ext cx="2672234" cy="2681215"/>
          </a:xfrm>
          <a:prstGeom prst="rect">
            <a:avLst/>
          </a:prstGeom>
        </p:spPr>
      </p:pic>
      <p:sp>
        <p:nvSpPr>
          <p:cNvPr id="10" name="Rectángulo 9"/>
          <p:cNvSpPr/>
          <p:nvPr/>
        </p:nvSpPr>
        <p:spPr>
          <a:xfrm>
            <a:off x="6048103" y="3536884"/>
            <a:ext cx="1778085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CONDICION</a:t>
            </a:r>
          </a:p>
        </p:txBody>
      </p:sp>
      <p:sp>
        <p:nvSpPr>
          <p:cNvPr id="11" name="7 CuadroTexto"/>
          <p:cNvSpPr txBox="1">
            <a:spLocks noChangeArrowheads="1"/>
          </p:cNvSpPr>
          <p:nvPr/>
        </p:nvSpPr>
        <p:spPr bwMode="auto">
          <a:xfrm>
            <a:off x="2068797" y="909974"/>
            <a:ext cx="8429625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s-AR" altLang="es-AR" sz="1400" dirty="0" smtClean="0">
                <a:solidFill>
                  <a:schemeClr val="bg1"/>
                </a:solidFill>
              </a:rPr>
              <a:t>PODEMOS DAR UNA DEFINICIÓN DE PISOS DICIENDO QUE SE TRATA DEL CONJUNTO DE COMPONENTES, DESTINADOS A FORMAR UNA SUPERFICIE RESISTENTE A LA ABRASIÓN, APTA PARA LA CIRCULACIÓN.</a:t>
            </a:r>
            <a:endParaRPr lang="en-US" altLang="es-AR" sz="1400" dirty="0">
              <a:solidFill>
                <a:schemeClr val="bg1"/>
              </a:solidFill>
            </a:endParaRP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513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8329"/>
    </mc:Choice>
    <mc:Fallback xmlns="">
      <p:transition spd="slow" advTm="238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Rectángulo 2"/>
          <p:cNvSpPr/>
          <p:nvPr/>
        </p:nvSpPr>
        <p:spPr>
          <a:xfrm>
            <a:off x="661432" y="243929"/>
            <a:ext cx="10841408" cy="461665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CLASIFICACION DE LOS PISOS SEGÚN EL MATERIAL UTILIZADO</a:t>
            </a:r>
          </a:p>
        </p:txBody>
      </p:sp>
      <p:sp>
        <p:nvSpPr>
          <p:cNvPr id="4" name="Rectángulo 3"/>
          <p:cNvSpPr/>
          <p:nvPr/>
        </p:nvSpPr>
        <p:spPr>
          <a:xfrm>
            <a:off x="1318219" y="1654787"/>
            <a:ext cx="2958506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PETREOS</a:t>
            </a:r>
            <a:endParaRPr lang="es-AR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Rectángulo 5"/>
          <p:cNvSpPr/>
          <p:nvPr/>
        </p:nvSpPr>
        <p:spPr>
          <a:xfrm>
            <a:off x="1318219" y="6148790"/>
            <a:ext cx="2958506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OTROS</a:t>
            </a:r>
            <a:endParaRPr lang="es-AR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Rectángulo 6"/>
          <p:cNvSpPr/>
          <p:nvPr/>
        </p:nvSpPr>
        <p:spPr>
          <a:xfrm>
            <a:off x="1318219" y="3272402"/>
            <a:ext cx="2958506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CERAMICOS</a:t>
            </a:r>
            <a:endParaRPr lang="es-AR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Rectángulo 7"/>
          <p:cNvSpPr/>
          <p:nvPr/>
        </p:nvSpPr>
        <p:spPr>
          <a:xfrm>
            <a:off x="1318219" y="4451228"/>
            <a:ext cx="2958506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MADERAS</a:t>
            </a:r>
            <a:endParaRPr lang="es-AR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Rectángulo 8"/>
          <p:cNvSpPr/>
          <p:nvPr/>
        </p:nvSpPr>
        <p:spPr>
          <a:xfrm>
            <a:off x="1318219" y="5300009"/>
            <a:ext cx="2958506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HORMIGON</a:t>
            </a:r>
            <a:endParaRPr lang="es-AR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Rectángulo 9"/>
          <p:cNvSpPr/>
          <p:nvPr/>
        </p:nvSpPr>
        <p:spPr>
          <a:xfrm rot="16200000">
            <a:off x="-1930171" y="3533627"/>
            <a:ext cx="5706426" cy="52322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PISOS</a:t>
            </a:r>
            <a:endParaRPr lang="es-AR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Rectángulo 10"/>
          <p:cNvSpPr/>
          <p:nvPr/>
        </p:nvSpPr>
        <p:spPr>
          <a:xfrm>
            <a:off x="4780796" y="1047691"/>
            <a:ext cx="2958506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NATURALES</a:t>
            </a:r>
          </a:p>
        </p:txBody>
      </p:sp>
      <p:sp>
        <p:nvSpPr>
          <p:cNvPr id="12" name="Rectángulo 11"/>
          <p:cNvSpPr/>
          <p:nvPr/>
        </p:nvSpPr>
        <p:spPr>
          <a:xfrm>
            <a:off x="4780796" y="2256324"/>
            <a:ext cx="2958506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ARTIFICIALES</a:t>
            </a:r>
          </a:p>
        </p:txBody>
      </p:sp>
      <p:sp>
        <p:nvSpPr>
          <p:cNvPr id="13" name="Rectángulo 12"/>
          <p:cNvSpPr/>
          <p:nvPr/>
        </p:nvSpPr>
        <p:spPr>
          <a:xfrm>
            <a:off x="8219798" y="705594"/>
            <a:ext cx="326282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LAJAS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GRANITOS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MARMOLES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PORFIDOS</a:t>
            </a:r>
            <a:endParaRPr lang="es-AR" sz="1400" dirty="0">
              <a:solidFill>
                <a:schemeClr val="bg1"/>
              </a:solidFill>
            </a:endParaRPr>
          </a:p>
        </p:txBody>
      </p:sp>
      <p:sp>
        <p:nvSpPr>
          <p:cNvPr id="14" name="Rectángulo 13"/>
          <p:cNvSpPr/>
          <p:nvPr/>
        </p:nvSpPr>
        <p:spPr>
          <a:xfrm>
            <a:off x="8219799" y="1905822"/>
            <a:ext cx="326282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BALDOSAS CALCAREAS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MOSAICOS GRANITICOS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CARPETAS CEMENTICIAS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MARMOL RECONSTITUIDO</a:t>
            </a:r>
            <a:endParaRPr lang="es-AR" sz="1400" dirty="0">
              <a:solidFill>
                <a:schemeClr val="bg1"/>
              </a:solidFill>
            </a:endParaRPr>
          </a:p>
        </p:txBody>
      </p:sp>
      <p:sp>
        <p:nvSpPr>
          <p:cNvPr id="15" name="Rectángulo 14"/>
          <p:cNvSpPr/>
          <p:nvPr/>
        </p:nvSpPr>
        <p:spPr>
          <a:xfrm>
            <a:off x="4718882" y="2880181"/>
            <a:ext cx="3262827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GRES CERAMICO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CERAMICA ROJA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CERAMICA ESMALTADA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PORCELANATO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LADRILLOS</a:t>
            </a:r>
            <a:endParaRPr lang="es-AR" sz="1400" dirty="0">
              <a:solidFill>
                <a:schemeClr val="bg1"/>
              </a:solidFill>
            </a:endParaRPr>
          </a:p>
        </p:txBody>
      </p:sp>
      <p:sp>
        <p:nvSpPr>
          <p:cNvPr id="16" name="Rectángulo 15"/>
          <p:cNvSpPr/>
          <p:nvPr/>
        </p:nvSpPr>
        <p:spPr>
          <a:xfrm>
            <a:off x="4718883" y="4238148"/>
            <a:ext cx="326282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AR" sz="1400" dirty="0" smtClean="0">
                <a:solidFill>
                  <a:schemeClr val="bg1"/>
                </a:solidFill>
              </a:rPr>
              <a:t>TABLAS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</a:rPr>
              <a:t>HIJUELAS (</a:t>
            </a:r>
            <a:r>
              <a:rPr lang="es-ES" sz="1400" dirty="0" err="1" smtClean="0">
                <a:solidFill>
                  <a:schemeClr val="bg1"/>
                </a:solidFill>
              </a:rPr>
              <a:t>parquet</a:t>
            </a:r>
            <a:r>
              <a:rPr lang="es-ES" sz="1400" dirty="0" smtClean="0">
                <a:solidFill>
                  <a:schemeClr val="bg1"/>
                </a:solidFill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</a:rPr>
              <a:t>TACOS y ADOQUINES</a:t>
            </a:r>
            <a:endParaRPr lang="es-AR" sz="1400" dirty="0">
              <a:solidFill>
                <a:schemeClr val="bg1"/>
              </a:solidFill>
            </a:endParaRPr>
          </a:p>
        </p:txBody>
      </p:sp>
      <p:sp>
        <p:nvSpPr>
          <p:cNvPr id="17" name="Rectángulo 16"/>
          <p:cNvSpPr/>
          <p:nvPr/>
        </p:nvSpPr>
        <p:spPr>
          <a:xfrm>
            <a:off x="4718882" y="5903893"/>
            <a:ext cx="326282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</a:rPr>
              <a:t>PLASTICOS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</a:rPr>
              <a:t>GOMAS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</a:rPr>
              <a:t>VINILICOS</a:t>
            </a:r>
            <a:endParaRPr lang="es-AR" sz="1400" dirty="0">
              <a:solidFill>
                <a:schemeClr val="bg1"/>
              </a:solidFill>
            </a:endParaRPr>
          </a:p>
        </p:txBody>
      </p:sp>
      <p:sp>
        <p:nvSpPr>
          <p:cNvPr id="2" name="Abrir llave 1"/>
          <p:cNvSpPr/>
          <p:nvPr/>
        </p:nvSpPr>
        <p:spPr>
          <a:xfrm>
            <a:off x="4440399" y="1047691"/>
            <a:ext cx="250147" cy="1583525"/>
          </a:xfrm>
          <a:prstGeom prst="leftBrace">
            <a:avLst/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18" name="Abrir llave 17"/>
          <p:cNvSpPr/>
          <p:nvPr/>
        </p:nvSpPr>
        <p:spPr>
          <a:xfrm>
            <a:off x="7946292" y="840514"/>
            <a:ext cx="253291" cy="783685"/>
          </a:xfrm>
          <a:prstGeom prst="leftBrace">
            <a:avLst/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19" name="Abrir llave 18"/>
          <p:cNvSpPr/>
          <p:nvPr/>
        </p:nvSpPr>
        <p:spPr>
          <a:xfrm>
            <a:off x="7962707" y="1963218"/>
            <a:ext cx="263093" cy="894350"/>
          </a:xfrm>
          <a:prstGeom prst="leftBrace">
            <a:avLst/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20" name="Abrir llave 19"/>
          <p:cNvSpPr/>
          <p:nvPr/>
        </p:nvSpPr>
        <p:spPr>
          <a:xfrm>
            <a:off x="4421447" y="2948383"/>
            <a:ext cx="269099" cy="996599"/>
          </a:xfrm>
          <a:prstGeom prst="leftBrace">
            <a:avLst/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21" name="Abrir llave 20"/>
          <p:cNvSpPr/>
          <p:nvPr/>
        </p:nvSpPr>
        <p:spPr>
          <a:xfrm>
            <a:off x="4440399" y="4262149"/>
            <a:ext cx="286726" cy="714664"/>
          </a:xfrm>
          <a:prstGeom prst="leftBrace">
            <a:avLst/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22" name="Abrir llave 21"/>
          <p:cNvSpPr/>
          <p:nvPr/>
        </p:nvSpPr>
        <p:spPr>
          <a:xfrm>
            <a:off x="4440399" y="5935188"/>
            <a:ext cx="286726" cy="796537"/>
          </a:xfrm>
          <a:prstGeom prst="leftBrace">
            <a:avLst/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pic>
        <p:nvPicPr>
          <p:cNvPr id="23" name="Audio 2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608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865"/>
    </mc:Choice>
    <mc:Fallback xmlns="">
      <p:transition spd="slow" advTm="1538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4"/>
          <a:srcRect l="33559" t="29103" r="15974" b="45681"/>
          <a:stretch/>
        </p:blipFill>
        <p:spPr>
          <a:xfrm>
            <a:off x="1144600" y="1945204"/>
            <a:ext cx="10229608" cy="2874989"/>
          </a:xfrm>
          <a:prstGeom prst="rect">
            <a:avLst/>
          </a:prstGeom>
        </p:spPr>
      </p:pic>
      <p:sp>
        <p:nvSpPr>
          <p:cNvPr id="12" name="Rectángulo 11"/>
          <p:cNvSpPr/>
          <p:nvPr/>
        </p:nvSpPr>
        <p:spPr>
          <a:xfrm>
            <a:off x="3585976" y="694729"/>
            <a:ext cx="48237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¿Como esta conformado un piso?</a:t>
            </a:r>
            <a:endParaRPr lang="es-AR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268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705"/>
    </mc:Choice>
    <mc:Fallback xmlns="">
      <p:transition spd="slow" advTm="72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4"/>
          <a:srcRect l="33363" t="39113" r="16357" b="14090"/>
          <a:stretch/>
        </p:blipFill>
        <p:spPr>
          <a:xfrm>
            <a:off x="1384662" y="1473418"/>
            <a:ext cx="9431383" cy="4937811"/>
          </a:xfrm>
          <a:prstGeom prst="rect">
            <a:avLst/>
          </a:prstGeom>
        </p:spPr>
      </p:pic>
      <p:sp>
        <p:nvSpPr>
          <p:cNvPr id="4" name="Text Box 12"/>
          <p:cNvSpPr txBox="1">
            <a:spLocks noChangeArrowheads="1"/>
          </p:cNvSpPr>
          <p:nvPr/>
        </p:nvSpPr>
        <p:spPr bwMode="auto">
          <a:xfrm>
            <a:off x="467544" y="182468"/>
            <a:ext cx="11114855" cy="40011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CONTRAPISOS</a:t>
            </a:r>
          </a:p>
        </p:txBody>
      </p:sp>
      <p:sp>
        <p:nvSpPr>
          <p:cNvPr id="6" name="7 CuadroTexto"/>
          <p:cNvSpPr txBox="1">
            <a:spLocks noChangeArrowheads="1"/>
          </p:cNvSpPr>
          <p:nvPr/>
        </p:nvSpPr>
        <p:spPr bwMode="auto">
          <a:xfrm>
            <a:off x="395696" y="657315"/>
            <a:ext cx="1125854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s-AR" altLang="es-AR" sz="1200" dirty="0" smtClean="0">
                <a:solidFill>
                  <a:schemeClr val="bg1"/>
                </a:solidFill>
              </a:rPr>
              <a:t>CAPA DE HORMIGÓN POBRE QUE SE UTILIZA COMO MEDIADOR ENTRE EL TERRENO NATURAL Y EL PISO O SOLADO. CAPA HOMOGÉNEA QUE PERMITE TRANSMITIR LAS CARGAS DEL TRANSITO DESDE EL PISO HACIA EL TERRENO, PARA EVITAR QUE ALGUNOS MOVIMIENTOS POR ASENTAMIENTOS O EXPANSIÓN DEL SUELO GENEREN GRIETAS EN EL REVESTIMIENTO UTILIZADO EN EL SOLADO</a:t>
            </a:r>
            <a:endParaRPr lang="en-US" altLang="es-AR" sz="1200" dirty="0">
              <a:solidFill>
                <a:schemeClr val="bg1"/>
              </a:solidFill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525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0266"/>
    </mc:Choice>
    <mc:Fallback xmlns="">
      <p:transition spd="slow" advTm="290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6" name="Text Box 12"/>
          <p:cNvSpPr txBox="1">
            <a:spLocks noChangeArrowheads="1"/>
          </p:cNvSpPr>
          <p:nvPr/>
        </p:nvSpPr>
        <p:spPr bwMode="auto">
          <a:xfrm>
            <a:off x="467545" y="182468"/>
            <a:ext cx="11167106" cy="40011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CARPETAS </a:t>
            </a:r>
          </a:p>
        </p:txBody>
      </p:sp>
      <p:pic>
        <p:nvPicPr>
          <p:cNvPr id="8" name="Picture 8" descr="Qué es una carpeta de nivelación?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65" b="8317"/>
          <a:stretch/>
        </p:blipFill>
        <p:spPr bwMode="auto">
          <a:xfrm>
            <a:off x="1867081" y="3481677"/>
            <a:ext cx="3600450" cy="3199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Conector recto de flecha 8"/>
          <p:cNvCxnSpPr/>
          <p:nvPr/>
        </p:nvCxnSpPr>
        <p:spPr>
          <a:xfrm>
            <a:off x="4889681" y="4072726"/>
            <a:ext cx="361950" cy="158750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4168956" y="3877463"/>
            <a:ext cx="720725" cy="2460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s-AR" sz="1000"/>
              <a:t>BULIN</a:t>
            </a:r>
          </a:p>
        </p:txBody>
      </p:sp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3810181" y="4766463"/>
            <a:ext cx="719138" cy="4000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s-AR" sz="1000"/>
              <a:t>FAJAS NIVEL</a:t>
            </a:r>
          </a:p>
        </p:txBody>
      </p:sp>
      <p:cxnSp>
        <p:nvCxnSpPr>
          <p:cNvPr id="12" name="Conector recto de flecha 11"/>
          <p:cNvCxnSpPr/>
          <p:nvPr/>
        </p:nvCxnSpPr>
        <p:spPr>
          <a:xfrm flipH="1" flipV="1">
            <a:off x="3864156" y="3988588"/>
            <a:ext cx="293688" cy="14288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ector recto de flecha 12"/>
          <p:cNvCxnSpPr/>
          <p:nvPr/>
        </p:nvCxnSpPr>
        <p:spPr>
          <a:xfrm flipH="1">
            <a:off x="3235506" y="4945851"/>
            <a:ext cx="558800" cy="0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ctor recto de flecha 13"/>
          <p:cNvCxnSpPr/>
          <p:nvPr/>
        </p:nvCxnSpPr>
        <p:spPr>
          <a:xfrm>
            <a:off x="4559481" y="5091901"/>
            <a:ext cx="547688" cy="361950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5675266" y="3611699"/>
            <a:ext cx="6203225" cy="29392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US" sz="1000" b="1" u="sng" dirty="0" smtClean="0">
                <a:solidFill>
                  <a:schemeClr val="bg1"/>
                </a:solidFill>
              </a:rPr>
              <a:t>REQUISITOS DE LOS MORTEROS ADHERENTES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US" sz="1000" dirty="0" smtClean="0">
              <a:solidFill>
                <a:schemeClr val="bg1"/>
              </a:solidFill>
            </a:endParaRPr>
          </a:p>
          <a:p>
            <a:pPr marL="171450" indent="-171450" eaLnBrk="1" hangingPunct="1">
              <a:lnSpc>
                <a:spcPct val="150000"/>
              </a:lnSpc>
              <a:spcBef>
                <a:spcPct val="50000"/>
              </a:spcBef>
              <a:defRPr/>
            </a:pPr>
            <a:r>
              <a:rPr lang="es-AR" sz="1000" dirty="0" smtClean="0">
                <a:solidFill>
                  <a:schemeClr val="bg1"/>
                </a:solidFill>
              </a:rPr>
              <a:t>CUMPLIR CON TODAS LAS RECOMENDACIONES DEL FABRICANTE.</a:t>
            </a:r>
          </a:p>
          <a:p>
            <a:pPr marL="171450" indent="-171450" eaLnBrk="1" hangingPunct="1">
              <a:lnSpc>
                <a:spcPct val="150000"/>
              </a:lnSpc>
              <a:spcBef>
                <a:spcPct val="50000"/>
              </a:spcBef>
              <a:defRPr/>
            </a:pPr>
            <a:r>
              <a:rPr lang="es-AR" sz="1000" dirty="0" smtClean="0">
                <a:solidFill>
                  <a:schemeClr val="bg1"/>
                </a:solidFill>
              </a:rPr>
              <a:t>LUGAR DE COLOCACIÓN (PISO, PARED, INTERIOR, EXTERIOR, ETC.)</a:t>
            </a:r>
          </a:p>
          <a:p>
            <a:pPr marL="171450" indent="-171450" eaLnBrk="1" hangingPunct="1">
              <a:lnSpc>
                <a:spcPct val="150000"/>
              </a:lnSpc>
              <a:spcBef>
                <a:spcPct val="50000"/>
              </a:spcBef>
              <a:defRPr/>
            </a:pPr>
            <a:r>
              <a:rPr lang="es-AR" sz="1000" dirty="0" smtClean="0">
                <a:solidFill>
                  <a:schemeClr val="bg1"/>
                </a:solidFill>
              </a:rPr>
              <a:t>ABSORCIÓN DE LA PIEZA CERÁMICA.</a:t>
            </a:r>
          </a:p>
          <a:p>
            <a:pPr marL="171450" indent="-171450" eaLnBrk="1" hangingPunct="1">
              <a:lnSpc>
                <a:spcPct val="150000"/>
              </a:lnSpc>
              <a:spcBef>
                <a:spcPct val="50000"/>
              </a:spcBef>
              <a:defRPr/>
            </a:pPr>
            <a:r>
              <a:rPr lang="es-AR" sz="1000" dirty="0" smtClean="0">
                <a:solidFill>
                  <a:schemeClr val="bg1"/>
                </a:solidFill>
              </a:rPr>
              <a:t>RESPETAR LOS TIEMPOS DE ABIERTO DEL PRODUCTO.</a:t>
            </a:r>
          </a:p>
          <a:p>
            <a:pPr marL="171450" indent="-171450" eaLnBrk="1" hangingPunct="1">
              <a:lnSpc>
                <a:spcPct val="150000"/>
              </a:lnSpc>
              <a:spcBef>
                <a:spcPct val="50000"/>
              </a:spcBef>
              <a:defRPr/>
            </a:pPr>
            <a:r>
              <a:rPr lang="es-AR" sz="1000" dirty="0" smtClean="0">
                <a:solidFill>
                  <a:schemeClr val="bg1"/>
                </a:solidFill>
              </a:rPr>
              <a:t>RESPETAR LA DOSIFICACIÓN DE AGUA.</a:t>
            </a:r>
          </a:p>
          <a:p>
            <a:pPr marL="171450" indent="-171450" eaLnBrk="1" hangingPunct="1">
              <a:lnSpc>
                <a:spcPct val="150000"/>
              </a:lnSpc>
              <a:spcBef>
                <a:spcPct val="50000"/>
              </a:spcBef>
              <a:defRPr/>
            </a:pPr>
            <a:r>
              <a:rPr lang="es-AR" sz="1000" dirty="0" smtClean="0">
                <a:solidFill>
                  <a:schemeClr val="bg1"/>
                </a:solidFill>
              </a:rPr>
              <a:t>REALIZAR DOBLE UNTADO EN PIEZAS DE MAS DE 30X30.</a:t>
            </a:r>
          </a:p>
          <a:p>
            <a:pPr marL="171450" indent="-171450" eaLnBrk="1" hangingPunct="1">
              <a:lnSpc>
                <a:spcPct val="150000"/>
              </a:lnSpc>
              <a:spcBef>
                <a:spcPct val="50000"/>
              </a:spcBef>
              <a:defRPr/>
            </a:pPr>
            <a:r>
              <a:rPr lang="es-AR" sz="1000" dirty="0" smtClean="0">
                <a:solidFill>
                  <a:schemeClr val="bg1"/>
                </a:solidFill>
              </a:rPr>
              <a:t>UTILIZAR LA LLANA DENTADA CORRESPONDIENTE DE ACUERDO AL TAMAÑO DE LA PIEZA</a:t>
            </a:r>
          </a:p>
          <a:p>
            <a:pPr marL="171450" indent="-171450" eaLnBrk="1" hangingPunct="1">
              <a:lnSpc>
                <a:spcPct val="150000"/>
              </a:lnSpc>
              <a:spcBef>
                <a:spcPct val="50000"/>
              </a:spcBef>
              <a:defRPr/>
            </a:pPr>
            <a:r>
              <a:rPr lang="es-AR" sz="1000" dirty="0" smtClean="0">
                <a:solidFill>
                  <a:schemeClr val="bg1"/>
                </a:solidFill>
              </a:rPr>
              <a:t>REALIZAR EL EMPASTINADO DENTRO DE LAS 24 Y 48 DE COLOCAD LA PIEZA</a:t>
            </a: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5"/>
          <a:srcRect l="33863" t="30329" r="17836" b="46753"/>
          <a:stretch/>
        </p:blipFill>
        <p:spPr>
          <a:xfrm>
            <a:off x="2217121" y="1272073"/>
            <a:ext cx="7667952" cy="2046514"/>
          </a:xfrm>
          <a:prstGeom prst="rect">
            <a:avLst/>
          </a:prstGeom>
        </p:spPr>
      </p:pic>
      <p:sp>
        <p:nvSpPr>
          <p:cNvPr id="16" name="Rectángulo 15"/>
          <p:cNvSpPr/>
          <p:nvPr/>
        </p:nvSpPr>
        <p:spPr>
          <a:xfrm>
            <a:off x="717914" y="663852"/>
            <a:ext cx="110639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SUPERFICIE LISA Y NIVELADA, QUE SIRVE DE SOPORTE DEL SOLADO. POR VÍA HUMEDA SE EJECUTA DE CONCRETO (1 : 3 – CEMENTO/ARENA) SUS CARACTERÍSTICAS ESTÁN EN RELACIÓN AL PISO QUE AL CUAL LE DÉ SOPORTE. NO DEBE SER MENOR QUE 2,5 CM DE ESPESOR</a:t>
            </a:r>
            <a:endParaRPr lang="es-AR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490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5139"/>
    </mc:Choice>
    <mc:Fallback xmlns="">
      <p:transition spd="slow" advTm="335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707877" y="161884"/>
            <a:ext cx="10735186" cy="40011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MORTEROS DE ASIENTO </a:t>
            </a:r>
          </a:p>
        </p:txBody>
      </p:sp>
      <p:sp>
        <p:nvSpPr>
          <p:cNvPr id="4" name="7 CuadroTexto"/>
          <p:cNvSpPr txBox="1">
            <a:spLocks noChangeArrowheads="1"/>
          </p:cNvSpPr>
          <p:nvPr/>
        </p:nvSpPr>
        <p:spPr bwMode="auto">
          <a:xfrm>
            <a:off x="1860657" y="691812"/>
            <a:ext cx="842962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s-AR" altLang="es-AR" sz="1200" dirty="0" smtClean="0">
                <a:solidFill>
                  <a:schemeClr val="bg1"/>
                </a:solidFill>
              </a:rPr>
              <a:t>MEZCLA REFORZADA PARA ADHERIR PIEZAS DIRECTAMENTE AL CONTRAPISO, SIN CARPETA.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s-AR" altLang="es-AR" sz="1200" dirty="0" smtClean="0">
              <a:solidFill>
                <a:schemeClr val="bg1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s-AR" altLang="es-AR" sz="1200" dirty="0" smtClean="0">
                <a:solidFill>
                  <a:schemeClr val="bg1"/>
                </a:solidFill>
              </a:rPr>
              <a:t> DOSAJES:      ½ : 1 : 3  (CEMENTO, CAL VIVA, ARENA GRUESA)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s-AR" altLang="es-AR" sz="1200" dirty="0" smtClean="0">
                <a:solidFill>
                  <a:schemeClr val="bg1"/>
                </a:solidFill>
              </a:rPr>
              <a:t>                      1: 5  (CEMENTO ALBAÑILERÍA, ARENA GRUESA)</a:t>
            </a:r>
            <a:endParaRPr lang="en-US" altLang="es-AR" sz="1200" dirty="0">
              <a:solidFill>
                <a:schemeClr val="bg1"/>
              </a:solidFill>
            </a:endParaRPr>
          </a:p>
        </p:txBody>
      </p:sp>
      <p:pic>
        <p:nvPicPr>
          <p:cNvPr id="6" name="Picture 6" descr="Pisos de ladrillo | Piso de ladrillo, Pisos, Ladrill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51"/>
          <a:stretch>
            <a:fillRect/>
          </a:stretch>
        </p:blipFill>
        <p:spPr bwMode="auto">
          <a:xfrm>
            <a:off x="707877" y="4106453"/>
            <a:ext cx="2090073" cy="2481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8" descr="Cómo colocar mosaicos graníticos o baldosones en veredas con ..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125" y="4106453"/>
            <a:ext cx="4361329" cy="2454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0" descr="Colocación De Losas De Concreto De Mortero Fresco Artesano Aplicar ..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9955" y="4106453"/>
            <a:ext cx="3681165" cy="2454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Imagen 8"/>
          <p:cNvPicPr>
            <a:picLocks noChangeAspect="1"/>
          </p:cNvPicPr>
          <p:nvPr/>
        </p:nvPicPr>
        <p:blipFill rotWithShape="1">
          <a:blip r:embed="rId7"/>
          <a:srcRect l="39672" t="35932" r="22601" b="38844"/>
          <a:stretch/>
        </p:blipFill>
        <p:spPr>
          <a:xfrm>
            <a:off x="707877" y="1652627"/>
            <a:ext cx="6113417" cy="2299175"/>
          </a:xfrm>
          <a:prstGeom prst="rect">
            <a:avLst/>
          </a:prstGeom>
        </p:spPr>
      </p:pic>
      <p:pic>
        <p:nvPicPr>
          <p:cNvPr id="2050" name="Picture 2" descr="Uva niña A fondo veredas con baldosas Destrucción firma Celda de poder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125" y="1522809"/>
            <a:ext cx="4361329" cy="2409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265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202"/>
    </mc:Choice>
    <mc:Fallback xmlns="">
      <p:transition spd="slow" advTm="120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403078" y="161884"/>
            <a:ext cx="11390636" cy="40011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PISOS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1535192" y="696073"/>
            <a:ext cx="107351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 ENTIENDE POR PISO EL REVESTIMIENTO SUPERFICIAL DE UN SOLADO PARA CONSEGUIR LOS SIGUIENTES RESULTADOS</a:t>
            </a:r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s-E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ángulo 5"/>
          <p:cNvSpPr/>
          <p:nvPr/>
        </p:nvSpPr>
        <p:spPr>
          <a:xfrm>
            <a:off x="2412275" y="1054519"/>
            <a:ext cx="7680959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ESTÉTICA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CONFORT E HIGIENE EN EDIFICIOS. </a:t>
            </a:r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RESISTENCIA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 DESGASTE E IMPACTO DEL TRÁNSITODE PERSONAS Y VEHÍCULOS </a:t>
            </a:r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RESISTENCIA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 ATAQUE </a:t>
            </a: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QUÍMICO</a:t>
            </a:r>
          </a:p>
        </p:txBody>
      </p:sp>
      <p:pic>
        <p:nvPicPr>
          <p:cNvPr id="1030" name="Picture 6" descr="Cerámicas - Tipos, usos y características - Casa We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77" y="2868301"/>
            <a:ext cx="3387132" cy="338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28 ideas de Tipo de baldosas | decoración de unas, pisos de terrazas, pisos  exterior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135" y="2868301"/>
            <a:ext cx="2767264" cy="338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n 9"/>
          <p:cNvPicPr>
            <a:picLocks noChangeAspect="1"/>
          </p:cNvPicPr>
          <p:nvPr/>
        </p:nvPicPr>
        <p:blipFill rotWithShape="1">
          <a:blip r:embed="rId6"/>
          <a:srcRect l="14284" t="20390" r="36382" b="20846"/>
          <a:stretch/>
        </p:blipFill>
        <p:spPr>
          <a:xfrm>
            <a:off x="6725325" y="2868301"/>
            <a:ext cx="5068389" cy="3395821"/>
          </a:xfrm>
          <a:prstGeom prst="rect">
            <a:avLst/>
          </a:prstGeom>
        </p:spPr>
      </p:pic>
      <p:pic>
        <p:nvPicPr>
          <p:cNvPr id="1038" name="Picture 14" descr="➡️ Tipos de Pisos: ✪ Cómo Renovar tu casa SIN Obras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29"/>
          <a:stretch/>
        </p:blipFill>
        <p:spPr bwMode="auto">
          <a:xfrm>
            <a:off x="403077" y="1054519"/>
            <a:ext cx="1908481" cy="1668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REMODELACIÓN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3951" y="1045613"/>
            <a:ext cx="1601915" cy="1659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92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200"/>
    </mc:Choice>
    <mc:Fallback xmlns="">
      <p:transition spd="slow" advTm="842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281157" y="161884"/>
            <a:ext cx="11684420" cy="40011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CLASIFICACION DE LOS TIPOS DE PISOS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281157" y="870875"/>
            <a:ext cx="2110210" cy="73866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AR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 EJECUTAR DIRECTAMENTE SOBRE TERRENO NATURAL</a:t>
            </a:r>
          </a:p>
        </p:txBody>
      </p:sp>
      <p:sp>
        <p:nvSpPr>
          <p:cNvPr id="4" name="Rectángulo 3"/>
          <p:cNvSpPr/>
          <p:nvPr/>
        </p:nvSpPr>
        <p:spPr>
          <a:xfrm>
            <a:off x="298574" y="2017917"/>
            <a:ext cx="2110210" cy="73866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AR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 ASENTAR CON MORTERO SOBRE UN CONTRAPISO</a:t>
            </a:r>
          </a:p>
        </p:txBody>
      </p:sp>
      <p:sp>
        <p:nvSpPr>
          <p:cNvPr id="6" name="Rectángulo 5"/>
          <p:cNvSpPr/>
          <p:nvPr/>
        </p:nvSpPr>
        <p:spPr>
          <a:xfrm>
            <a:off x="298574" y="3261599"/>
            <a:ext cx="2110210" cy="52322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ES" sz="1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EJECUCION EN OBRA </a:t>
            </a:r>
          </a:p>
          <a:p>
            <a:pPr algn="ctr"/>
            <a:r>
              <a:rPr lang="es-ES" sz="1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(IN-SITU)</a:t>
            </a:r>
            <a:endParaRPr lang="es-AR" sz="1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Rectángulo 6"/>
          <p:cNvSpPr/>
          <p:nvPr/>
        </p:nvSpPr>
        <p:spPr>
          <a:xfrm>
            <a:off x="298574" y="4685821"/>
            <a:ext cx="2110210" cy="52322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AR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 PEGAR SOBRE CARPETA</a:t>
            </a:r>
          </a:p>
        </p:txBody>
      </p:sp>
      <p:sp>
        <p:nvSpPr>
          <p:cNvPr id="8" name="Rectángulo 7"/>
          <p:cNvSpPr/>
          <p:nvPr/>
        </p:nvSpPr>
        <p:spPr>
          <a:xfrm>
            <a:off x="281157" y="6296593"/>
            <a:ext cx="2110210" cy="307777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/>
            <a:r>
              <a:rPr lang="es-AR" sz="1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OTROS</a:t>
            </a:r>
            <a:endParaRPr lang="es-AR" sz="1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Rectángulo 8"/>
          <p:cNvSpPr/>
          <p:nvPr/>
        </p:nvSpPr>
        <p:spPr>
          <a:xfrm>
            <a:off x="2748795" y="792146"/>
            <a:ext cx="1004409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s-AR" sz="1400" dirty="0">
                <a:solidFill>
                  <a:schemeClr val="bg1"/>
                </a:solidFill>
              </a:rPr>
              <a:t>•CARPETAS DE CEMENTO S/CONTRAPISO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PAVIMENTOS ARTICULADOS DE HORMIGÓN, ADOQUINES </a:t>
            </a:r>
            <a:endParaRPr lang="es-AR" sz="14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CARPETAS ASFÁLTICAS</a:t>
            </a:r>
          </a:p>
        </p:txBody>
      </p:sp>
      <p:sp>
        <p:nvSpPr>
          <p:cNvPr id="10" name="Rectángulo 9"/>
          <p:cNvSpPr/>
          <p:nvPr/>
        </p:nvSpPr>
        <p:spPr>
          <a:xfrm>
            <a:off x="2748795" y="2036121"/>
            <a:ext cx="7939529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400" dirty="0">
                <a:solidFill>
                  <a:schemeClr val="bg1"/>
                </a:solidFill>
              </a:rPr>
              <a:t>•MOSÁICOS </a:t>
            </a:r>
            <a:r>
              <a:rPr lang="es-ES" sz="1400" dirty="0" smtClean="0">
                <a:solidFill>
                  <a:schemeClr val="bg1"/>
                </a:solidFill>
              </a:rPr>
              <a:t>CALCÁREOS y GRANITICOS</a:t>
            </a:r>
          </a:p>
          <a:p>
            <a:pPr marL="92075" indent="-92075"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</a:rPr>
              <a:t>PIEDRAS NATURALES</a:t>
            </a:r>
          </a:p>
          <a:p>
            <a:r>
              <a:rPr lang="es-ES" sz="1400" dirty="0" smtClean="0">
                <a:solidFill>
                  <a:schemeClr val="bg1"/>
                </a:solidFill>
              </a:rPr>
              <a:t>•</a:t>
            </a:r>
            <a:r>
              <a:rPr lang="es-ES" sz="1400" dirty="0">
                <a:solidFill>
                  <a:schemeClr val="bg1"/>
                </a:solidFill>
              </a:rPr>
              <a:t>LAJAS Y LOSETAS</a:t>
            </a:r>
            <a:endParaRPr lang="es-AR" sz="1400" dirty="0">
              <a:solidFill>
                <a:schemeClr val="bg1"/>
              </a:solidFill>
            </a:endParaRPr>
          </a:p>
        </p:txBody>
      </p:sp>
      <p:sp>
        <p:nvSpPr>
          <p:cNvPr id="11" name="Rectángulo 10"/>
          <p:cNvSpPr/>
          <p:nvPr/>
        </p:nvSpPr>
        <p:spPr>
          <a:xfrm>
            <a:off x="2748795" y="3164718"/>
            <a:ext cx="6096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s-AR" sz="1400" dirty="0">
                <a:solidFill>
                  <a:schemeClr val="bg1"/>
                </a:solidFill>
              </a:rPr>
              <a:t>•CARPETAS CON EDURECEDORES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DE MÁRMOL RECONSTITUIDO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PISOS INDUSTRIALES</a:t>
            </a:r>
          </a:p>
        </p:txBody>
      </p:sp>
      <p:sp>
        <p:nvSpPr>
          <p:cNvPr id="12" name="Rectángulo 11"/>
          <p:cNvSpPr/>
          <p:nvPr/>
        </p:nvSpPr>
        <p:spPr>
          <a:xfrm>
            <a:off x="7144591" y="7382742"/>
            <a:ext cx="917633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AR" sz="1400" dirty="0">
                <a:solidFill>
                  <a:schemeClr val="bg1"/>
                </a:solidFill>
              </a:rPr>
              <a:t>•CERÁMICOS, GRESS, PORCELANATTO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BALDOSAS DE GOMA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REVESTIMIENTOS PLÁSTICOS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ENTABLONADOS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DE MADERA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•PARQUET</a:t>
            </a: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ENTARUGADOS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ALFOMBRAS</a:t>
            </a:r>
          </a:p>
        </p:txBody>
      </p:sp>
      <p:sp>
        <p:nvSpPr>
          <p:cNvPr id="13" name="Rectángulo 12"/>
          <p:cNvSpPr/>
          <p:nvPr/>
        </p:nvSpPr>
        <p:spPr>
          <a:xfrm>
            <a:off x="2748795" y="5980836"/>
            <a:ext cx="2631874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sz="1400" dirty="0" smtClean="0">
                <a:solidFill>
                  <a:schemeClr val="bg1"/>
                </a:solidFill>
              </a:rPr>
              <a:t>•SOBRELEVADOS (pisos técnicos) </a:t>
            </a: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PISOS FLOTANTES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INDUSTRIALES </a:t>
            </a:r>
          </a:p>
        </p:txBody>
      </p:sp>
      <p:sp>
        <p:nvSpPr>
          <p:cNvPr id="14" name="Abrir llave 13"/>
          <p:cNvSpPr/>
          <p:nvPr/>
        </p:nvSpPr>
        <p:spPr>
          <a:xfrm>
            <a:off x="2551296" y="870874"/>
            <a:ext cx="122235" cy="861541"/>
          </a:xfrm>
          <a:prstGeom prst="leftBrace">
            <a:avLst/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15" name="Abrir llave 14"/>
          <p:cNvSpPr/>
          <p:nvPr/>
        </p:nvSpPr>
        <p:spPr>
          <a:xfrm>
            <a:off x="2551296" y="1993612"/>
            <a:ext cx="116324" cy="738664"/>
          </a:xfrm>
          <a:prstGeom prst="leftBrace">
            <a:avLst/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16" name="Abrir llave 15"/>
          <p:cNvSpPr/>
          <p:nvPr/>
        </p:nvSpPr>
        <p:spPr>
          <a:xfrm>
            <a:off x="2554094" y="3261599"/>
            <a:ext cx="113526" cy="556738"/>
          </a:xfrm>
          <a:prstGeom prst="leftBrace">
            <a:avLst/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17" name="Abrir llave 16"/>
          <p:cNvSpPr/>
          <p:nvPr/>
        </p:nvSpPr>
        <p:spPr>
          <a:xfrm>
            <a:off x="2551296" y="4079533"/>
            <a:ext cx="116324" cy="1641998"/>
          </a:xfrm>
          <a:prstGeom prst="leftBrace">
            <a:avLst/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sp>
        <p:nvSpPr>
          <p:cNvPr id="18" name="Abrir llave 17"/>
          <p:cNvSpPr/>
          <p:nvPr/>
        </p:nvSpPr>
        <p:spPr>
          <a:xfrm>
            <a:off x="2551296" y="6011614"/>
            <a:ext cx="116324" cy="738664"/>
          </a:xfrm>
          <a:prstGeom prst="leftBrace">
            <a:avLst/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  <p:pic>
        <p:nvPicPr>
          <p:cNvPr id="3076" name="Picture 4" descr="▷Adoquines con Pasto para Jardines Exteriores en Loj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197" y="2854002"/>
            <a:ext cx="2098760" cy="1049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ormigón impreso: Tendencia en decoración | Hormis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5640" y="2846844"/>
            <a:ext cx="1690461" cy="105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Adoquines Pórfido 10x10 Cm 2/4 Cm Adoquín Grueso Piso | MercadoLibr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9785" y="2842729"/>
            <a:ext cx="2235792" cy="1068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piso con baldosas lisas formando una imagen repetida | Domestik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733196" y="4008740"/>
            <a:ext cx="1486169" cy="1114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Recomendaciones para la buena colocación de las baldosas.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833" y="4008740"/>
            <a:ext cx="1486171" cy="1114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Instalar un piso de granito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6471" y="4008740"/>
            <a:ext cx="1490145" cy="1114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Piso en laja oxidada. Algo resbaloso el material pero tal vez podría  funcionar en un lugar techado exterior. | Backyard pavilion, Patio, Patio  design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2678" y="4008741"/>
            <a:ext cx="1492899" cy="1114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De Todo en Piedras - Mármol Grannito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168"/>
          <a:stretch/>
        </p:blipFill>
        <p:spPr bwMode="auto">
          <a:xfrm>
            <a:off x="5733195" y="5209040"/>
            <a:ext cx="1576638" cy="1087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ángulo 18"/>
          <p:cNvSpPr/>
          <p:nvPr/>
        </p:nvSpPr>
        <p:spPr>
          <a:xfrm>
            <a:off x="2685792" y="4315756"/>
            <a:ext cx="3137632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AR" sz="1400" dirty="0">
                <a:solidFill>
                  <a:schemeClr val="bg1"/>
                </a:solidFill>
              </a:rPr>
              <a:t>•CERÁMICOS, GRESS, PORCELANATTO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BALDOSAS DE GOMA </a:t>
            </a:r>
            <a:endParaRPr lang="es-AR" sz="1400" dirty="0" smtClean="0">
              <a:solidFill>
                <a:schemeClr val="bg1"/>
              </a:solidFill>
            </a:endParaRP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REVESTIMIENTOS PLÁSTICOS </a:t>
            </a:r>
            <a:r>
              <a:rPr lang="es-AR" sz="1400" dirty="0" smtClean="0">
                <a:solidFill>
                  <a:schemeClr val="bg1"/>
                </a:solidFill>
              </a:rPr>
              <a:t> </a:t>
            </a:r>
          </a:p>
          <a:p>
            <a:r>
              <a:rPr lang="es-AR" sz="1400" dirty="0" smtClean="0">
                <a:solidFill>
                  <a:schemeClr val="bg1"/>
                </a:solidFill>
              </a:rPr>
              <a:t>•</a:t>
            </a:r>
            <a:r>
              <a:rPr lang="es-AR" sz="1400" dirty="0">
                <a:solidFill>
                  <a:schemeClr val="bg1"/>
                </a:solidFill>
              </a:rPr>
              <a:t>DE MADERA </a:t>
            </a:r>
            <a:r>
              <a:rPr lang="es-AR" sz="1400" dirty="0" smtClean="0">
                <a:solidFill>
                  <a:schemeClr val="bg1"/>
                </a:solidFill>
              </a:rPr>
              <a:t>(</a:t>
            </a:r>
            <a:r>
              <a:rPr lang="es-AR" sz="1400" dirty="0" err="1" smtClean="0">
                <a:solidFill>
                  <a:schemeClr val="bg1"/>
                </a:solidFill>
              </a:rPr>
              <a:t>Entablonados</a:t>
            </a:r>
            <a:r>
              <a:rPr lang="es-AR" sz="1400" dirty="0" smtClean="0">
                <a:solidFill>
                  <a:schemeClr val="bg1"/>
                </a:solidFill>
              </a:rPr>
              <a:t>, entarugados, </a:t>
            </a:r>
            <a:r>
              <a:rPr lang="es-AR" sz="1400" dirty="0" err="1" smtClean="0">
                <a:solidFill>
                  <a:schemeClr val="bg1"/>
                </a:solidFill>
              </a:rPr>
              <a:t>parquet</a:t>
            </a:r>
            <a:r>
              <a:rPr lang="es-AR" sz="1400" dirty="0" smtClean="0">
                <a:solidFill>
                  <a:schemeClr val="bg1"/>
                </a:solidFill>
              </a:rPr>
              <a:t>  u otros)</a:t>
            </a:r>
          </a:p>
        </p:txBody>
      </p:sp>
      <p:pic>
        <p:nvPicPr>
          <p:cNvPr id="1026" name="Picture 2" descr="Ecuacerámica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271" y="5215568"/>
            <a:ext cx="1216916" cy="10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isos de madera: Ventajas y como cuidarlos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7625" y="5221782"/>
            <a:ext cx="1087474" cy="1087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isos de parquet - Tipos y formas de colocarlos - Casa Web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5537" y="5209040"/>
            <a:ext cx="902308" cy="109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ndian Carpet – Pisos &amp; Revestimientos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8284" y="5215567"/>
            <a:ext cx="927294" cy="10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Audio 1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84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625"/>
    </mc:Choice>
    <mc:Fallback xmlns="">
      <p:transition spd="slow" advTm="141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1404564" y="248970"/>
            <a:ext cx="8922216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400" b="1" dirty="0" smtClean="0">
                <a:solidFill>
                  <a:schemeClr val="bg1"/>
                </a:solidFill>
              </a:rPr>
              <a:t>PAVIMENTOS DE HORMIGON</a:t>
            </a:r>
          </a:p>
        </p:txBody>
      </p:sp>
      <p:pic>
        <p:nvPicPr>
          <p:cNvPr id="2052" name="Picture 4" descr="Pisos de Hormigón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37"/>
          <a:stretch/>
        </p:blipFill>
        <p:spPr bwMode="auto">
          <a:xfrm>
            <a:off x="4325260" y="782909"/>
            <a:ext cx="2848197" cy="250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isos estampados de concreto | Patios de concreto estampados, Piso de  concreto estampado, Pisos estampados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98"/>
          <a:stretch/>
        </p:blipFill>
        <p:spPr bwMode="auto">
          <a:xfrm>
            <a:off x="1447281" y="3388598"/>
            <a:ext cx="2619376" cy="281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ormigón alisado – Ciment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864"/>
          <a:stretch/>
        </p:blipFill>
        <p:spPr bwMode="auto">
          <a:xfrm>
            <a:off x="7393121" y="782909"/>
            <a:ext cx="2933659" cy="251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7"/>
          <a:srcRect l="20678" t="33621" r="56291" b="27607"/>
          <a:stretch/>
        </p:blipFill>
        <p:spPr>
          <a:xfrm>
            <a:off x="7393150" y="3388598"/>
            <a:ext cx="2933630" cy="2793842"/>
          </a:xfrm>
          <a:prstGeom prst="rect">
            <a:avLst/>
          </a:prstGeom>
        </p:spPr>
      </p:pic>
      <p:pic>
        <p:nvPicPr>
          <p:cNvPr id="2058" name="Picture 10" descr="Hormigón impreso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7"/>
          <a:stretch/>
        </p:blipFill>
        <p:spPr bwMode="auto">
          <a:xfrm>
            <a:off x="4325260" y="3388598"/>
            <a:ext cx="2848197" cy="281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Workmen Finish und glatte Betonoberfläche auf neuer Zementseitenwand,  Stockvideos - Envato Elements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80" r="12889"/>
          <a:stretch/>
        </p:blipFill>
        <p:spPr bwMode="auto">
          <a:xfrm>
            <a:off x="1447281" y="782909"/>
            <a:ext cx="2619376" cy="2509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uadroTexto 9"/>
          <p:cNvSpPr txBox="1"/>
          <p:nvPr/>
        </p:nvSpPr>
        <p:spPr>
          <a:xfrm>
            <a:off x="1866737" y="5829956"/>
            <a:ext cx="1962422" cy="274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TEXTURADO o ESTAMPADO</a:t>
            </a:r>
          </a:p>
        </p:txBody>
      </p:sp>
      <p:sp>
        <p:nvSpPr>
          <p:cNvPr id="11" name="CuadroTexto 10"/>
          <p:cNvSpPr txBox="1"/>
          <p:nvPr/>
        </p:nvSpPr>
        <p:spPr>
          <a:xfrm>
            <a:off x="1601561" y="2938660"/>
            <a:ext cx="1962422" cy="274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RAYADO o PEINADO</a:t>
            </a:r>
          </a:p>
        </p:txBody>
      </p:sp>
      <p:sp>
        <p:nvSpPr>
          <p:cNvPr id="12" name="CuadroTexto 11"/>
          <p:cNvSpPr txBox="1"/>
          <p:nvPr/>
        </p:nvSpPr>
        <p:spPr>
          <a:xfrm>
            <a:off x="8356332" y="2938660"/>
            <a:ext cx="1962422" cy="274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ESTUCADO o ALISADO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00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027"/>
    </mc:Choice>
    <mc:Fallback xmlns="">
      <p:transition spd="slow" advTm="188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pic>
        <p:nvPicPr>
          <p:cNvPr id="4098" name="Picture 2" descr="Cómo preparar cemento de color para decorar – RUBI Blog 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25" y="129221"/>
            <a:ext cx="4581525" cy="303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ormigón coloreado - Ventajas - Usos - Características - Galista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273" y="129221"/>
            <a:ext cx="5608864" cy="3063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6"/>
          <a:srcRect l="20058" t="28694" r="26728" b="5477"/>
          <a:stretch/>
        </p:blipFill>
        <p:spPr>
          <a:xfrm>
            <a:off x="817424" y="3317965"/>
            <a:ext cx="3719741" cy="3188136"/>
          </a:xfrm>
          <a:prstGeom prst="rect">
            <a:avLst/>
          </a:prstGeom>
        </p:spPr>
      </p:pic>
      <p:sp>
        <p:nvSpPr>
          <p:cNvPr id="6" name="CuadroTexto 5"/>
          <p:cNvSpPr txBox="1"/>
          <p:nvPr/>
        </p:nvSpPr>
        <p:spPr>
          <a:xfrm>
            <a:off x="920116" y="2824262"/>
            <a:ext cx="22498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HORMIGONES PIGMENTADOS</a:t>
            </a:r>
          </a:p>
        </p:txBody>
      </p:sp>
      <p:pic>
        <p:nvPicPr>
          <p:cNvPr id="4102" name="Picture 6" descr="Cemento pulido: Ventajas - Precios - Usos - Cómo hacer?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957" y="3311824"/>
            <a:ext cx="4259035" cy="319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ENCONCRETO: COLOREADO DE PISO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3783" y="3322003"/>
            <a:ext cx="2038353" cy="3184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415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996"/>
    </mc:Choice>
    <mc:Fallback xmlns="">
      <p:transition spd="slow" advTm="87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1966958" y="196718"/>
            <a:ext cx="8037338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400" b="1" dirty="0" smtClean="0">
                <a:solidFill>
                  <a:schemeClr val="bg1"/>
                </a:solidFill>
              </a:rPr>
              <a:t>CARPETAS ASFALTICAS</a:t>
            </a:r>
          </a:p>
        </p:txBody>
      </p:sp>
      <p:pic>
        <p:nvPicPr>
          <p:cNvPr id="20482" name="Picture 2" descr="Carpeta asfáltica - PavGuz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958" y="801668"/>
            <a:ext cx="4137751" cy="323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5"/>
          <a:srcRect l="51395" t="17580" r="21333" b="61804"/>
          <a:stretch/>
        </p:blipFill>
        <p:spPr>
          <a:xfrm>
            <a:off x="1966958" y="4284775"/>
            <a:ext cx="4137751" cy="1759453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5"/>
          <a:srcRect l="49672" t="46616" r="32179" b="27418"/>
          <a:stretch/>
        </p:blipFill>
        <p:spPr>
          <a:xfrm>
            <a:off x="6400799" y="801668"/>
            <a:ext cx="3603497" cy="2899954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5"/>
          <a:srcRect l="20355" t="45568" r="52336" b="26741"/>
          <a:stretch/>
        </p:blipFill>
        <p:spPr>
          <a:xfrm>
            <a:off x="6400799" y="3966348"/>
            <a:ext cx="3643037" cy="207788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91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26"/>
    </mc:Choice>
    <mc:Fallback xmlns="">
      <p:transition spd="slow" advTm="780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661851" y="338916"/>
            <a:ext cx="10963456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400" b="1" dirty="0" smtClean="0">
                <a:solidFill>
                  <a:schemeClr val="bg1"/>
                </a:solidFill>
              </a:rPr>
              <a:t>PAVIMENTOS ARTICULADOS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522515" y="1089635"/>
            <a:ext cx="499001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s-E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MANTO FLEXIBLE DE HORMIGÓN DE ALTA RESISTENCIA </a:t>
            </a:r>
            <a:endParaRPr lang="es-ES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s-E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ELEMENTOS </a:t>
            </a:r>
            <a:r>
              <a:rPr lang="es-E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UNIFORMES QUE SE COLOCAN EN YUXTAPOSICIÓN Y QUE DEBIDO A LA CONFORMACIÓN DE SUS CARAS LATERALES SE CONSIGUE UNA TRANSFERENCIA DE CARGAS DESDE EL ELEMENTO QUE LO RECIBE HACIAS SUS ADYACENTES </a:t>
            </a:r>
            <a:endParaRPr lang="es-ES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s-ES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 </a:t>
            </a:r>
            <a:r>
              <a:rPr lang="es-E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FRACCIÓN DE CARGA QUE TRANSMITE A LA BASE POR EL ELEMENTO ES DEL 40%</a:t>
            </a:r>
          </a:p>
        </p:txBody>
      </p:sp>
      <p:pic>
        <p:nvPicPr>
          <p:cNvPr id="21508" name="Picture 4" descr="Avanza la obra de Pavimento... - Gestión Beto Pallero | Faceboo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975" y="1089635"/>
            <a:ext cx="2335076" cy="268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 descr="Adoquines: la evolución del paviment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6500" y="1273161"/>
            <a:ext cx="3518808" cy="2505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PAVIMENTOS DE ADOQUINES INTERTRABADOS DE HORMIGÓN ÍNDICE 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54"/>
          <a:stretch>
            <a:fillRect/>
          </a:stretch>
        </p:blipFill>
        <p:spPr bwMode="auto">
          <a:xfrm>
            <a:off x="661851" y="3028627"/>
            <a:ext cx="4781528" cy="3349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Ventajas y aplicaciones de pavimentos articulados (Adoquines de ...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6" r="12393"/>
          <a:stretch>
            <a:fillRect/>
          </a:stretch>
        </p:blipFill>
        <p:spPr bwMode="auto">
          <a:xfrm>
            <a:off x="8096295" y="3929847"/>
            <a:ext cx="3529013" cy="2564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1" descr="Plazas de Buenos Aires - Moriblock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158"/>
          <a:stretch>
            <a:fillRect/>
          </a:stretch>
        </p:blipFill>
        <p:spPr bwMode="auto">
          <a:xfrm>
            <a:off x="5658576" y="3929847"/>
            <a:ext cx="2318476" cy="2564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9"/>
          <a:srcRect l="60706" t="31493" r="19623" b="48271"/>
          <a:stretch/>
        </p:blipFill>
        <p:spPr>
          <a:xfrm>
            <a:off x="8096295" y="1057644"/>
            <a:ext cx="3529012" cy="1674657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42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192"/>
    </mc:Choice>
    <mc:Fallback xmlns="">
      <p:transition spd="slow" advTm="1711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487678" y="136096"/>
            <a:ext cx="11237175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400" b="1" dirty="0" smtClean="0">
                <a:solidFill>
                  <a:schemeClr val="bg1"/>
                </a:solidFill>
              </a:rPr>
              <a:t>MOSAICOS CALCAREOS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2275735" y="655540"/>
            <a:ext cx="76610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CALCÁREOS, ESTÁN CONTISTUIDO DE ARENA, CEMENTO Y COLORANTES INORGÁNICOS</a:t>
            </a:r>
            <a:endParaRPr lang="es-E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487678" y="1024520"/>
            <a:ext cx="1073518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 PISOS CALCÁREOS SE FABRICAN EN DIMENSIONES DE 15 CM X 15 CM, 20 CM X 20 CM, 25 CM X 25 CM, 30 CM X 30 CM Y 40 CM X 40 CM </a:t>
            </a:r>
            <a:endParaRPr lang="es-E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530" name="Picture 2" descr="Pisos Calcareos – De Tucumán para todo el paí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78" y="1577920"/>
            <a:ext cx="3612878" cy="190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5"/>
          <a:srcRect l="25792" t="29924" r="30681" b="58268"/>
          <a:stretch/>
        </p:blipFill>
        <p:spPr>
          <a:xfrm>
            <a:off x="5503816" y="1577919"/>
            <a:ext cx="6069059" cy="917134"/>
          </a:xfrm>
          <a:prstGeom prst="rect">
            <a:avLst/>
          </a:prstGeom>
        </p:spPr>
      </p:pic>
      <p:pic>
        <p:nvPicPr>
          <p:cNvPr id="22532" name="Picture 4" descr="Catálogo de productos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90"/>
          <a:stretch/>
        </p:blipFill>
        <p:spPr bwMode="auto">
          <a:xfrm>
            <a:off x="4258489" y="3553097"/>
            <a:ext cx="2030506" cy="2220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4" name="Picture 6" descr="MOSAICO CALCAREO LISO 20X20 - ESEDE Revestimiento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78" y="3578658"/>
            <a:ext cx="3612878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6" name="Picture 8" descr="🔲 Terra Calcareos 🔲 on Instagram: “Alfombra Central Con Lisos! Proceso de  PULIDO IMPERMEABILIZADO . #terracalcareos #calcareos #fabricantes #diseño # pisos #guardas…”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927" y="2633253"/>
            <a:ext cx="2514926" cy="3140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40" name="Picture 12" descr="Mosaicos calcáreos artesanales 'obregón E Hijos' tel:0351 153922313 en Alta  Gracia: teléfono | Decoracion habitaciones pequeñas, Pisos pintados, Pisos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181"/>
          <a:stretch/>
        </p:blipFill>
        <p:spPr bwMode="auto">
          <a:xfrm>
            <a:off x="9152201" y="2633253"/>
            <a:ext cx="2420674" cy="3139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42" name="Picture 14" descr="Vereda Calcárea comprar en Córdoba Capital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9288" y="1577919"/>
            <a:ext cx="2119706" cy="190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64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979"/>
    </mc:Choice>
    <mc:Fallback xmlns="">
      <p:transition spd="slow" advTm="1149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696045" y="185594"/>
            <a:ext cx="10876829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400" b="1" dirty="0" smtClean="0">
                <a:solidFill>
                  <a:schemeClr val="bg1"/>
                </a:solidFill>
              </a:rPr>
              <a:t>MOSAICOS GRANITICOS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2420983" y="724900"/>
            <a:ext cx="791609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AR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ESTAN CONSTITUIDOS POR GRANULADOS DE NATURALEZA CALCÁREA, FRAGMENTOS DE MARMOL, VERDE ALPE, TRAVERTINO, ONIX ETC, Y MORTERO DE ARENA Y CEMENTO</a:t>
            </a:r>
            <a:endParaRPr lang="es-E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2159725" y="1230853"/>
            <a:ext cx="817734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 PISOS GRANÍTICOS SE FABRICAN EN DIMENSIONES DE 15 CM X 15 CM, 20 CM X 20 CM, 25 CM X 25 CM, 30 CM X 30 CM Y 40 CM X 40 CM </a:t>
            </a:r>
            <a:endParaRPr lang="es-E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Termovitrificado mosaicos graníticos – Los Pulidor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1" y="1691805"/>
            <a:ext cx="2405827" cy="32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Mosaico Granito es un material... - Marmolera Mancilla | Facebook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2" t="14390" b="10546"/>
          <a:stretch/>
        </p:blipFill>
        <p:spPr bwMode="auto">
          <a:xfrm>
            <a:off x="3340085" y="1691805"/>
            <a:ext cx="1839595" cy="1837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Mosaicos Graniticos - Capital- Mosaicos Saponara - Tradem DesignTradem  Design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161" y="1691805"/>
            <a:ext cx="1742894" cy="183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Mosaicos Blangino - ARQA Empresa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480" y="1691805"/>
            <a:ext cx="2091192" cy="321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Todo en Pisos - #TodoenPisos Los pisos de Mosaico, Mármol,... | Facebook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0696" y="1691805"/>
            <a:ext cx="1822179" cy="32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Por El Que, El Proceso De Colocación De Las Baldosas En El Suelo, La  Lechada De La Baldosa. Fotos, Retratos, Imágenes Y Fotografía De Archivo  Libres De Derecho. Image 42821894.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086" y="3718229"/>
            <a:ext cx="3823970" cy="2865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olocación De Azulejos, El Proceso De Colocación De Las Baldosas En El  Suelo, La Lechada Para La Baldosa. Fotos, Retratos, Imágenes Y Fotografía  De Archivo Libres De Derecho. Image 42821914.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294" y="5035124"/>
            <a:ext cx="2095378" cy="1573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Pulido de cocina mosaico granitico.... - SM Pulido De Pisos | Facebook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46" y="4169751"/>
            <a:ext cx="2407616" cy="240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Pulido y abrillantado de pisos + marmol granito en Guadalajara + Almasi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0696" y="5035124"/>
            <a:ext cx="1822179" cy="136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631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775"/>
    </mc:Choice>
    <mc:Fallback xmlns="">
      <p:transition spd="slow" advTm="186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1491649" y="196718"/>
            <a:ext cx="8922216" cy="46166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PULIDO DE PISOS GRANITICOS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579302" y="1030422"/>
            <a:ext cx="7602584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ALGUNOS PISOS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GRANÍTICOS, DEBEN SER PULIDOS UNA VEZ COLOCADO. </a:t>
            </a:r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DEBE TENERSE EN CUENTA: </a:t>
            </a:r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CARACTERÍSTICAS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 ELEMENTO A PULIR </a:t>
            </a:r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GRADO DE PULIDO EN EL PULIDO PODEMOS DISTINGUIR LOS SIGUIENTES PASOS: </a:t>
            </a:r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REBAJE: Se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eliminan los defectos de colocación, desniveles, dientes, defectos de base, mediante el desbaste de la capa de superficie. Se utiliza piedras de pulir hasta grano Nº </a:t>
            </a: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PULIDO: Se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hace en dos etapas: </a:t>
            </a:r>
          </a:p>
          <a:p>
            <a:pPr marL="342900" indent="-342900">
              <a:buAutoNum type="arabicPeriod"/>
            </a:pPr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Primer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pulido, elimina el rayado y defectos de rebaje con muelas de grano </a:t>
            </a: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Nº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60 hasta Nº 80 </a:t>
            </a:r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Segundo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pulido, es el afinado con muela desde grano Nº 120 hasta Nº </a:t>
            </a: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220</a:t>
            </a:r>
          </a:p>
          <a:p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ABRILLANTADO: Operación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 acabado con tratamiento de muñecas de plomo y sal de </a:t>
            </a: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limón</a:t>
            </a:r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Desbastado, Pulido y Cristalizado de Pisos - Pulido De Pisos Acm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1885" y="954475"/>
            <a:ext cx="3801155" cy="276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ulido de Pisos Reyes | Mexico Cit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4403" y="3844100"/>
            <a:ext cx="18478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ulido de Pisos Reyes | Mexico Cit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5191" y="3844100"/>
            <a:ext cx="18478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316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055"/>
    </mc:Choice>
    <mc:Fallback xmlns="">
      <p:transition spd="slow" advTm="860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4" name="Text Box 12"/>
          <p:cNvSpPr txBox="1">
            <a:spLocks noChangeArrowheads="1"/>
          </p:cNvSpPr>
          <p:nvPr/>
        </p:nvSpPr>
        <p:spPr bwMode="auto">
          <a:xfrm>
            <a:off x="696045" y="185594"/>
            <a:ext cx="10876829" cy="46166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400" b="1" dirty="0" smtClean="0">
                <a:solidFill>
                  <a:schemeClr val="bg1"/>
                </a:solidFill>
              </a:rPr>
              <a:t>ESTRUCTURA DE LOS MOSAICOS CALCAREOS y GRANITICOS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800548" y="1109168"/>
            <a:ext cx="544349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PASTINA</a:t>
            </a: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 LA CAPA QUE OSTENTA EL DISEÑO Y EL COLOR Y SOPORTA LA FRICCIÓN DEL TRÁNSITO. TIENE QUE SER LISA Y PERFECTA. GENERALMENTE ES CEMENTO+COLORANTE+ARENA FINA O MARMOLINA. TIENE ESPESORES DE 3 A 5 MM.</a:t>
            </a:r>
            <a:endParaRPr lang="es-E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4"/>
          <a:srcRect l="32323" t="53991" r="45822" b="33895"/>
          <a:stretch/>
        </p:blipFill>
        <p:spPr>
          <a:xfrm>
            <a:off x="1201782" y="2669451"/>
            <a:ext cx="4329325" cy="1349828"/>
          </a:xfrm>
          <a:prstGeom prst="rect">
            <a:avLst/>
          </a:prstGeom>
        </p:spPr>
      </p:pic>
      <p:cxnSp>
        <p:nvCxnSpPr>
          <p:cNvPr id="8" name="Conector recto de flecha 7"/>
          <p:cNvCxnSpPr/>
          <p:nvPr/>
        </p:nvCxnSpPr>
        <p:spPr>
          <a:xfrm flipV="1">
            <a:off x="2145934" y="1972765"/>
            <a:ext cx="0" cy="696686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cto de flecha 9"/>
          <p:cNvCxnSpPr>
            <a:endCxn id="12" idx="1"/>
          </p:cNvCxnSpPr>
          <p:nvPr/>
        </p:nvCxnSpPr>
        <p:spPr>
          <a:xfrm>
            <a:off x="5164183" y="2939416"/>
            <a:ext cx="1010195" cy="15389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ángulo 11"/>
          <p:cNvSpPr/>
          <p:nvPr/>
        </p:nvSpPr>
        <p:spPr>
          <a:xfrm>
            <a:off x="6174378" y="2616251"/>
            <a:ext cx="3918857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SECA: </a:t>
            </a:r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CEMENTO Y ARENA GRUESA EN PROPORCIONES IGUALES, ABSORBE EL EXCESO DE AGUA DE LA PASTINA</a:t>
            </a:r>
            <a:endParaRPr lang="es-E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ángulo 12"/>
          <p:cNvSpPr/>
          <p:nvPr/>
        </p:nvSpPr>
        <p:spPr>
          <a:xfrm>
            <a:off x="6673291" y="3456719"/>
            <a:ext cx="3099087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BISCOCHO O “BAÑA”:</a:t>
            </a:r>
          </a:p>
          <a:p>
            <a:pPr algn="ctr"/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INTEGRA EL 60% DEL MOSÁICO, ES UN CONCRETO (1:3, CEMENTO, ARENA GRUESA). </a:t>
            </a:r>
            <a:endParaRPr lang="es-E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ángulo 13"/>
          <p:cNvSpPr/>
          <p:nvPr/>
        </p:nvSpPr>
        <p:spPr>
          <a:xfrm>
            <a:off x="3090087" y="2342879"/>
            <a:ext cx="201292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sz="1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CAPA DE DESGASTE</a:t>
            </a:r>
            <a:endParaRPr lang="es-ES" sz="1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Conector recto de flecha 14"/>
          <p:cNvCxnSpPr/>
          <p:nvPr/>
        </p:nvCxnSpPr>
        <p:spPr>
          <a:xfrm>
            <a:off x="5236747" y="3653993"/>
            <a:ext cx="1436544" cy="19064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ángulo 19"/>
          <p:cNvSpPr/>
          <p:nvPr/>
        </p:nvSpPr>
        <p:spPr>
          <a:xfrm>
            <a:off x="2276611" y="5087429"/>
            <a:ext cx="793486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 MOSÁICO SE FABRICA EN MOLDES Y ES PRENSADO A 10 TN A 12TN, LO QUE REPRESENTA SOBRE LA MEZCLA UNA COMPRESIÓN DE 30KG7CM2 </a:t>
            </a:r>
            <a:endParaRPr lang="es-ES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Baldosas Vainilla Amarilla O Roja 20 X 20 | MercadoLibr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817" y="810619"/>
            <a:ext cx="1545798" cy="1635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langi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9257" y="789095"/>
            <a:ext cx="1643978" cy="1643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iso de Granito NVB1430 Gris – El Ceramicón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4877" y="811680"/>
            <a:ext cx="1621393" cy="162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79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057"/>
    </mc:Choice>
    <mc:Fallback xmlns="">
      <p:transition spd="slow" advTm="62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892811" y="170593"/>
            <a:ext cx="10532834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PISOS ABSORBENTES</a:t>
            </a:r>
          </a:p>
        </p:txBody>
      </p:sp>
      <p:sp>
        <p:nvSpPr>
          <p:cNvPr id="4" name="Rectángulo 3"/>
          <p:cNvSpPr/>
          <p:nvPr/>
        </p:nvSpPr>
        <p:spPr>
          <a:xfrm>
            <a:off x="892810" y="769166"/>
            <a:ext cx="1079409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 PISOS ABSORBENTES CON MAS DEL 20 % DE ABSORSION, SE COLOCAN CON MEZCLAS CALCÁREAS REFORZADAS.</a:t>
            </a:r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Cómo colocar mosaicos graníticos o baldosones en veredas con seguridad?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856" y="1213851"/>
            <a:ext cx="4895397" cy="275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ómo colocar baldosas 10) - YouTube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78" b="13895"/>
          <a:stretch/>
        </p:blipFill>
        <p:spPr bwMode="auto">
          <a:xfrm>
            <a:off x="6228896" y="1213851"/>
            <a:ext cx="5039995" cy="275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Las mejores 45 ideas de Suelo a 45 grados | piso de ladrillo, suelos,  disenos de una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856" y="4104420"/>
            <a:ext cx="1874910" cy="249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OLOCACIÓN SOLERÍA DE BARRO AL CARTABÓN - YouTube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710" b="6760"/>
          <a:stretch/>
        </p:blipFill>
        <p:spPr bwMode="auto">
          <a:xfrm>
            <a:off x="3208409" y="4095028"/>
            <a:ext cx="3984871" cy="250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Así se colocan baldosas cerámicas en el suelo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451" y="4095028"/>
            <a:ext cx="3806440" cy="250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48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804"/>
    </mc:Choice>
    <mc:Fallback xmlns="">
      <p:transition spd="slow" advTm="67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269966" y="187133"/>
            <a:ext cx="11669485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400" b="1" dirty="0" smtClean="0">
                <a:solidFill>
                  <a:schemeClr val="bg1"/>
                </a:solidFill>
              </a:rPr>
              <a:t>PISOS CERAMICOS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907051" y="3604848"/>
            <a:ext cx="6096000" cy="28931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ACUERDO A LA CAPACIDAD DE ABSORCIÓN EL PEGADO CON MEZCLAS ES POSIBLE CUANDO SUPERA EL 3%, EL ANCLAJE ES DE TIPO FÍSICO Y SE PRODUCE POR LA HIDRATACIÓN DE LOS AGLOMERADOS DE CEMENTO, Y QUE TIENE LUGAR EN LA MICRORUGOSIDAD DEL REVERSO DE LA BALDOSA Y LOS POROS </a:t>
            </a:r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 </a:t>
            </a:r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 GRES ESA CAPACIDAD DE ANCLAJE DEL CEMENTO HIDRATADO SE VE DRASTICAMENTE DISMINUIDA POR LA AUSENCIA DE POROSIDAD. EN CONSECUENCIA DEBEMOS RECURRIR A PEGAMENTOS </a:t>
            </a:r>
          </a:p>
        </p:txBody>
      </p:sp>
      <p:sp>
        <p:nvSpPr>
          <p:cNvPr id="6" name="Rectángulo 5"/>
          <p:cNvSpPr/>
          <p:nvPr/>
        </p:nvSpPr>
        <p:spPr>
          <a:xfrm>
            <a:off x="2792456" y="728052"/>
            <a:ext cx="6096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s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 BALDOSAS CERÁMICAS SE DISCRIMINAN POR LA CAPACIDAD DE ABSORCIÓN DE AGUA POR PARTE DE LAS BALDOSAS </a:t>
            </a:r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ángulo 6"/>
          <p:cNvSpPr/>
          <p:nvPr/>
        </p:nvSpPr>
        <p:spPr>
          <a:xfrm>
            <a:off x="2306138" y="648798"/>
            <a:ext cx="7361737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s-ES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LOZAS:</a:t>
            </a:r>
            <a:r>
              <a:rPr lang="es-E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ABSORCIÓN MAYOR AL 10%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s-ES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SEMIGRES: </a:t>
            </a: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ABSORCIÓN ENTRE 3 Y 10%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s-ES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GRES:</a:t>
            </a:r>
            <a:r>
              <a:rPr lang="es-E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ABSORCIÓN ENTRE 0,5 Y 3 %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s-ES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PORCELANA:</a:t>
            </a: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ABSORCION MENOR A 0,5% </a:t>
            </a:r>
          </a:p>
        </p:txBody>
      </p:sp>
      <p:pic>
        <p:nvPicPr>
          <p:cNvPr id="4098" name="Picture 2" descr="Azulejos para exterior - Suelo exterior, pavimentos, baldosas para terraza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311" y="5086755"/>
            <a:ext cx="2245450" cy="149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Pavimento Barro Cocido ▷ Baldosas y Ladrillos Rústico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6" y="5086754"/>
            <a:ext cx="2271575" cy="1529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iferencias entre Cerámica y Porcelanato - San Vicente Construccione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311" y="3127477"/>
            <a:ext cx="2245450" cy="1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o que tenes que saber para comprar cerámica para piso. - Center Cerámico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5" y="3127476"/>
            <a:ext cx="2154192" cy="1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17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463"/>
    </mc:Choice>
    <mc:Fallback xmlns="">
      <p:transition spd="slow" advTm="1074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226422" y="196718"/>
            <a:ext cx="11747863" cy="338554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COLOCACION DE PISOS CERAMICOS USANDO PEGAMENTOS DE BASE CEMENTICIA</a:t>
            </a:r>
          </a:p>
        </p:txBody>
      </p:sp>
      <p:sp>
        <p:nvSpPr>
          <p:cNvPr id="2" name="Rectángulo 1"/>
          <p:cNvSpPr/>
          <p:nvPr/>
        </p:nvSpPr>
        <p:spPr>
          <a:xfrm>
            <a:off x="339634" y="740454"/>
            <a:ext cx="1154756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 PUEDE COLOCAR EN CAPAS FINAS, 5MM DE ESPESOR O EN CAPAS MEDIANAS HASTA 15MM. SI SE DEBE TRABAJAR CON UN SOLADO DE BAJA ABSORCIÓN, POR EJEMPLO PORCELLANATTO, O PIEZAS GRANDES SE DEBE COLOCAR CON DOBLE ENCOLADO LA COLOCACIÓN CON LLANA DENTADA ASEGURA UN ESPESOR REGULAR Y UNA BUENA DISTRIBUCIÓN DEL PEGAMENTO</a:t>
            </a:r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4"/>
          <a:srcRect l="20817" t="35444" r="36256" b="40827"/>
          <a:stretch/>
        </p:blipFill>
        <p:spPr>
          <a:xfrm>
            <a:off x="814343" y="1667306"/>
            <a:ext cx="6510472" cy="2024370"/>
          </a:xfrm>
          <a:prstGeom prst="rect">
            <a:avLst/>
          </a:prstGeom>
        </p:spPr>
      </p:pic>
      <p:pic>
        <p:nvPicPr>
          <p:cNvPr id="2050" name="Picture 2" descr="Colocación de cerámicas con niveladores - YouTub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743" y="3900309"/>
            <a:ext cx="4765674" cy="268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astinas Fluidas - YouTube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67" b="12755"/>
          <a:stretch/>
        </p:blipFill>
        <p:spPr bwMode="auto">
          <a:xfrm>
            <a:off x="6298339" y="3900309"/>
            <a:ext cx="4572000" cy="268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ómo colocar y empastinar porcellanato?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550" y="1667306"/>
            <a:ext cx="3905250" cy="204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25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1996"/>
    </mc:Choice>
    <mc:Fallback>
      <p:transition spd="slow" advTm="161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648588" y="196718"/>
            <a:ext cx="11067161" cy="338554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EMPASTINADO DE JUNTAS DE PISOS CERAMICOS</a:t>
            </a:r>
          </a:p>
        </p:txBody>
      </p:sp>
      <p:sp>
        <p:nvSpPr>
          <p:cNvPr id="6" name="Rectángulo 5"/>
          <p:cNvSpPr/>
          <p:nvPr/>
        </p:nvSpPr>
        <p:spPr>
          <a:xfrm>
            <a:off x="1381125" y="742087"/>
            <a:ext cx="95631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EVITA EL MOVIMIENTO DIFERENCIAL DE LAS PIEZAS DEL PISO POR DESLIZAMIENTO, SU COLOCACIÓN MONOLITIZA AL PISO.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EVITA EL PASO DE LA HUMEDAD Y LA APARICIÓN DE EFLORESCENCIAS, ESPECIALMENTE EN PLANTA BAJA.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 DEBE COLOCAR 24 A 48HS DESPUÉS DE COLOCADO EL PISO PARA GARANTIZAR EL PERFECTO SECADO DEL PEGAMENTO </a:t>
            </a:r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ángulo 6"/>
          <p:cNvSpPr/>
          <p:nvPr/>
        </p:nvSpPr>
        <p:spPr>
          <a:xfrm>
            <a:off x="648588" y="2671581"/>
            <a:ext cx="3467987" cy="3816429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endParaRPr lang="es-AR" sz="20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AR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AR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PASTINAS:</a:t>
            </a:r>
          </a:p>
          <a:p>
            <a:endParaRPr lang="es-AR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AR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CEMENTO PORTLAND ( blanco o gris)</a:t>
            </a:r>
          </a:p>
          <a:p>
            <a:r>
              <a:rPr lang="es-AR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s-AR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COLORANTES</a:t>
            </a:r>
          </a:p>
          <a:p>
            <a:endParaRPr lang="es-AR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AR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ÁRIDO MUY FINO, MARMOLINA </a:t>
            </a:r>
          </a:p>
          <a:p>
            <a:endParaRPr lang="es-AR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AR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ADITIVOS </a:t>
            </a:r>
          </a:p>
          <a:p>
            <a:endParaRPr lang="es-AR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AR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AR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AR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Pastinas Fluidas - YouTub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38"/>
          <a:stretch/>
        </p:blipFill>
        <p:spPr bwMode="auto">
          <a:xfrm>
            <a:off x="6246621" y="4759591"/>
            <a:ext cx="3025775" cy="176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PASTINAS IMPERMEABLES. Guía de usos y aplicaciones - PDF Descargar libre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04"/>
          <a:stretch/>
        </p:blipFill>
        <p:spPr bwMode="auto">
          <a:xfrm>
            <a:off x="6246621" y="2657959"/>
            <a:ext cx="3016251" cy="201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ómo colocar pastinas en porcellanatos - YouTube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56" r="48195" b="5314"/>
          <a:stretch/>
        </p:blipFill>
        <p:spPr bwMode="auto">
          <a:xfrm>
            <a:off x="4248148" y="4783317"/>
            <a:ext cx="1866900" cy="1704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Pastina Piezas normales – Chispla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4445" y="2662742"/>
            <a:ext cx="2321304" cy="3825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ombo Cerámico 12,12 m2 Manaos Marrón CN + Pegamento Weber + Pastina  Klaukol | Construya, Bercovich lo ayuda - Mobil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8148" y="2671581"/>
            <a:ext cx="1866900" cy="2002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785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614"/>
    </mc:Choice>
    <mc:Fallback>
      <p:transition spd="slow" advTm="102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381000" y="196718"/>
            <a:ext cx="11334749" cy="338554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ELECCION</a:t>
            </a:r>
            <a:r>
              <a:rPr kumimoji="0" lang="en-US" sz="16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DEL TIPO DE CERAMICO EN FUNCION DE LA RESISTENCIA AL DESGASTE</a:t>
            </a:r>
            <a:endParaRPr kumimoji="0" lang="en-US" sz="16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" name="Rectángulo 1"/>
          <p:cNvSpPr/>
          <p:nvPr/>
        </p:nvSpPr>
        <p:spPr>
          <a:xfrm>
            <a:off x="890219" y="804386"/>
            <a:ext cx="1012507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PEI ES UN ENSAYO NORMALIZADO DISEÑADO ESPECÍFICAMENTE PARA OBSERVAR EL EFECTO DEL DESGASTE DE LOS ESMALTES QUE RECUBREN A LAS CERÁMICAS, Y SE RIGE POR NORMAS IRAM E ISO, CLASIFICANDO AL MATERIAL ENSAYADO EN 5 GRUPOS, DESDE 1 (NO RECOMENDADO PARA PISOS) HASTA 5 (TRÁNSITO MUY PESADO) </a:t>
            </a:r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38000"/>
                    </a14:imgEffect>
                  </a14:imgLayer>
                </a14:imgProps>
              </a:ext>
            </a:extLst>
          </a:blip>
          <a:srcRect l="24076" t="36235" r="26955" b="7316"/>
          <a:stretch/>
        </p:blipFill>
        <p:spPr>
          <a:xfrm>
            <a:off x="2595377" y="1930751"/>
            <a:ext cx="6905994" cy="4477992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63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597"/>
    </mc:Choice>
    <mc:Fallback>
      <p:transition spd="slow" advTm="94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285750" y="196718"/>
            <a:ext cx="11468099" cy="369332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1800" b="1" dirty="0" smtClean="0">
                <a:solidFill>
                  <a:schemeClr val="bg1"/>
                </a:solidFill>
              </a:rPr>
              <a:t>FUNCION DE LOS ZOCALOS</a:t>
            </a:r>
          </a:p>
        </p:txBody>
      </p:sp>
      <p:pic>
        <p:nvPicPr>
          <p:cNvPr id="3074" name="Picture 2" descr="Zócalo de EPS Curves Avellana - ATRIM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766" y="1232185"/>
            <a:ext cx="2501264" cy="213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u Asesor en Cerámicos.: Zócalos: ¿cómo se resuelven?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766" y="3510947"/>
            <a:ext cx="2501263" cy="2118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OLOCACIÓN DE VITROPISO MEJORA SALONES DEL PREESCOLAR JUAN SEBASTIÁN BACH  DE JACONA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31"/>
          <a:stretch/>
        </p:blipFill>
        <p:spPr bwMode="auto">
          <a:xfrm>
            <a:off x="9770076" y="1232185"/>
            <a:ext cx="2085869" cy="213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ZOCALO - ESEDE Revestimientos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84" t="25636"/>
          <a:stretch/>
        </p:blipFill>
        <p:spPr bwMode="auto">
          <a:xfrm>
            <a:off x="9770076" y="3518884"/>
            <a:ext cx="2112524" cy="2111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Imagen 3083"/>
          <p:cNvPicPr>
            <a:picLocks noChangeAspect="1"/>
          </p:cNvPicPr>
          <p:nvPr/>
        </p:nvPicPr>
        <p:blipFill rotWithShape="1">
          <a:blip r:embed="rId8"/>
          <a:srcRect l="18311" t="30177" r="39126" b="18018"/>
          <a:stretch/>
        </p:blipFill>
        <p:spPr>
          <a:xfrm>
            <a:off x="385827" y="1177225"/>
            <a:ext cx="6708939" cy="4593179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367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7899"/>
    </mc:Choice>
    <mc:Fallback>
      <p:transition spd="slow" advTm="1378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320571" y="170592"/>
            <a:ext cx="11598874" cy="40011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CAMBIOS DE TIPO DE PISO</a:t>
            </a:r>
          </a:p>
        </p:txBody>
      </p:sp>
      <p:sp>
        <p:nvSpPr>
          <p:cNvPr id="2" name="Rectángulo 1"/>
          <p:cNvSpPr/>
          <p:nvPr/>
        </p:nvSpPr>
        <p:spPr>
          <a:xfrm>
            <a:off x="4315920" y="1320380"/>
            <a:ext cx="355874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 </a:t>
            </a:r>
            <a:r>
              <a:rPr lang="es-E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PASO DE UN NIVEL A OTRO SE RESUELVE CON EL UMBRAL. A DIFERENCIA DE LA SOLIA EL UMBRAL REQUIERE UNA MAYOR RESISTENCIA, POR ESTAR MAS EXPUESTO Y UNA MAYOR IMPORTANCIA POR SER MAS VISIBLE, MOSTRANDO UNO DE SUS FRENTES.</a:t>
            </a:r>
          </a:p>
        </p:txBody>
      </p:sp>
      <p:sp>
        <p:nvSpPr>
          <p:cNvPr id="4" name="Rectángulo 3"/>
          <p:cNvSpPr/>
          <p:nvPr/>
        </p:nvSpPr>
        <p:spPr>
          <a:xfrm>
            <a:off x="320569" y="1320380"/>
            <a:ext cx="355874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ENCUENTRO DE DOS PISOS DE MATERIALES DIFERENTES O DE COLORES DISTINTOS. LA SOLIA SE ENCUENTRA EN EL MISMO NIVEL QUE EL PISO. MUCHAS VECES LA SOLIA SE UBICA EN CORRESPONDENCIA CON LAS PUERTAS </a:t>
            </a:r>
            <a:endParaRPr lang="es-E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Box 12"/>
          <p:cNvSpPr txBox="1">
            <a:spLocks noChangeArrowheads="1"/>
          </p:cNvSpPr>
          <p:nvPr/>
        </p:nvSpPr>
        <p:spPr bwMode="auto">
          <a:xfrm>
            <a:off x="320570" y="924354"/>
            <a:ext cx="3558745" cy="338554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1600" b="1" dirty="0" smtClean="0">
                <a:solidFill>
                  <a:schemeClr val="bg1"/>
                </a:solidFill>
              </a:rPr>
              <a:t>SOLIAS </a:t>
            </a:r>
          </a:p>
        </p:txBody>
      </p:sp>
      <p:pic>
        <p:nvPicPr>
          <p:cNvPr id="4098" name="Picture 2" descr="Varilla Terminacion Desnivel Piso Vinlico Flotante 95cm - Abet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69" y="2762847"/>
            <a:ext cx="1466078" cy="161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Box 12"/>
          <p:cNvSpPr txBox="1">
            <a:spLocks noChangeArrowheads="1"/>
          </p:cNvSpPr>
          <p:nvPr/>
        </p:nvSpPr>
        <p:spPr bwMode="auto">
          <a:xfrm>
            <a:off x="4315920" y="923150"/>
            <a:ext cx="3558745" cy="338554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1600" b="1" dirty="0" smtClean="0">
                <a:solidFill>
                  <a:schemeClr val="bg1"/>
                </a:solidFill>
              </a:rPr>
              <a:t>UMBRALES</a:t>
            </a:r>
          </a:p>
        </p:txBody>
      </p:sp>
      <p:sp>
        <p:nvSpPr>
          <p:cNvPr id="7" name="Rectángulo 6"/>
          <p:cNvSpPr/>
          <p:nvPr/>
        </p:nvSpPr>
        <p:spPr>
          <a:xfrm>
            <a:off x="8311270" y="1369135"/>
            <a:ext cx="360817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 ENCUENTRO DE UN SOLADO CON LA TIERRA SE RESUELVE POR MEDIO DE UN CORCÓN. TAMBIÉN ES UN CORDÓN EL BORDE DE UN PAVIMENTO QUE REQUIERE SER PROTEJIDO</a:t>
            </a:r>
          </a:p>
        </p:txBody>
      </p:sp>
      <p:sp>
        <p:nvSpPr>
          <p:cNvPr id="11" name="Text Box 12"/>
          <p:cNvSpPr txBox="1">
            <a:spLocks noChangeArrowheads="1"/>
          </p:cNvSpPr>
          <p:nvPr/>
        </p:nvSpPr>
        <p:spPr bwMode="auto">
          <a:xfrm>
            <a:off x="8311270" y="923150"/>
            <a:ext cx="3558745" cy="338554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1600" b="1" dirty="0" smtClean="0">
                <a:solidFill>
                  <a:schemeClr val="bg1"/>
                </a:solidFill>
              </a:rPr>
              <a:t>CORDONES</a:t>
            </a:r>
          </a:p>
        </p:txBody>
      </p:sp>
      <p:pic>
        <p:nvPicPr>
          <p:cNvPr id="4100" name="Picture 4" descr="Varilla Aluminio Desnivel Quick 38mm Atrim 2823/1 | Acon Materiale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297" y="2765849"/>
            <a:ext cx="1829143" cy="161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2602 flejes colocación - Atrim - Realza tus ambiente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70" y="4578884"/>
            <a:ext cx="1470982" cy="1523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Perfiles para Pisos « Decoral – Alfombras &amp; Papeles Pintados Rosario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298" y="4578884"/>
            <a:ext cx="1829142" cy="1523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Imagen relacionada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036"/>
          <a:stretch>
            <a:fillRect/>
          </a:stretch>
        </p:blipFill>
        <p:spPr bwMode="auto">
          <a:xfrm>
            <a:off x="4225045" y="2762847"/>
            <a:ext cx="3558745" cy="3339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Imagen 11"/>
          <p:cNvPicPr>
            <a:picLocks noChangeAspect="1"/>
          </p:cNvPicPr>
          <p:nvPr/>
        </p:nvPicPr>
        <p:blipFill rotWithShape="1">
          <a:blip r:embed="rId9"/>
          <a:srcRect l="23158" t="31285" r="46404" b="39526"/>
          <a:stretch/>
        </p:blipFill>
        <p:spPr>
          <a:xfrm>
            <a:off x="8220395" y="2739822"/>
            <a:ext cx="1741219" cy="939239"/>
          </a:xfrm>
          <a:prstGeom prst="rect">
            <a:avLst/>
          </a:prstGeom>
        </p:spPr>
      </p:pic>
      <p:pic>
        <p:nvPicPr>
          <p:cNvPr id="18" name="Imagen 17"/>
          <p:cNvPicPr>
            <a:picLocks noChangeAspect="1"/>
          </p:cNvPicPr>
          <p:nvPr/>
        </p:nvPicPr>
        <p:blipFill rotWithShape="1">
          <a:blip r:embed="rId9"/>
          <a:srcRect l="23158" t="61532" r="46404" b="11663"/>
          <a:stretch/>
        </p:blipFill>
        <p:spPr>
          <a:xfrm>
            <a:off x="10052526" y="2739822"/>
            <a:ext cx="1726614" cy="939239"/>
          </a:xfrm>
          <a:prstGeom prst="rect">
            <a:avLst/>
          </a:prstGeom>
        </p:spPr>
      </p:pic>
      <p:pic>
        <p:nvPicPr>
          <p:cNvPr id="4108" name="Picture 12" descr="Importancia del confinamiento lateral en el pavimento de adoquines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12"/>
          <a:stretch/>
        </p:blipFill>
        <p:spPr bwMode="auto">
          <a:xfrm>
            <a:off x="8220395" y="3759168"/>
            <a:ext cx="3568530" cy="2326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608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7417"/>
    </mc:Choice>
    <mc:Fallback>
      <p:transition spd="slow" advTm="1674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1393371" y="170592"/>
            <a:ext cx="8994368" cy="40011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JUNTAS y MOVIMIENTOS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1565956" y="816055"/>
            <a:ext cx="882178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 SOPORTE BASE, CARPETA, SUPERFICIE CONTÍNUA SOMETIDA A CONTRACCIONES, Y DILATACIONES PROVOCADAS POR CAMBIOS TÉRMICOS, MOVIMIENTOS ESTRUCTURALES, EFECTOS DEL AGUA O LA HUMEDAD, REACCIONES QUÍMICAS E INCLUSO LAS RETRACCIONES DEL CEMENTO</a:t>
            </a:r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4936174" y="2330771"/>
            <a:ext cx="3892731" cy="2862322"/>
          </a:xfrm>
          <a:prstGeom prst="rect">
            <a:avLst/>
          </a:prstGeom>
          <a:solidFill>
            <a:srgbClr val="6A2D97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marL="285750" indent="-28575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JUNTAS ESTRUCTURALES </a:t>
            </a:r>
          </a:p>
          <a:p>
            <a:pPr marL="285750" indent="-28575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JUNTAS PERIMETRALES </a:t>
            </a:r>
          </a:p>
          <a:p>
            <a:pPr marL="285750" indent="-28575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JUNTAS DE DILATACIÓN </a:t>
            </a:r>
          </a:p>
          <a:p>
            <a:pPr marL="285750" indent="-28575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JUNTAS DE COLOCACIÓN</a:t>
            </a:r>
            <a:endParaRPr lang="es-E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ángulo 5"/>
          <p:cNvSpPr/>
          <p:nvPr/>
        </p:nvSpPr>
        <p:spPr>
          <a:xfrm rot="16200000">
            <a:off x="2212584" y="3469544"/>
            <a:ext cx="2862322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es-ES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JUNTAS</a:t>
            </a:r>
            <a:endParaRPr lang="es-E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Flecha derecha 6"/>
          <p:cNvSpPr/>
          <p:nvPr/>
        </p:nvSpPr>
        <p:spPr>
          <a:xfrm>
            <a:off x="3936133" y="2969623"/>
            <a:ext cx="548640" cy="1410788"/>
          </a:xfrm>
          <a:prstGeom prst="rightArrow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330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732"/>
    </mc:Choice>
    <mc:Fallback>
      <p:transition spd="slow" advTm="123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1215268" y="196718"/>
            <a:ext cx="9835910" cy="40011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JUNTAS ESTRUCTURALES</a:t>
            </a:r>
          </a:p>
        </p:txBody>
      </p:sp>
      <p:sp>
        <p:nvSpPr>
          <p:cNvPr id="2" name="Rectángulo 1"/>
          <p:cNvSpPr/>
          <p:nvPr/>
        </p:nvSpPr>
        <p:spPr>
          <a:xfrm>
            <a:off x="2029097" y="712653"/>
            <a:ext cx="80728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60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 DIMENSIONES Y CONFIGURACIÓN DEBE RESPETARSE, INTERRUMPIENDO LA CONTINUIDAD DEL SOLADO Y DE TODO OTRO ELEMENTO QUE PUEDA CONFIGURARSE EN UN PUENTE ENTRE LOS DOS EDIFICIOS</a:t>
            </a:r>
            <a:endParaRPr lang="es-ES" sz="16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Juntas de Movimiento: Diseño y Localización - RUBI Blog 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5268" y="1543651"/>
            <a:ext cx="5064584" cy="276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Juntas de dilatación - EMAC Grup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146" y="1543650"/>
            <a:ext cx="4588032" cy="276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Juntas de Dilatación Estructurales Juntas de Control y Juntas de Expansión  para Pavimentos - Contract Interiores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15"/>
          <a:stretch/>
        </p:blipFill>
        <p:spPr bwMode="auto">
          <a:xfrm>
            <a:off x="2164276" y="4363508"/>
            <a:ext cx="4115576" cy="226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7"/>
          <a:srcRect l="20235" t="61467" r="53502" b="8271"/>
          <a:stretch/>
        </p:blipFill>
        <p:spPr>
          <a:xfrm>
            <a:off x="6381672" y="4363508"/>
            <a:ext cx="3650375" cy="2281132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564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433"/>
    </mc:Choice>
    <mc:Fallback>
      <p:transition spd="slow" advTm="109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1038225" y="158618"/>
            <a:ext cx="10109065" cy="40011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JUNTAS PERIMETRALES</a:t>
            </a:r>
          </a:p>
        </p:txBody>
      </p:sp>
      <p:sp>
        <p:nvSpPr>
          <p:cNvPr id="4" name="Rectángulo 3"/>
          <p:cNvSpPr/>
          <p:nvPr/>
        </p:nvSpPr>
        <p:spPr>
          <a:xfrm>
            <a:off x="1038225" y="667520"/>
            <a:ext cx="1043252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NECESARIAS PARA IMPEDIR LA ACUMULACIÓN DE TENSIONES SE DEBE COLOCAR EVITANDO EL CONTACTO DEL PISO O DEL PEGAMENTO CON MUROS, ESTRUCTURAS, BASTIDORES DE PUERTAS ETC. ANCHO DE JUNTA DE 5MM A 10MM, QUEDARÁ OCULTA POR EL ZÓCALO. PARA SU MATERIALIZACIÓN CONVIENE QUE SE RELLENE CON UN MATERIAL ELÁSTICO</a:t>
            </a:r>
            <a:endParaRPr lang="es-E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30000"/>
                    </a14:imgEffect>
                  </a14:imgLayer>
                </a14:imgProps>
              </a:ext>
            </a:extLst>
          </a:blip>
          <a:srcRect l="24062" t="55402" r="30256" b="16165"/>
          <a:stretch/>
        </p:blipFill>
        <p:spPr>
          <a:xfrm>
            <a:off x="1038225" y="4025230"/>
            <a:ext cx="6440036" cy="2175273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6"/>
          <a:srcRect l="27784" t="13276" r="34471" b="64721"/>
          <a:stretch/>
        </p:blipFill>
        <p:spPr>
          <a:xfrm>
            <a:off x="1038225" y="1820479"/>
            <a:ext cx="6440036" cy="2037482"/>
          </a:xfrm>
          <a:prstGeom prst="rect">
            <a:avLst/>
          </a:prstGeom>
        </p:spPr>
      </p:pic>
      <p:pic>
        <p:nvPicPr>
          <p:cNvPr id="2050" name="Picture 2" descr="Junta perimetral suelo / pared o junta de encuentro DILEX-EK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63" b="18919"/>
          <a:stretch/>
        </p:blipFill>
        <p:spPr bwMode="auto">
          <a:xfrm>
            <a:off x="7959933" y="1820479"/>
            <a:ext cx="3174791" cy="2000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Juntas de Movimiento: Diseño y Localización - RUBI Blog E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934" y="3962572"/>
            <a:ext cx="3174791" cy="222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958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114"/>
    </mc:Choice>
    <mc:Fallback>
      <p:transition spd="slow" advTm="601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742582" y="206243"/>
            <a:ext cx="10679720" cy="40011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JUNTAS DE DILATACION</a:t>
            </a:r>
          </a:p>
        </p:txBody>
      </p:sp>
      <p:sp>
        <p:nvSpPr>
          <p:cNvPr id="2" name="Rectángulo 1"/>
          <p:cNvSpPr/>
          <p:nvPr/>
        </p:nvSpPr>
        <p:spPr>
          <a:xfrm>
            <a:off x="742582" y="1529144"/>
            <a:ext cx="695361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ANCHURA MÍNIMA 5MM DIVIDIR EL SOLADO EN PAÑOS NO MAYORES A 50/70M2 EN PISOS INTERIORES.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sz="16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 PISOS EXTERIORES NO MAYOR DE 25/35M2.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sz="16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DEBE INTERRUMPIRSE EL PISO CUANDO UNA DE LAS DIMENSIONES DEL MISMO SUPERE LOS 8 METROS LINEALES </a:t>
            </a:r>
            <a:endParaRPr lang="es-ES" sz="16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ángulo 5"/>
          <p:cNvSpPr/>
          <p:nvPr/>
        </p:nvSpPr>
        <p:spPr>
          <a:xfrm>
            <a:off x="2028825" y="708154"/>
            <a:ext cx="88011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PERMITEN LA DEFORMACIONES ORIGINADAS POR LAS VARIACIONES TÉRMICAS E HIGROSCÓPICAS ENTRE LAS BALDOSAS, LAS CAPAS DE ADHESIVO Y EL SOPORTE </a:t>
            </a:r>
          </a:p>
        </p:txBody>
      </p:sp>
      <p:pic>
        <p:nvPicPr>
          <p:cNvPr id="4098" name="Picture 2" descr="Juntas de movimiento en revestimientos cerámicos - Construmatica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944"/>
          <a:stretch/>
        </p:blipFill>
        <p:spPr bwMode="auto">
          <a:xfrm>
            <a:off x="742582" y="3827463"/>
            <a:ext cx="2981693" cy="249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Juntas de Dilatación - Realk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889" y="3827463"/>
            <a:ext cx="2269886" cy="249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Por qué se levanta el piso: descubre las principales causas - Cemix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389" y="3838484"/>
            <a:ext cx="2962274" cy="249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7"/>
          <a:srcRect l="54222" t="24541" r="24302" b="55532"/>
          <a:stretch/>
        </p:blipFill>
        <p:spPr>
          <a:xfrm>
            <a:off x="7888526" y="1615032"/>
            <a:ext cx="3533776" cy="1844382"/>
          </a:xfrm>
          <a:prstGeom prst="rect">
            <a:avLst/>
          </a:prstGeom>
        </p:spPr>
      </p:pic>
      <p:pic>
        <p:nvPicPr>
          <p:cNvPr id="4104" name="Picture 8" descr="Piso de ceramica levantado ¿Por qué? - habitissimo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6277" y="3810000"/>
            <a:ext cx="1850231" cy="2516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260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2092"/>
    </mc:Choice>
    <mc:Fallback>
      <p:transition spd="slow" advTm="172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933451" y="196717"/>
            <a:ext cx="10532384" cy="40011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JUNTAS DE COLOCACION</a:t>
            </a:r>
          </a:p>
        </p:txBody>
      </p:sp>
      <p:sp>
        <p:nvSpPr>
          <p:cNvPr id="2" name="Rectángulo 1"/>
          <p:cNvSpPr/>
          <p:nvPr/>
        </p:nvSpPr>
        <p:spPr>
          <a:xfrm>
            <a:off x="947737" y="673279"/>
            <a:ext cx="478313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COMPENSAN LAS VARIACIONES DIMENSIONALES ENTRE PIEZAS </a:t>
            </a:r>
          </a:p>
        </p:txBody>
      </p:sp>
      <p:pic>
        <p:nvPicPr>
          <p:cNvPr id="3074" name="Picture 2" descr="Cómo asegurar adherencia y durabilidad en revestimientos?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438527"/>
            <a:ext cx="3429000" cy="2095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spaciadores para colocar cerámicos - ATRIM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506" y="1438526"/>
            <a:ext cx="3740319" cy="209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RUCETAS C – 5 (100)/ | JCB Distribuidor Ferreter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299" y="1424402"/>
            <a:ext cx="2860519" cy="2109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Productos para el rejuntado de azulejos y su aplicación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450" y="4240053"/>
            <a:ext cx="3429000" cy="2340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erámica | Planos On-Lin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3855" y="4236079"/>
            <a:ext cx="3303395" cy="2344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ángulo 9"/>
          <p:cNvSpPr/>
          <p:nvPr/>
        </p:nvSpPr>
        <p:spPr>
          <a:xfrm>
            <a:off x="5905499" y="3655278"/>
            <a:ext cx="586739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COLOCACIÓN TRABADA O EN ESPIGA MÍNIMA 5MM </a:t>
            </a:r>
            <a:endParaRPr lang="es-E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ángulo 10"/>
          <p:cNvSpPr/>
          <p:nvPr/>
        </p:nvSpPr>
        <p:spPr>
          <a:xfrm>
            <a:off x="5167506" y="675676"/>
            <a:ext cx="63929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CONVIENE COLOCAR CRUCETAS Y CUÑAS PARA CONSEGUIR    ALINEACIÓN DE LAS BALDOZAS Y LA CONSTANCIA DE LAS JUNTAS. </a:t>
            </a:r>
          </a:p>
        </p:txBody>
      </p:sp>
      <p:sp>
        <p:nvSpPr>
          <p:cNvPr id="12" name="Rectángulo 11"/>
          <p:cNvSpPr/>
          <p:nvPr/>
        </p:nvSpPr>
        <p:spPr>
          <a:xfrm>
            <a:off x="795337" y="3655278"/>
            <a:ext cx="370522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COLOCACIÓN NORMAL 4MM, NUNCA MENOR A 2MM </a:t>
            </a:r>
          </a:p>
        </p:txBody>
      </p:sp>
      <p:pic>
        <p:nvPicPr>
          <p:cNvPr id="3084" name="Picture 12" descr="Cómo limpiar el porcelanato después de una obra? - Edificor - Blog de  Diseño y construcción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37"/>
          <a:stretch/>
        </p:blipFill>
        <p:spPr bwMode="auto">
          <a:xfrm>
            <a:off x="8597299" y="4236079"/>
            <a:ext cx="2868535" cy="232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621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716"/>
    </mc:Choice>
    <mc:Fallback>
      <p:transition spd="slow" advTm="66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4" name="Text Box 12"/>
          <p:cNvSpPr txBox="1">
            <a:spLocks noChangeArrowheads="1"/>
          </p:cNvSpPr>
          <p:nvPr/>
        </p:nvSpPr>
        <p:spPr bwMode="auto">
          <a:xfrm>
            <a:off x="665097" y="1090110"/>
            <a:ext cx="10961615" cy="40011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US" sz="2000" b="1" dirty="0" smtClean="0">
                <a:solidFill>
                  <a:schemeClr val="bg1"/>
                </a:solidFill>
              </a:rPr>
              <a:t>PISOS PARQUET</a:t>
            </a:r>
          </a:p>
        </p:txBody>
      </p:sp>
      <p:pic>
        <p:nvPicPr>
          <p:cNvPr id="7172" name="Picture 4" descr="Instalando piso... - Instalación de Pisos Parquet, Entablonado, pisos  Flotantes y Zócalos. Cbba. | Faceboo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370" y="1583756"/>
            <a:ext cx="1619458" cy="216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Pisos Parquet comprar e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97" y="1593894"/>
            <a:ext cx="2168933" cy="2151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8.100+ Instalación De Pisos De Madera Fotografías de stock, fotos e  imágenes libres de derechos - iStock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0"/>
          <a:stretch/>
        </p:blipFill>
        <p:spPr bwMode="auto">
          <a:xfrm>
            <a:off x="665097" y="3849490"/>
            <a:ext cx="2745124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n 2"/>
          <p:cNvPicPr>
            <a:picLocks noChangeAspect="1"/>
          </p:cNvPicPr>
          <p:nvPr/>
        </p:nvPicPr>
        <p:blipFill rotWithShape="1">
          <a:blip r:embed="rId7"/>
          <a:srcRect l="37083" t="30624" r="27406" b="15375"/>
          <a:stretch/>
        </p:blipFill>
        <p:spPr>
          <a:xfrm>
            <a:off x="3546006" y="3849490"/>
            <a:ext cx="2672959" cy="2466975"/>
          </a:xfrm>
          <a:prstGeom prst="rect">
            <a:avLst/>
          </a:prstGeom>
        </p:spPr>
      </p:pic>
      <p:pic>
        <p:nvPicPr>
          <p:cNvPr id="11" name="Picture 6" descr="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5161" y="1583755"/>
            <a:ext cx="2672505" cy="216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7" descr="8"/>
          <p:cNvPicPr>
            <a:picLocks noChangeAspect="1" noChangeArrowheads="1"/>
          </p:cNvPicPr>
          <p:nvPr/>
        </p:nvPicPr>
        <p:blipFill>
          <a:blip r:embed="rId9">
            <a:lum contrast="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168" y="1593892"/>
            <a:ext cx="4024441" cy="2151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Imagen 53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87" t="27451" r="42808" b="25629"/>
          <a:stretch/>
        </p:blipFill>
        <p:spPr bwMode="auto">
          <a:xfrm>
            <a:off x="9277280" y="3820436"/>
            <a:ext cx="2349432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 Box 12"/>
          <p:cNvSpPr txBox="1">
            <a:spLocks noChangeArrowheads="1"/>
          </p:cNvSpPr>
          <p:nvPr/>
        </p:nvSpPr>
        <p:spPr bwMode="auto">
          <a:xfrm>
            <a:off x="725964" y="197951"/>
            <a:ext cx="10900748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PISOS DE MADERA</a:t>
            </a:r>
          </a:p>
        </p:txBody>
      </p:sp>
      <p:pic>
        <p:nvPicPr>
          <p:cNvPr id="7182" name="Picture 14" descr="Cómo pulir pisos de madera ó parquet? – Arco Maquinarias del Interior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96" r="10497"/>
          <a:stretch/>
        </p:blipFill>
        <p:spPr bwMode="auto">
          <a:xfrm>
            <a:off x="6354752" y="3849488"/>
            <a:ext cx="2786742" cy="246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841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1216"/>
    </mc:Choice>
    <mc:Fallback>
      <p:transition spd="slow" advTm="241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207826" y="257678"/>
            <a:ext cx="5322117" cy="40011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PISOS ENTARUGADOS</a:t>
            </a:r>
          </a:p>
        </p:txBody>
      </p:sp>
      <p:pic>
        <p:nvPicPr>
          <p:cNvPr id="9218" name="Picture 2" descr="Reparación de piso tarugado... - Pisos y Revestimientos | Faceboo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26" y="861061"/>
            <a:ext cx="2465705" cy="206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PISOS DE MADERA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5" t="6664" r="5207" b="7432"/>
          <a:stretch/>
        </p:blipFill>
        <p:spPr bwMode="auto">
          <a:xfrm>
            <a:off x="2838994" y="880548"/>
            <a:ext cx="2690949" cy="2045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6"/>
          <a:srcRect l="33052" t="44706" r="38672" b="39482"/>
          <a:stretch/>
        </p:blipFill>
        <p:spPr>
          <a:xfrm>
            <a:off x="177935" y="5045479"/>
            <a:ext cx="5352008" cy="1674021"/>
          </a:xfrm>
          <a:prstGeom prst="rect">
            <a:avLst/>
          </a:prstGeom>
        </p:spPr>
      </p:pic>
      <p:pic>
        <p:nvPicPr>
          <p:cNvPr id="8" name="Picture 15" descr="Plastificadora Argentina. Instalación de pisos de madera de roble ...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069"/>
          <a:stretch>
            <a:fillRect/>
          </a:stretch>
        </p:blipFill>
        <p:spPr bwMode="auto">
          <a:xfrm>
            <a:off x="207826" y="3019788"/>
            <a:ext cx="2532062" cy="1876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12"/>
          <p:cNvSpPr txBox="1">
            <a:spLocks noChangeArrowheads="1"/>
          </p:cNvSpPr>
          <p:nvPr/>
        </p:nvSpPr>
        <p:spPr bwMode="auto">
          <a:xfrm>
            <a:off x="6134009" y="257678"/>
            <a:ext cx="5843089" cy="40011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PISOS FLOTANTES</a:t>
            </a:r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8"/>
          <a:srcRect l="42545" t="62612" r="32754" b="20156"/>
          <a:stretch/>
        </p:blipFill>
        <p:spPr>
          <a:xfrm>
            <a:off x="2838994" y="3019788"/>
            <a:ext cx="2690949" cy="1079863"/>
          </a:xfrm>
          <a:prstGeom prst="rect">
            <a:avLst/>
          </a:prstGeom>
        </p:spPr>
      </p:pic>
      <p:pic>
        <p:nvPicPr>
          <p:cNvPr id="7" name="Imagen 6"/>
          <p:cNvPicPr>
            <a:picLocks noChangeAspect="1"/>
          </p:cNvPicPr>
          <p:nvPr/>
        </p:nvPicPr>
        <p:blipFill rotWithShape="1">
          <a:blip r:embed="rId9"/>
          <a:srcRect l="63268" t="42194" r="20597" b="50228"/>
          <a:stretch/>
        </p:blipFill>
        <p:spPr>
          <a:xfrm>
            <a:off x="2853939" y="4193358"/>
            <a:ext cx="2661059" cy="703089"/>
          </a:xfrm>
          <a:prstGeom prst="rect">
            <a:avLst/>
          </a:prstGeom>
        </p:spPr>
      </p:pic>
      <p:pic>
        <p:nvPicPr>
          <p:cNvPr id="12" name="Picture 9" descr="pisos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99"/>
          <a:stretch>
            <a:fillRect/>
          </a:stretch>
        </p:blipFill>
        <p:spPr bwMode="auto">
          <a:xfrm>
            <a:off x="9373598" y="762681"/>
            <a:ext cx="2603500" cy="180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9" descr="Imagen relacionada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6"/>
          <a:stretch>
            <a:fillRect/>
          </a:stretch>
        </p:blipFill>
        <p:spPr bwMode="auto">
          <a:xfrm>
            <a:off x="6134009" y="762681"/>
            <a:ext cx="3101975" cy="180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Picture 8" descr="Pisos Flotantes: Qué son y cuáles son sus ventajas | Diario de Lobos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7" t="17176" b="-1999"/>
          <a:stretch/>
        </p:blipFill>
        <p:spPr bwMode="auto">
          <a:xfrm>
            <a:off x="9114972" y="2635835"/>
            <a:ext cx="2862126" cy="1753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Piso flotante – Cortinas Venta de cortinas y pisos flotante Quito Ecuador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473"/>
          <a:stretch/>
        </p:blipFill>
        <p:spPr bwMode="auto">
          <a:xfrm>
            <a:off x="6134009" y="2656431"/>
            <a:ext cx="2857500" cy="167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 Box 12"/>
          <p:cNvSpPr txBox="1">
            <a:spLocks noChangeArrowheads="1"/>
          </p:cNvSpPr>
          <p:nvPr/>
        </p:nvSpPr>
        <p:spPr bwMode="auto">
          <a:xfrm>
            <a:off x="6134008" y="4415335"/>
            <a:ext cx="5843089" cy="40011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PISOS DECK</a:t>
            </a:r>
          </a:p>
        </p:txBody>
      </p:sp>
      <p:pic>
        <p:nvPicPr>
          <p:cNvPr id="9228" name="Picture 12" descr="pisos deck trabajos que realizamos sobre los pisos deck de madera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18"/>
          <a:stretch/>
        </p:blipFill>
        <p:spPr bwMode="auto">
          <a:xfrm>
            <a:off x="8690412" y="4891284"/>
            <a:ext cx="1541281" cy="164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0" name="Picture 14" descr="Deck de Madera ó Deck WPC? Conocé 5 Ventajas y Diferencias - Vier Abinet  S.A. Construcción con Madera desde 1995.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5732" y="4891284"/>
            <a:ext cx="1631365" cy="163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2" name="Picture 16" descr="Un deck en casa – Ciudad Revista digital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008" y="4882540"/>
            <a:ext cx="2453104" cy="163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256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6697"/>
    </mc:Choice>
    <mc:Fallback>
      <p:transition spd="slow" advTm="416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1393370" y="188009"/>
            <a:ext cx="9299169" cy="40011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ENTREPISOS CON CARPETA FLOTANTE</a:t>
            </a:r>
          </a:p>
        </p:txBody>
      </p:sp>
      <p:pic>
        <p:nvPicPr>
          <p:cNvPr id="6146" name="Picture 2" descr="Contrapiso Losa Aislante Acústico Isolant Rollo 1.05 X 20 M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179" y="1053883"/>
            <a:ext cx="4223132" cy="2664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APUNTES INGENIERÍA CIVIL: Entrepiso De Losa Llen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975" y="3845067"/>
            <a:ext cx="4292173" cy="219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Imagen 22"/>
          <p:cNvPicPr>
            <a:picLocks noChangeAspect="1"/>
          </p:cNvPicPr>
          <p:nvPr/>
        </p:nvPicPr>
        <p:blipFill rotWithShape="1">
          <a:blip r:embed="rId6"/>
          <a:srcRect l="23520" t="29006" r="45470" b="16842"/>
          <a:stretch/>
        </p:blipFill>
        <p:spPr>
          <a:xfrm>
            <a:off x="1263316" y="921565"/>
            <a:ext cx="5285521" cy="5191852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799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771"/>
    </mc:Choice>
    <mc:Fallback>
      <p:transition spd="slow" advTm="1147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4" name="Text Box 12"/>
          <p:cNvSpPr txBox="1">
            <a:spLocks noChangeArrowheads="1"/>
          </p:cNvSpPr>
          <p:nvPr/>
        </p:nvSpPr>
        <p:spPr bwMode="auto">
          <a:xfrm>
            <a:off x="286204" y="61823"/>
            <a:ext cx="11645450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 smtClean="0">
                <a:solidFill>
                  <a:prstClr val="white"/>
                </a:solidFill>
              </a:rPr>
              <a:t>ALFOMBRAS</a:t>
            </a:r>
            <a:endParaRPr kumimoji="0" lang="en-US" sz="24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026" name="Picture 2" descr="Ventajas de las alfombras modulares vs. las alfombras tradicionales -  Willtex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205" y="1539150"/>
            <a:ext cx="3946162" cy="2349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entajas en el uso de los pisos de cerámica y de alfombra.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798"/>
          <a:stretch/>
        </p:blipFill>
        <p:spPr bwMode="auto">
          <a:xfrm>
            <a:off x="7855131" y="1539151"/>
            <a:ext cx="4076523" cy="234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anual para la colocación de alfombras paso a paso. – rincón de maestro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204" y="3952428"/>
            <a:ext cx="4756059" cy="262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nstalación De Alfombras | doublegain.hk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435" y="3952428"/>
            <a:ext cx="3470365" cy="262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Alfombras bucle y pelo cortado | Alfombras, Muros, Cortina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7907" y="3952427"/>
            <a:ext cx="3073747" cy="262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ángulo 9"/>
          <p:cNvSpPr/>
          <p:nvPr/>
        </p:nvSpPr>
        <p:spPr>
          <a:xfrm>
            <a:off x="286204" y="563531"/>
            <a:ext cx="1164545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MOQUETTE:  NOMBRE QUE SE LE DA A UNA ALFOMBRA QUE CUBRE LA SUPERFICIE TOTAL DE LA HABITACIÓN, DE PARED A PARED. COMO REMATE LLEVA SOLO UN ZOCALO, QUE PUEDE ESTAR REALIZADO DEL MISMO MATERIAL, AL QUE SE LO TERMINA CON UN ORILLO BORDADO. LAS HAY DE MEDIDAS ESTÁNDAR O ESTILO FRANCÉS. SE PUEDEN ELEGIR ENTRE DIVERSOS COLORES Y TEXTURAS.</a:t>
            </a: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9"/>
          <a:srcRect l="58802" t="23827" r="16220" b="59928"/>
          <a:stretch/>
        </p:blipFill>
        <p:spPr>
          <a:xfrm>
            <a:off x="2969623" y="1524809"/>
            <a:ext cx="6422298" cy="2367921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698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482"/>
    </mc:Choice>
    <mc:Fallback>
      <p:transition spd="slow" advTm="1064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250780" y="207812"/>
            <a:ext cx="5083457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PISOS DE GOMA</a:t>
            </a: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4"/>
          <a:srcRect l="32580" t="24667" r="41692" b="60367"/>
          <a:stretch/>
        </p:blipFill>
        <p:spPr>
          <a:xfrm>
            <a:off x="250780" y="870382"/>
            <a:ext cx="5083457" cy="1733006"/>
          </a:xfrm>
          <a:prstGeom prst="rect">
            <a:avLst/>
          </a:prstGeom>
        </p:spPr>
      </p:pic>
      <p:pic>
        <p:nvPicPr>
          <p:cNvPr id="2050" name="Picture 2" descr="Pisos de goma – Indian Carpet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776"/>
          <a:stretch/>
        </p:blipFill>
        <p:spPr bwMode="auto">
          <a:xfrm>
            <a:off x="2527765" y="2804293"/>
            <a:ext cx="2806472" cy="171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n 6"/>
          <p:cNvPicPr>
            <a:picLocks noChangeAspect="1"/>
          </p:cNvPicPr>
          <p:nvPr/>
        </p:nvPicPr>
        <p:blipFill rotWithShape="1">
          <a:blip r:embed="rId6"/>
          <a:srcRect l="64151" t="22380" r="6576" b="35027"/>
          <a:stretch/>
        </p:blipFill>
        <p:spPr>
          <a:xfrm>
            <a:off x="250780" y="2804293"/>
            <a:ext cx="2162381" cy="1707012"/>
          </a:xfrm>
          <a:prstGeom prst="rect">
            <a:avLst/>
          </a:prstGeom>
        </p:spPr>
      </p:pic>
      <p:pic>
        <p:nvPicPr>
          <p:cNvPr id="9" name="Imagen 8"/>
          <p:cNvPicPr>
            <a:picLocks noChangeAspect="1"/>
          </p:cNvPicPr>
          <p:nvPr/>
        </p:nvPicPr>
        <p:blipFill rotWithShape="1">
          <a:blip r:embed="rId7"/>
          <a:srcRect l="63145" t="20466" r="7125" b="27144"/>
          <a:stretch/>
        </p:blipFill>
        <p:spPr>
          <a:xfrm>
            <a:off x="250780" y="4632960"/>
            <a:ext cx="2162381" cy="1850161"/>
          </a:xfrm>
          <a:prstGeom prst="rect">
            <a:avLst/>
          </a:prstGeom>
        </p:spPr>
      </p:pic>
      <p:sp>
        <p:nvSpPr>
          <p:cNvPr id="12" name="Text Box 12"/>
          <p:cNvSpPr txBox="1">
            <a:spLocks noChangeArrowheads="1"/>
          </p:cNvSpPr>
          <p:nvPr/>
        </p:nvSpPr>
        <p:spPr bwMode="auto">
          <a:xfrm>
            <a:off x="6281466" y="207811"/>
            <a:ext cx="5570900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PISOS PLASTICOS</a:t>
            </a:r>
          </a:p>
        </p:txBody>
      </p:sp>
      <p:pic>
        <p:nvPicPr>
          <p:cNvPr id="2060" name="Picture 12" descr="Baldosa Piso Vinílico Autoadhesiva X Caja 4,18 Mt2 - Abet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466" y="789449"/>
            <a:ext cx="2775448" cy="182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Baldosa Piso Vinílico Autoadhesiva X Caja 4,18 Mt2 - Abet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6581" y="789448"/>
            <a:ext cx="2725785" cy="182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Baldosa Piso Vinílico Autoadhesiva X Caja 4,18 Mt2 - Abet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466" y="2733022"/>
            <a:ext cx="2775448" cy="1472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Revestimientos plásticos: fáciles de colocar para embellecer paredes y pisos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6581" y="2733022"/>
            <a:ext cx="2725785" cy="146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Fenix - Pisos de Caucho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765" y="4649708"/>
            <a:ext cx="2806472" cy="1833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498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4174"/>
    </mc:Choice>
    <mc:Fallback>
      <p:transition spd="slow" advTm="1441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250780" y="207811"/>
            <a:ext cx="5663414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PISOS PORCELANATO</a:t>
            </a:r>
            <a:r>
              <a:rPr kumimoji="0" lang="en-US" sz="24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LIQUIDO</a:t>
            </a:r>
            <a:endParaRPr kumimoji="0" lang="en-US" sz="24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2" name="Text Box 12"/>
          <p:cNvSpPr txBox="1">
            <a:spLocks noChangeArrowheads="1"/>
          </p:cNvSpPr>
          <p:nvPr/>
        </p:nvSpPr>
        <p:spPr bwMode="auto">
          <a:xfrm>
            <a:off x="6281466" y="207811"/>
            <a:ext cx="5570900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PISOS DEPORTIVOS</a:t>
            </a:r>
          </a:p>
        </p:txBody>
      </p:sp>
      <p:pic>
        <p:nvPicPr>
          <p:cNvPr id="2068" name="Picture 20" descr="CLIPSAR Pisos Plasticos Encastrables | Córdob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834" y="1053492"/>
            <a:ext cx="2519634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Pisos deportivos y encastrables – ARMSTRONG – Indelval – Fix Tile | Grupo  Cosmos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9468" y="1060712"/>
            <a:ext cx="2962898" cy="1833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7"/>
          <a:srcRect l="21233" t="18293" r="18443" b="8169"/>
          <a:stretch/>
        </p:blipFill>
        <p:spPr>
          <a:xfrm>
            <a:off x="6369834" y="3180177"/>
            <a:ext cx="5482532" cy="3400824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8"/>
          <a:srcRect l="22002" t="17453" r="20542" b="51839"/>
          <a:stretch/>
        </p:blipFill>
        <p:spPr>
          <a:xfrm>
            <a:off x="250780" y="788698"/>
            <a:ext cx="5663414" cy="1702575"/>
          </a:xfrm>
          <a:prstGeom prst="rect">
            <a:avLst/>
          </a:prstGeom>
        </p:spPr>
      </p:pic>
      <p:pic>
        <p:nvPicPr>
          <p:cNvPr id="1026" name="Picture 2" descr="Os pisos lindos mais conhecido de porcelanato líquido – Casa Lind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9651" y="4400103"/>
            <a:ext cx="2074543" cy="2280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orcelanato Liquido. Usos, Aplicaciones y todo lo que necesitas saber.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80" y="788698"/>
            <a:ext cx="2263820" cy="169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Imagen 21"/>
          <p:cNvPicPr>
            <a:picLocks noChangeAspect="1"/>
          </p:cNvPicPr>
          <p:nvPr/>
        </p:nvPicPr>
        <p:blipFill rotWithShape="1">
          <a:blip r:embed="rId8"/>
          <a:srcRect l="22002" t="50124" r="43088" b="8746"/>
          <a:stretch/>
        </p:blipFill>
        <p:spPr>
          <a:xfrm>
            <a:off x="250780" y="4412413"/>
            <a:ext cx="3507404" cy="2280458"/>
          </a:xfrm>
          <a:prstGeom prst="rect">
            <a:avLst/>
          </a:prstGeom>
        </p:spPr>
      </p:pic>
      <p:pic>
        <p:nvPicPr>
          <p:cNvPr id="1030" name="Picture 6" descr="Pisos Resinados (Porcelanato Liquido) – Epoxi &amp; Deco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80" y="2578307"/>
            <a:ext cx="2922188" cy="173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orcelanato Líquido: tudo o que você precisa saber sobre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52" y="2578306"/>
            <a:ext cx="2656642" cy="1747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677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9812"/>
    </mc:Choice>
    <mc:Fallback>
      <p:transition spd="slow" advTm="299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Rectángulo 2"/>
          <p:cNvSpPr/>
          <p:nvPr/>
        </p:nvSpPr>
        <p:spPr>
          <a:xfrm>
            <a:off x="599168" y="2957789"/>
            <a:ext cx="10827892" cy="107038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4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REVESTIMIENTOS DE FACHADA – VIA SECA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AR" sz="20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</a:rPr>
              <a:t>INDEPENDIENTES A LA FACHADA </a:t>
            </a:r>
            <a:endParaRPr kumimoji="0" lang="es-A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</a:endParaRPr>
          </a:p>
        </p:txBody>
      </p:sp>
      <p:pic>
        <p:nvPicPr>
          <p:cNvPr id="2050" name="Picture 2" descr="FACHADAS VENTILADAS - Reformar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68" y="226359"/>
            <a:ext cx="3432901" cy="257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vestimiento térmico o fachada ventilada?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811" y="226359"/>
            <a:ext cx="3562984" cy="257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Qué es la fachada ventilada de una casa de madera. Toda la verdad sobre la  fachada ventilada realizada en madera natural. Aislamiento &quot;ventilado&quot; en  un diseño independient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6536" y="226359"/>
            <a:ext cx="3590523" cy="257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Antes y después de una reforma con fachada ventilada | Discesur Madrid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68" y="4216624"/>
            <a:ext cx="4042501" cy="2364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Fachada ventilada metálica para edificios, alta Calidad precio - Hierros  Barakaldo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534" y="4216624"/>
            <a:ext cx="3266894" cy="2364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inarq | Sistemas integrales de Arquitectura - Fachada Ventilada Vidrio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92" t="9162" r="10248" b="8902"/>
          <a:stretch/>
        </p:blipFill>
        <p:spPr bwMode="auto">
          <a:xfrm>
            <a:off x="8202293" y="4216623"/>
            <a:ext cx="3227477" cy="2364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464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926"/>
    </mc:Choice>
    <mc:Fallback>
      <p:transition spd="slow" advTm="48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1178140" y="699679"/>
            <a:ext cx="3480945" cy="40011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POR VIA SECA</a:t>
            </a:r>
          </a:p>
        </p:txBody>
      </p:sp>
      <p:sp>
        <p:nvSpPr>
          <p:cNvPr id="2" name="Rectángulo 1"/>
          <p:cNvSpPr/>
          <p:nvPr/>
        </p:nvSpPr>
        <p:spPr>
          <a:xfrm>
            <a:off x="5154659" y="83202"/>
            <a:ext cx="6514828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s-ES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PÉTREOS (</a:t>
            </a:r>
            <a:r>
              <a:rPr lang="es-ES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naturales o artificiales)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s-ES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PANELES METÁLICOS (</a:t>
            </a:r>
            <a:r>
              <a:rPr lang="es-ES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aluminio y aceros </a:t>
            </a:r>
            <a:r>
              <a:rPr lang="es-ES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s-ES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MADERA Y SUS DERIVADOS</a:t>
            </a:r>
            <a:endParaRPr lang="es-E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4763861" y="3126781"/>
            <a:ext cx="6096000" cy="178510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DEBE HABER INDEPENDENCIA ENTRE LA ESTRUCTURA DEL EDIFICIO Y LA FACHADA, CON EL OBJETO DE REDUCIR LAS INTERACCIONES ENTREÁMBOS SISTEMAS.</a:t>
            </a:r>
          </a:p>
          <a:p>
            <a:endParaRPr lang="es-E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REALIZAR EL ANCLAJE ADECUADO Y SUFICIENTE DE LA HOJA DE LADRILLO A UNA SUBESTRUCTURA TENIENDO EN CUENTA: </a:t>
            </a:r>
          </a:p>
          <a:p>
            <a:endParaRPr lang="es-E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ángulo 5"/>
          <p:cNvSpPr/>
          <p:nvPr/>
        </p:nvSpPr>
        <p:spPr>
          <a:xfrm>
            <a:off x="4791074" y="4613929"/>
            <a:ext cx="740092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s-ES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s-ES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APOYO HORIZONTAL DE LA HOJA EXTERIOR 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s-ES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ANCLAJE DE LA MISMA HOJA TANTO EN SU LÍNEA DE APOYO COMO EN LÍNEAS VERTICALES 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s-ES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PROTECCIÓN ANTIOXIDANTE DE LOS ANCLAJES Y/O SUBESTRUCTURA </a:t>
            </a:r>
            <a:endParaRPr lang="es-ES" sz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Fachada ventilada | La casa por el tejad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8139" y="1385067"/>
            <a:ext cx="3480945" cy="2353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achada ventilad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8138" y="3934661"/>
            <a:ext cx="3480945" cy="2381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brir llave 6"/>
          <p:cNvSpPr/>
          <p:nvPr/>
        </p:nvSpPr>
        <p:spPr>
          <a:xfrm>
            <a:off x="4911634" y="217715"/>
            <a:ext cx="296092" cy="1204316"/>
          </a:xfrm>
          <a:prstGeom prst="leftBrac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0" name="Text Box 12"/>
          <p:cNvSpPr txBox="1">
            <a:spLocks noChangeArrowheads="1"/>
          </p:cNvSpPr>
          <p:nvPr/>
        </p:nvSpPr>
        <p:spPr bwMode="auto">
          <a:xfrm>
            <a:off x="4791074" y="2437039"/>
            <a:ext cx="7087417" cy="307777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FIJACIONES</a:t>
            </a:r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892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3483"/>
    </mc:Choice>
    <mc:Fallback>
      <p:transition spd="slow" advTm="1734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4"/>
          <a:srcRect l="19998" t="31581" r="37500" b="5190"/>
          <a:stretch/>
        </p:blipFill>
        <p:spPr>
          <a:xfrm>
            <a:off x="352389" y="813310"/>
            <a:ext cx="3994561" cy="3342642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4"/>
          <a:srcRect l="17875" t="20837" r="34411" b="69915"/>
          <a:stretch/>
        </p:blipFill>
        <p:spPr>
          <a:xfrm>
            <a:off x="352389" y="308004"/>
            <a:ext cx="4006073" cy="436788"/>
          </a:xfrm>
          <a:prstGeom prst="rect">
            <a:avLst/>
          </a:prstGeom>
        </p:spPr>
      </p:pic>
      <p:pic>
        <p:nvPicPr>
          <p:cNvPr id="3074" name="Picture 2" descr="Cómo instalar una fachada ventilada - Quilos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389" y="4292988"/>
            <a:ext cx="2286070" cy="242651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076" name="Picture 4" descr="QUÉ ES UNA FACHADA VENTILADA? - SAATE Premium Building System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3450" y="4292988"/>
            <a:ext cx="2159461" cy="242651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078" name="Picture 6" descr="Fachada ventilada - Wikipedia, la enciclopedia libr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902" y="4292988"/>
            <a:ext cx="3465798" cy="2434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achadas ventiladas fenólicas: Servicios de Crea Hogar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18000" contras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337" y="293639"/>
            <a:ext cx="3997363" cy="386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istema Composite CU | Fachadas Ventiladas - Fabricante de sistemas para  fachada ventilada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6831" y="308004"/>
            <a:ext cx="1462088" cy="219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Sistema 300-25 90º | Fachadas Ventiladas - Fabricante de sistemas para  fachada ventilada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7826" y="308004"/>
            <a:ext cx="1462088" cy="219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Sistema Cex 90º | Fachadas Ventiladas - Fabricante de sistemas para fachada  ventilada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6831" y="2730500"/>
            <a:ext cx="3063083" cy="346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395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319"/>
    </mc:Choice>
    <mc:Fallback>
      <p:transition spd="slow" advTm="1523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9667875" y="6581001"/>
            <a:ext cx="381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AR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CONSTRUCCIONES  I – B – FAUD - UNC</a:t>
            </a:r>
          </a:p>
        </p:txBody>
      </p:sp>
      <p:pic>
        <p:nvPicPr>
          <p:cNvPr id="4" name="Picture 5" descr="red_stripe_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40"/>
          <a:stretch>
            <a:fillRect/>
          </a:stretch>
        </p:blipFill>
        <p:spPr bwMode="auto">
          <a:xfrm>
            <a:off x="4069879" y="1587483"/>
            <a:ext cx="3502025" cy="2012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6" descr="architektura_alucobond_sggw_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29" y="3763804"/>
            <a:ext cx="3502025" cy="2755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Enterate de las aplicaciones del panel de aluminio compuesto | La Voz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74"/>
          <a:stretch>
            <a:fillRect/>
          </a:stretch>
        </p:blipFill>
        <p:spPr bwMode="auto">
          <a:xfrm>
            <a:off x="342429" y="1587483"/>
            <a:ext cx="3502025" cy="2011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Qué es Alucobond? - Seis+1 Arquitectura Livian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1450" y="1587482"/>
            <a:ext cx="3990975" cy="201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 Box 12"/>
          <p:cNvSpPr txBox="1">
            <a:spLocks noChangeArrowheads="1"/>
          </p:cNvSpPr>
          <p:nvPr/>
        </p:nvSpPr>
        <p:spPr bwMode="auto">
          <a:xfrm>
            <a:off x="418629" y="103908"/>
            <a:ext cx="11439996" cy="46166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REVESTIMIENTOS PANELES COMPUESTOS DE ALUMINIO</a:t>
            </a:r>
            <a:r>
              <a:rPr kumimoji="0" lang="en-US" sz="24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endParaRPr kumimoji="0" lang="en-US" sz="24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3076" name="Picture 4" descr="Panel alucobond composite - Revestimiento exterior de fachada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879" y="3763804"/>
            <a:ext cx="3502025" cy="2755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ómo realizar el montaje paneles de fachadas ligeras y ventiladas - Quilos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329" y="3763804"/>
            <a:ext cx="3985096" cy="2755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ángulo 1"/>
          <p:cNvSpPr/>
          <p:nvPr/>
        </p:nvSpPr>
        <p:spPr>
          <a:xfrm>
            <a:off x="418629" y="633375"/>
            <a:ext cx="1143999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 PANELES DE COMPOSITE, SON PANELES COMPUESTOS POR DOS LÁMINAS DE ALUMINIO UNIDAS POR UN NÚCLEO DE RESINAS TERMOPLÁSTICAS Y ESTÁN INDICADOS TANTO PARA LA EJECUCIÓN DE FACHADAS (VENTILADAS, SEMIVENTILADAS O ESTANCAS) COMO PARA EL REVESTIMIENTO DE ESPACIOS INTERIORES; TANTO EN EDIFICIOS DE NUEVA CONSTRUCCIÓN COMO EN REHABILITACIONES.</a:t>
            </a:r>
            <a:endParaRPr lang="es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571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224"/>
    </mc:Choice>
    <mc:Fallback>
      <p:transition spd="slow" advTm="99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B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330" name="Picture 4" descr="zenith-music-hall-massimiliano-and-doriana-fuksa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800" y="692151"/>
            <a:ext cx="3817938" cy="196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334" name="Picture 4" descr="Arquitectura textil | Rehabilitación de fachadas | Centro ...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800" y="2771775"/>
            <a:ext cx="3530600" cy="2090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335" name="Picture 6" descr="EXTERIEUR MATERIALEN - POLYNE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724"/>
          <a:stretch>
            <a:fillRect/>
          </a:stretch>
        </p:blipFill>
        <p:spPr bwMode="auto">
          <a:xfrm>
            <a:off x="5735639" y="692151"/>
            <a:ext cx="2135187" cy="196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336" name="Picture 8" descr="Fachadas Textiles: Preys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740" b="18710"/>
          <a:stretch>
            <a:fillRect/>
          </a:stretch>
        </p:blipFill>
        <p:spPr bwMode="auto">
          <a:xfrm>
            <a:off x="8086725" y="692150"/>
            <a:ext cx="2374900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337" name="Picture 10" descr="JARCO S.A. - ¿Qué son las Fachadas Textiles?... | Facebook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275" y="2771775"/>
            <a:ext cx="3168650" cy="2090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338" name="Picture 12" descr="Sistemas de fachadas textiles de Iaso | Arquitectura textil ...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983163"/>
            <a:ext cx="2139950" cy="1782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339" name="Picture 16" descr="Vista desde abajo hacia textil revestimiento de fachada. King ...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034"/>
          <a:stretch>
            <a:fillRect/>
          </a:stretch>
        </p:blipFill>
        <p:spPr bwMode="auto">
          <a:xfrm>
            <a:off x="8669339" y="2771775"/>
            <a:ext cx="1792287" cy="2097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340" name="Picture 18" descr="La flor de venezuela&quot; - Opiniones sobre La Flor de Venezuela ...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013" y="4981575"/>
            <a:ext cx="2965450" cy="178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341" name="Picture 20" descr="Archivo:La Flor de Hannover (3842819667).jpg - Wikipedia, la ...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87"/>
          <a:stretch>
            <a:fillRect/>
          </a:stretch>
        </p:blipFill>
        <p:spPr bwMode="auto">
          <a:xfrm>
            <a:off x="7175501" y="4981575"/>
            <a:ext cx="3286125" cy="178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12"/>
          <p:cNvSpPr txBox="1">
            <a:spLocks noChangeArrowheads="1"/>
          </p:cNvSpPr>
          <p:nvPr/>
        </p:nvSpPr>
        <p:spPr bwMode="auto">
          <a:xfrm>
            <a:off x="1701800" y="179328"/>
            <a:ext cx="8759825" cy="40011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</a:rPr>
              <a:t>REVESTIMIENTOS MEMBRANAS</a:t>
            </a:r>
            <a:r>
              <a:rPr kumimoji="0" lang="en-US" sz="2000" b="1" i="0" u="none" strike="noStrike" kern="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</a:rPr>
              <a:t> TEXTILES</a:t>
            </a:r>
            <a:endParaRPr kumimoji="0" lang="en-US" sz="2000" b="1" i="0" u="none" strike="noStrike" kern="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</a:endParaRP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389978"/>
      </p:ext>
    </p:extLst>
  </p:cSld>
  <p:clrMapOvr>
    <a:masterClrMapping/>
  </p:clrMapOvr>
  <p:transition advTm="103746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1245</TotalTime>
  <Words>2567</Words>
  <Application>Microsoft Office PowerPoint</Application>
  <PresentationFormat>Panorámica</PresentationFormat>
  <Paragraphs>361</Paragraphs>
  <Slides>51</Slides>
  <Notes>0</Notes>
  <HiddenSlides>0</HiddenSlides>
  <MMClips>51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2</vt:i4>
      </vt:variant>
      <vt:variant>
        <vt:lpstr>Títulos de diapositiva</vt:lpstr>
      </vt:variant>
      <vt:variant>
        <vt:i4>51</vt:i4>
      </vt:variant>
    </vt:vector>
  </HeadingPairs>
  <TitlesOfParts>
    <vt:vector size="56" baseType="lpstr">
      <vt:lpstr>Arial</vt:lpstr>
      <vt:lpstr>Calibri</vt:lpstr>
      <vt:lpstr>Calibri Light</vt:lpstr>
      <vt:lpstr>Tema de Office</vt:lpstr>
      <vt:lpstr>Default Design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Yepi</dc:creator>
  <cp:lastModifiedBy>Yepi</cp:lastModifiedBy>
  <cp:revision>135</cp:revision>
  <dcterms:created xsi:type="dcterms:W3CDTF">2023-06-04T14:03:51Z</dcterms:created>
  <dcterms:modified xsi:type="dcterms:W3CDTF">2025-08-26T12:55:27Z</dcterms:modified>
</cp:coreProperties>
</file>